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65" r:id="rId5"/>
    <p:sldId id="259" r:id="rId6"/>
    <p:sldId id="262" r:id="rId7"/>
    <p:sldId id="263" r:id="rId8"/>
    <p:sldId id="260" r:id="rId9"/>
    <p:sldId id="264" r:id="rId10"/>
    <p:sldId id="261" r:id="rId11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Helle Formatvorlage 3 - Akz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31"/>
  </p:normalViewPr>
  <p:slideViewPr>
    <p:cSldViewPr snapToGrid="0" snapToObjects="1">
      <p:cViewPr varScale="1">
        <p:scale>
          <a:sx n="96" d="100"/>
          <a:sy n="96" d="100"/>
        </p:scale>
        <p:origin x="91" y="99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6726063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787" y="4243845"/>
            <a:ext cx="2307831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6726064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6833787" y="2590078"/>
            <a:ext cx="2307832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0242" y="2733709"/>
            <a:ext cx="6069268" cy="1373070"/>
          </a:xfrm>
        </p:spPr>
        <p:txBody>
          <a:bodyPr anchor="b">
            <a:noAutofit/>
          </a:bodyPr>
          <a:lstStyle>
            <a:lvl1pPr algn="r">
              <a:defRPr sz="48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0241" y="4394040"/>
            <a:ext cx="6108101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55655" y="5936188"/>
            <a:ext cx="2057400" cy="365125"/>
          </a:xfrm>
        </p:spPr>
        <p:txBody>
          <a:bodyPr/>
          <a:lstStyle/>
          <a:p>
            <a:fld id="{08D9589F-252C-704B-9B79-8E17BF3570A5}" type="datetimeFigureOut">
              <a:rPr lang="de-DE" smtClean="0"/>
              <a:t>11.10.2016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1" y="5936189"/>
            <a:ext cx="4021666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399" y="2750337"/>
            <a:ext cx="1370293" cy="1356442"/>
          </a:xfrm>
        </p:spPr>
        <p:txBody>
          <a:bodyPr/>
          <a:lstStyle/>
          <a:p>
            <a:fld id="{696D0DBA-6426-E344-AF92-7958926D717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4975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3" y="4711617"/>
            <a:ext cx="6894770" cy="544482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31639" y="609598"/>
            <a:ext cx="6896534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1" y="5256098"/>
            <a:ext cx="6894772" cy="54781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9589F-252C-704B-9B79-8E17BF3570A5}" type="datetimeFigureOut">
              <a:rPr lang="de-DE" smtClean="0"/>
              <a:t>11.10.2016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11310"/>
            <a:ext cx="1149836" cy="1090789"/>
          </a:xfrm>
        </p:spPr>
        <p:txBody>
          <a:bodyPr/>
          <a:lstStyle/>
          <a:p>
            <a:fld id="{696D0DBA-6426-E344-AF92-7958926D717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5537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2" name="Picture 21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3" name="Picture 22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4" name="Rectangle 23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255" y="609597"/>
            <a:ext cx="6896534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4710340"/>
            <a:ext cx="6889151" cy="1101764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9589F-252C-704B-9B79-8E17BF3570A5}" type="datetimeFigureOut">
              <a:rPr lang="de-DE" smtClean="0"/>
              <a:t>11.10.2016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11616"/>
            <a:ext cx="1149836" cy="1090789"/>
          </a:xfrm>
        </p:spPr>
        <p:txBody>
          <a:bodyPr/>
          <a:lstStyle/>
          <a:p>
            <a:fld id="{696D0DBA-6426-E344-AF92-7958926D717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12165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30" name="Picture 29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1" name="Picture 30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2" name="Rectangle 31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921" y="616983"/>
            <a:ext cx="642514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89438" y="3660763"/>
            <a:ext cx="5987731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4710340"/>
            <a:ext cx="6903919" cy="110176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9589F-252C-704B-9B79-8E17BF3570A5}" type="datetimeFigureOut">
              <a:rPr lang="de-DE" smtClean="0"/>
              <a:t>11.10.2016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09926"/>
            <a:ext cx="1149836" cy="1090789"/>
          </a:xfrm>
        </p:spPr>
        <p:txBody>
          <a:bodyPr/>
          <a:lstStyle/>
          <a:p>
            <a:fld id="{696D0DBA-6426-E344-AF92-7958926D7170}" type="slidenum">
              <a:rPr lang="de-DE" smtClean="0"/>
              <a:t>‹Nr.›</a:t>
            </a:fld>
            <a:endParaRPr lang="de-DE"/>
          </a:p>
        </p:txBody>
      </p:sp>
      <p:sp>
        <p:nvSpPr>
          <p:cNvPr id="27" name="TextBox 26"/>
          <p:cNvSpPr txBox="1"/>
          <p:nvPr/>
        </p:nvSpPr>
        <p:spPr>
          <a:xfrm>
            <a:off x="270932" y="748116"/>
            <a:ext cx="5334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967191" y="2998573"/>
            <a:ext cx="457200" cy="5847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254992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3" name="Picture 22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4" name="Picture 23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5" name="Rectangle 24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8" y="4710340"/>
            <a:ext cx="6896534" cy="5898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9" y="5300150"/>
            <a:ext cx="6896534" cy="51195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9589F-252C-704B-9B79-8E17BF3570A5}" type="datetimeFigureOut">
              <a:rPr lang="de-DE" smtClean="0"/>
              <a:t>11.10.2016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09926"/>
            <a:ext cx="1149836" cy="1090789"/>
          </a:xfrm>
        </p:spPr>
        <p:txBody>
          <a:bodyPr/>
          <a:lstStyle/>
          <a:p>
            <a:fld id="{696D0DBA-6426-E344-AF92-7958926D717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09429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32629" y="2329489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39777" y="3015290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78413" y="2336873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2879710" y="3007906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226136" y="2336873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233520" y="3007905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9589F-252C-704B-9B79-8E17BF3570A5}" type="datetimeFigureOut">
              <a:rPr lang="de-DE" smtClean="0"/>
              <a:t>11.10.2016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D0DBA-6426-E344-AF92-7958926D717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99065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35" name="Picture 34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6" name="Picture 35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7" name="Rectangle 36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37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32391" y="4297503"/>
            <a:ext cx="21922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32391" y="2336873"/>
            <a:ext cx="2192257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32391" y="4873765"/>
            <a:ext cx="219225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70497" y="4297503"/>
            <a:ext cx="221507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870497" y="2336873"/>
            <a:ext cx="221507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2869483" y="4873764"/>
            <a:ext cx="2218004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231028" y="4297503"/>
            <a:ext cx="219433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231027" y="2336873"/>
            <a:ext cx="2194333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230934" y="4873762"/>
            <a:ext cx="2197239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9589F-252C-704B-9B79-8E17BF3570A5}" type="datetimeFigureOut">
              <a:rPr lang="de-DE" smtClean="0"/>
              <a:t>11.10.2016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D0DBA-6426-E344-AF92-7958926D717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22283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7" name="Picture 16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8" name="Picture 17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9" name="Rectangle 18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>
            <a:lvl1pPr algn="r"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9589F-252C-704B-9B79-8E17BF3570A5}" type="datetimeFigureOut">
              <a:rPr lang="de-DE" smtClean="0"/>
              <a:t>11.10.2016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D0DBA-6426-E344-AF92-7958926D717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04762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 rot="5400000">
            <a:off x="4575305" y="2747178"/>
            <a:ext cx="6862555" cy="1368199"/>
            <a:chOff x="2281445" y="609600"/>
            <a:chExt cx="6862555" cy="1368199"/>
          </a:xfrm>
        </p:grpSpPr>
        <p:sp>
          <p:nvSpPr>
            <p:cNvPr id="12" name="Rectangle 11"/>
            <p:cNvSpPr/>
            <p:nvPr/>
          </p:nvSpPr>
          <p:spPr>
            <a:xfrm>
              <a:off x="2281445" y="609601"/>
              <a:ext cx="5285695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7710769" y="609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64798" y="609597"/>
            <a:ext cx="1069602" cy="4461936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241" y="609598"/>
            <a:ext cx="6576359" cy="5326589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29144" y="5936188"/>
            <a:ext cx="2057400" cy="365125"/>
          </a:xfrm>
        </p:spPr>
        <p:txBody>
          <a:bodyPr/>
          <a:lstStyle/>
          <a:p>
            <a:fld id="{08D9589F-252C-704B-9B79-8E17BF3570A5}" type="datetimeFigureOut">
              <a:rPr lang="de-DE" smtClean="0"/>
              <a:t>11.10.2016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0241" y="5936189"/>
            <a:ext cx="4518959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31152" y="5432500"/>
            <a:ext cx="1149636" cy="1273100"/>
          </a:xfrm>
        </p:spPr>
        <p:txBody>
          <a:bodyPr anchor="t"/>
          <a:lstStyle>
            <a:lvl1pPr algn="ctr">
              <a:defRPr/>
            </a:lvl1pPr>
          </a:lstStyle>
          <a:p>
            <a:fld id="{696D0DBA-6426-E344-AF92-7958926D717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1491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8" name="Picture 2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9" name="Picture 2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0" name="Rectangle 29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3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9589F-252C-704B-9B79-8E17BF3570A5}" type="datetimeFigureOut">
              <a:rPr lang="de-DE" smtClean="0"/>
              <a:t>11.10.2016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D0DBA-6426-E344-AF92-7958926D717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0232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2728432"/>
            <a:ext cx="9161969" cy="1677035"/>
            <a:chOff x="0" y="2895600"/>
            <a:chExt cx="9161969" cy="1677035"/>
          </a:xfrm>
        </p:grpSpPr>
        <p:pic>
          <p:nvPicPr>
            <p:cNvPr id="19" name="Picture 1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0" name="Picture 19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1" name="Rectangle 20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2869895"/>
            <a:ext cx="688915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1639" y="4232172"/>
            <a:ext cx="688915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65810" y="5936188"/>
            <a:ext cx="2057400" cy="365125"/>
          </a:xfrm>
        </p:spPr>
        <p:txBody>
          <a:bodyPr/>
          <a:lstStyle/>
          <a:p>
            <a:fld id="{08D9589F-252C-704B-9B79-8E17BF3570A5}" type="datetimeFigureOut">
              <a:rPr lang="de-DE" smtClean="0"/>
              <a:t>11.10.2016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0" y="5936189"/>
            <a:ext cx="4834673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56438" y="2869896"/>
            <a:ext cx="1149836" cy="1090789"/>
          </a:xfrm>
        </p:spPr>
        <p:txBody>
          <a:bodyPr/>
          <a:lstStyle/>
          <a:p>
            <a:fld id="{696D0DBA-6426-E344-AF92-7958926D717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1393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53228"/>
            <a:ext cx="6887390" cy="1080938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2336873"/>
            <a:ext cx="3357899" cy="3599316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61128" y="2336873"/>
            <a:ext cx="3359661" cy="3599316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9589F-252C-704B-9B79-8E17BF3570A5}" type="datetimeFigureOut">
              <a:rPr lang="de-DE" smtClean="0"/>
              <a:t>11.10.2016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D0DBA-6426-E344-AF92-7958926D717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8748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9" name="Picture 2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0" name="Picture 29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1" name="Rectangle 30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3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30"/>
            <a:ext cx="6896534" cy="108093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0988" y="2336874"/>
            <a:ext cx="3145080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638" y="3030009"/>
            <a:ext cx="3367045" cy="2906179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82646" y="2336873"/>
            <a:ext cx="3145527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061129" y="3030009"/>
            <a:ext cx="3367044" cy="2906179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9589F-252C-704B-9B79-8E17BF3570A5}" type="datetimeFigureOut">
              <a:rPr lang="de-DE" smtClean="0"/>
              <a:t>11.10.2016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D0DBA-6426-E344-AF92-7958926D717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9558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6" name="Picture 15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7" name="Picture 16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9589F-252C-704B-9B79-8E17BF3570A5}" type="datetimeFigureOut">
              <a:rPr lang="de-DE" smtClean="0"/>
              <a:t>11.10.2016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D0DBA-6426-E344-AF92-7958926D717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1679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HD-ShadowShort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871"/>
          <a:stretch/>
        </p:blipFill>
        <p:spPr>
          <a:xfrm>
            <a:off x="7717217" y="1973262"/>
            <a:ext cx="1444752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710769" y="609600"/>
            <a:ext cx="1433231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9589F-252C-704B-9B79-8E17BF3570A5}" type="datetimeFigureOut">
              <a:rPr lang="de-DE" smtClean="0"/>
              <a:t>11.10.2016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D0DBA-6426-E344-AF92-7958926D717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0690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7"/>
            <a:ext cx="6896534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4385" y="2336874"/>
            <a:ext cx="3913788" cy="3599313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1" y="2336873"/>
            <a:ext cx="2796240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9589F-252C-704B-9B79-8E17BF3570A5}" type="datetimeFigureOut">
              <a:rPr lang="de-DE" smtClean="0"/>
              <a:t>11.10.2016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D0DBA-6426-E344-AF92-7958926D717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496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10956" y="2336874"/>
            <a:ext cx="3917217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2336874"/>
            <a:ext cx="2798487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9589F-252C-704B-9B79-8E17BF3570A5}" type="datetimeFigureOut">
              <a:rPr lang="de-DE" smtClean="0"/>
              <a:t>11.10.2016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D0DBA-6426-E344-AF92-7958926D717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1751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ames\Desktop\msft\Berlin\build Assets\hashOverlaySD-FullResolve.png"/>
          <p:cNvPicPr>
            <a:picLocks noChangeAspect="1" noChangeArrowheads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580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2336873"/>
            <a:ext cx="6887389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67881" y="5936188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D9589F-252C-704B-9B79-8E17BF3570A5}" type="datetimeFigureOut">
              <a:rPr lang="de-DE" smtClean="0"/>
              <a:t>11.10.2016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5936189"/>
            <a:ext cx="48346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48600" y="753228"/>
            <a:ext cx="1157674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D0DBA-6426-E344-AF92-7958926D717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65035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GitFit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27146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Ertragsmechanik</a:t>
            </a:r>
            <a:endParaRPr lang="de-DE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7846006"/>
              </p:ext>
            </p:extLst>
          </p:nvPr>
        </p:nvGraphicFramePr>
        <p:xfrm>
          <a:off x="533400" y="2336800"/>
          <a:ext cx="6888162" cy="229616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31560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321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Kosten</a:t>
                      </a:r>
                      <a:endParaRPr lang="en-US" dirty="0"/>
                    </a:p>
                  </a:txBody>
                  <a:tcPr marL="76535" marR="76535"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Ertrag</a:t>
                      </a:r>
                      <a:endParaRPr lang="en-US" dirty="0"/>
                    </a:p>
                  </a:txBody>
                  <a:tcPr marL="76535" marR="7653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Programmierung</a:t>
                      </a:r>
                      <a:r>
                        <a:rPr lang="en-US" dirty="0" smtClean="0"/>
                        <a:t> der Software/App</a:t>
                      </a:r>
                      <a:endParaRPr lang="en-US" dirty="0"/>
                    </a:p>
                  </a:txBody>
                  <a:tcPr marL="76535" marR="76535"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Abo-Modell</a:t>
                      </a:r>
                    </a:p>
                    <a:p>
                      <a:pPr lvl="1"/>
                      <a:r>
                        <a:rPr lang="de-DE" dirty="0" smtClean="0"/>
                        <a:t>Nach Anzahl Mitglieder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dirty="0" smtClean="0"/>
                        <a:t>/ </a:t>
                      </a:r>
                    </a:p>
                    <a:p>
                      <a:pPr lvl="1"/>
                      <a:r>
                        <a:rPr lang="de-DE" dirty="0" err="1" smtClean="0"/>
                        <a:t>grösse</a:t>
                      </a:r>
                      <a:r>
                        <a:rPr lang="de-DE" dirty="0" smtClean="0"/>
                        <a:t> Fitnesscenter</a:t>
                      </a:r>
                      <a:endParaRPr lang="en-US" dirty="0"/>
                    </a:p>
                  </a:txBody>
                  <a:tcPr marL="76535" marR="7653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Testing</a:t>
                      </a:r>
                      <a:endParaRPr lang="en-US" dirty="0"/>
                    </a:p>
                  </a:txBody>
                  <a:tcPr marL="76535" marR="76535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Online Dienst (Kundenbindung)</a:t>
                      </a:r>
                    </a:p>
                  </a:txBody>
                  <a:tcPr marL="76535" marR="7653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Support</a:t>
                      </a:r>
                      <a:endParaRPr lang="en-US" dirty="0"/>
                    </a:p>
                  </a:txBody>
                  <a:tcPr marL="76535" marR="76535"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IoT</a:t>
                      </a:r>
                      <a:r>
                        <a:rPr lang="de-DE" dirty="0" smtClean="0"/>
                        <a:t>-Geräte in Zukunft möglich</a:t>
                      </a:r>
                    </a:p>
                    <a:p>
                      <a:pPr lvl="1"/>
                      <a:r>
                        <a:rPr lang="de-DE" dirty="0" smtClean="0"/>
                        <a:t>Smarte Fitnessgeräte</a:t>
                      </a:r>
                    </a:p>
                  </a:txBody>
                  <a:tcPr marL="76535" marR="7653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8634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Aktuelle Situation / Kundenprobleme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Alles von Hand, auf Papier: </a:t>
            </a:r>
          </a:p>
          <a:p>
            <a:pPr lvl="1"/>
            <a:r>
              <a:rPr lang="de-DE" dirty="0" smtClean="0"/>
              <a:t>Aufwändige Erstellung des Trainingsplans</a:t>
            </a:r>
          </a:p>
          <a:p>
            <a:pPr lvl="1"/>
            <a:r>
              <a:rPr lang="de-DE" dirty="0" smtClean="0"/>
              <a:t>Auswertung und Analyse schwierig</a:t>
            </a:r>
          </a:p>
          <a:p>
            <a:r>
              <a:rPr lang="de-DE" dirty="0" smtClean="0"/>
              <a:t>Kundenbindung schwach</a:t>
            </a:r>
          </a:p>
          <a:p>
            <a:pPr lvl="1"/>
            <a:r>
              <a:rPr lang="de-DE" dirty="0" smtClean="0"/>
              <a:t>Motivation / Bestätigung fehlt den Sportlern</a:t>
            </a:r>
          </a:p>
          <a:p>
            <a:r>
              <a:rPr lang="de-DE" dirty="0" smtClean="0"/>
              <a:t>Fitnessindustrie boomt!</a:t>
            </a:r>
          </a:p>
          <a:p>
            <a:pPr lvl="1"/>
            <a:r>
              <a:rPr lang="de-DE" dirty="0" smtClean="0"/>
              <a:t>Unterscheidung von Konkurrenz schwierig</a:t>
            </a:r>
          </a:p>
          <a:p>
            <a:pPr lvl="1"/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57874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Die Lösung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Digitale Gesamtlösung: </a:t>
            </a:r>
          </a:p>
          <a:p>
            <a:pPr lvl="1"/>
            <a:r>
              <a:rPr lang="de-DE" dirty="0" smtClean="0"/>
              <a:t>Trainingsplan in der </a:t>
            </a:r>
            <a:r>
              <a:rPr lang="de-DE" dirty="0" err="1" smtClean="0"/>
              <a:t>Cloud</a:t>
            </a:r>
            <a:endParaRPr lang="de-DE" dirty="0" smtClean="0"/>
          </a:p>
          <a:p>
            <a:pPr lvl="1"/>
            <a:r>
              <a:rPr lang="de-DE" dirty="0" smtClean="0"/>
              <a:t>Instant Feedback</a:t>
            </a:r>
          </a:p>
          <a:p>
            <a:pPr lvl="1"/>
            <a:r>
              <a:rPr lang="de-DE" dirty="0" smtClean="0"/>
              <a:t>Umfassende Statistik</a:t>
            </a:r>
          </a:p>
          <a:p>
            <a:r>
              <a:rPr lang="de-DE" dirty="0" smtClean="0"/>
              <a:t>Kundenbindung</a:t>
            </a:r>
          </a:p>
          <a:p>
            <a:pPr lvl="1"/>
            <a:r>
              <a:rPr lang="de-DE" dirty="0" smtClean="0"/>
              <a:t>Feedback und Analyse durch App</a:t>
            </a:r>
          </a:p>
          <a:p>
            <a:pPr lvl="1"/>
            <a:r>
              <a:rPr lang="de-DE" dirty="0" smtClean="0"/>
              <a:t>Fitness Gesamtbetreuung</a:t>
            </a:r>
          </a:p>
          <a:p>
            <a:r>
              <a:rPr lang="de-DE" dirty="0" smtClean="0"/>
              <a:t>Fitnessindustrie boomt!</a:t>
            </a:r>
          </a:p>
          <a:p>
            <a:pPr lvl="1"/>
            <a:r>
              <a:rPr lang="de-DE" dirty="0" smtClean="0"/>
              <a:t>Zertifizierung / Empfehlung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02128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Der Kunde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Fitnesscenter als primärer Kunde</a:t>
            </a:r>
          </a:p>
          <a:p>
            <a:endParaRPr lang="de-CH" dirty="0" smtClean="0"/>
          </a:p>
          <a:p>
            <a:r>
              <a:rPr lang="de-CH" dirty="0" smtClean="0"/>
              <a:t>Mitglieder profitieren vom Angebot</a:t>
            </a:r>
          </a:p>
          <a:p>
            <a:r>
              <a:rPr lang="de-CH" dirty="0" smtClean="0"/>
              <a:t>Fitnesscenter profitiert von zufrieden Kunden</a:t>
            </a:r>
          </a:p>
          <a:p>
            <a:endParaRPr lang="de-CH" dirty="0" smtClean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545300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KANSROOSA</a:t>
            </a:r>
            <a:endParaRPr lang="de-DE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41221185"/>
              </p:ext>
            </p:extLst>
          </p:nvPr>
        </p:nvGraphicFramePr>
        <p:xfrm>
          <a:off x="533400" y="2336800"/>
          <a:ext cx="6888163" cy="37084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1620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260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Bedürfnis</a:t>
                      </a:r>
                      <a:endParaRPr lang="de-DE" dirty="0"/>
                    </a:p>
                  </a:txBody>
                  <a:tcPr marL="76535" marR="76535"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Fitnesscenter</a:t>
                      </a:r>
                      <a:endParaRPr lang="de-DE" dirty="0"/>
                    </a:p>
                  </a:txBody>
                  <a:tcPr marL="76535" marR="7653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KOMFORT</a:t>
                      </a:r>
                      <a:endParaRPr lang="de-DE" dirty="0"/>
                    </a:p>
                  </a:txBody>
                  <a:tcPr marL="76535" marR="76535"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Aufwand Kundenbetreuung senken</a:t>
                      </a:r>
                      <a:endParaRPr lang="de-DE" dirty="0"/>
                    </a:p>
                  </a:txBody>
                  <a:tcPr marL="76535" marR="7653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ANSEHEN</a:t>
                      </a:r>
                      <a:endParaRPr lang="de-DE" dirty="0"/>
                    </a:p>
                  </a:txBody>
                  <a:tcPr marL="76535" marR="76535"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Zertifizierung</a:t>
                      </a:r>
                      <a:endParaRPr lang="de-DE" dirty="0"/>
                    </a:p>
                  </a:txBody>
                  <a:tcPr marL="76535" marR="7653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NEUHEIT</a:t>
                      </a:r>
                      <a:endParaRPr lang="de-DE" dirty="0"/>
                    </a:p>
                  </a:txBody>
                  <a:tcPr marL="76535" marR="76535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Einsatz</a:t>
                      </a:r>
                      <a:r>
                        <a:rPr lang="de-DE" baseline="0" dirty="0" smtClean="0"/>
                        <a:t> modernster</a:t>
                      </a:r>
                      <a:r>
                        <a:rPr lang="de-DE" dirty="0" smtClean="0"/>
                        <a:t> Technologie</a:t>
                      </a:r>
                    </a:p>
                  </a:txBody>
                  <a:tcPr marL="76535" marR="7653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SELBSTERHALTUNG</a:t>
                      </a:r>
                      <a:endParaRPr lang="de-DE" dirty="0"/>
                    </a:p>
                  </a:txBody>
                  <a:tcPr marL="76535" marR="76535"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Konkurrenzfähig bleiben</a:t>
                      </a:r>
                      <a:endParaRPr lang="de-DE" dirty="0"/>
                    </a:p>
                  </a:txBody>
                  <a:tcPr marL="76535" marR="7653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RISIKOLOS</a:t>
                      </a:r>
                      <a:endParaRPr lang="de-DE" dirty="0"/>
                    </a:p>
                  </a:txBody>
                  <a:tcPr marL="76535" marR="76535"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Sichere</a:t>
                      </a:r>
                      <a:r>
                        <a:rPr lang="de-DE" baseline="0" dirty="0" smtClean="0"/>
                        <a:t> Aufbewahrung der Kundendaten</a:t>
                      </a:r>
                      <a:endParaRPr lang="de-DE" dirty="0"/>
                    </a:p>
                  </a:txBody>
                  <a:tcPr marL="76535" marR="7653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ÖKONOMIE</a:t>
                      </a:r>
                      <a:endParaRPr lang="de-DE" dirty="0"/>
                    </a:p>
                  </a:txBody>
                  <a:tcPr marL="76535" marR="76535"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Keine </a:t>
                      </a:r>
                      <a:r>
                        <a:rPr lang="de-DE" dirty="0" err="1" smtClean="0"/>
                        <a:t>grossen</a:t>
                      </a:r>
                      <a:r>
                        <a:rPr lang="de-DE" dirty="0" smtClean="0"/>
                        <a:t> Investitionen nötig</a:t>
                      </a:r>
                      <a:endParaRPr lang="de-DE" dirty="0"/>
                    </a:p>
                  </a:txBody>
                  <a:tcPr marL="76535" marR="7653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ÖKOLOGIE</a:t>
                      </a:r>
                      <a:endParaRPr lang="de-DE" dirty="0"/>
                    </a:p>
                  </a:txBody>
                  <a:tcPr marL="76535" marR="76535"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Papierloses Training</a:t>
                      </a:r>
                      <a:endParaRPr lang="de-DE" dirty="0"/>
                    </a:p>
                  </a:txBody>
                  <a:tcPr marL="76535" marR="7653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SYMPATHIE</a:t>
                      </a:r>
                      <a:endParaRPr lang="de-DE" dirty="0"/>
                    </a:p>
                  </a:txBody>
                  <a:tcPr marL="76535" marR="76535"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Personalisierte</a:t>
                      </a:r>
                      <a:r>
                        <a:rPr lang="de-DE" baseline="0" dirty="0" smtClean="0"/>
                        <a:t> Betreuung</a:t>
                      </a:r>
                      <a:endParaRPr lang="de-DE" dirty="0"/>
                    </a:p>
                  </a:txBody>
                  <a:tcPr marL="76535" marR="7653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ANGEHÖRIGKEIT</a:t>
                      </a:r>
                      <a:endParaRPr lang="de-DE" dirty="0"/>
                    </a:p>
                  </a:txBody>
                  <a:tcPr marL="76535" marR="76535"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Kundennetzwerk</a:t>
                      </a:r>
                      <a:endParaRPr lang="de-DE" dirty="0"/>
                    </a:p>
                  </a:txBody>
                  <a:tcPr marL="76535" marR="7653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2168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Konkretes Angebot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107" y="2120335"/>
            <a:ext cx="6134750" cy="4174912"/>
          </a:xfrm>
        </p:spPr>
      </p:pic>
    </p:spTree>
    <p:extLst>
      <p:ext uri="{BB962C8B-B14F-4D97-AF65-F5344CB8AC3E}">
        <p14:creationId xmlns:p14="http://schemas.microsoft.com/office/powerpoint/2010/main" val="4149359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Die App</a:t>
            </a:r>
            <a:endParaRPr lang="de-DE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004" y="2387906"/>
            <a:ext cx="7458324" cy="3497250"/>
          </a:xfrm>
          <a:prstGeom prst="rect">
            <a:avLst/>
          </a:prstGeom>
        </p:spPr>
      </p:pic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907362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Markt und Konkurrenz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4947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Kundennutzen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32382495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0</TotalTime>
  <Words>145</Words>
  <Application>Microsoft Office PowerPoint</Application>
  <PresentationFormat>Bildschirmpräsentation (4:3)</PresentationFormat>
  <Paragraphs>61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3" baseType="lpstr">
      <vt:lpstr>Arial</vt:lpstr>
      <vt:lpstr>Trebuchet MS</vt:lpstr>
      <vt:lpstr>Berlin</vt:lpstr>
      <vt:lpstr>GitFit</vt:lpstr>
      <vt:lpstr>Aktuelle Situation / Kundenprobleme</vt:lpstr>
      <vt:lpstr>Die Lösung</vt:lpstr>
      <vt:lpstr>Der Kunde</vt:lpstr>
      <vt:lpstr>KANSROOSA</vt:lpstr>
      <vt:lpstr>Konkretes Angebot</vt:lpstr>
      <vt:lpstr>Die App</vt:lpstr>
      <vt:lpstr>Markt und Konkurrenz</vt:lpstr>
      <vt:lpstr>Kundennutzen</vt:lpstr>
      <vt:lpstr>Ertragsmechanik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Patrick Scherler</dc:creator>
  <cp:lastModifiedBy>michael wieland</cp:lastModifiedBy>
  <cp:revision>31</cp:revision>
  <dcterms:created xsi:type="dcterms:W3CDTF">2016-10-04T13:18:48Z</dcterms:created>
  <dcterms:modified xsi:type="dcterms:W3CDTF">2016-10-11T10:06:14Z</dcterms:modified>
</cp:coreProperties>
</file>