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Montserrat Medium"/>
      <p:regular r:id="rId28"/>
      <p:bold r:id="rId29"/>
      <p:italic r:id="rId30"/>
      <p:boldItalic r:id="rId31"/>
    </p:embeddedFont>
    <p:embeddedFont>
      <p:font typeface="Montserrat ExtraBold"/>
      <p:bold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4" roundtripDataSignature="AMtx7mjwIZMtKMTPPjhtHmoJ4m0RxXV8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MontserratMedium-regular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Medium-boldItalic.fntdata"/><Relationship Id="rId30" Type="http://schemas.openxmlformats.org/officeDocument/2006/relationships/font" Target="fonts/MontserratMedium-italic.fntdata"/><Relationship Id="rId11" Type="http://schemas.openxmlformats.org/officeDocument/2006/relationships/slide" Target="slides/slide5.xml"/><Relationship Id="rId33" Type="http://schemas.openxmlformats.org/officeDocument/2006/relationships/font" Target="fonts/MontserratExtraBold-bold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ExtraBo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4" name="Google Shape;264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443010aa9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2443010aa9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443010aa9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2443010aa9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8" name="Google Shape;308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p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" name="Google Shape;257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29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9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9" name="Google Shape;69;p2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2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6" name="Google Shape;86;p32"/>
          <p:cNvSpPr txBox="1"/>
          <p:nvPr>
            <p:ph idx="1" type="body"/>
          </p:nvPr>
        </p:nvSpPr>
        <p:spPr>
          <a:xfrm>
            <a:off x="3116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2" type="body"/>
          </p:nvPr>
        </p:nvSpPr>
        <p:spPr>
          <a:xfrm>
            <a:off x="48323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 1">
  <p:cSld name="TITLE_AND_BODY 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3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1" name="Google Shape;91;p33"/>
          <p:cNvSpPr txBox="1"/>
          <p:nvPr>
            <p:ph idx="1" type="body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2" name="Google Shape;92;p33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4"/>
          <p:cNvSpPr txBox="1"/>
          <p:nvPr>
            <p:ph type="title"/>
          </p:nvPr>
        </p:nvSpPr>
        <p:spPr>
          <a:xfrm>
            <a:off x="282575" y="92869"/>
            <a:ext cx="82296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34"/>
          <p:cNvSpPr txBox="1"/>
          <p:nvPr>
            <p:ph idx="1" type="body"/>
          </p:nvPr>
        </p:nvSpPr>
        <p:spPr>
          <a:xfrm>
            <a:off x="282575" y="873650"/>
            <a:ext cx="8229600" cy="3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250"/>
              <a:buChar char="●"/>
              <a:defRPr/>
            </a:lvl1pPr>
            <a:lvl2pPr indent="-371475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5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6" name="Google Shape;96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2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5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07" name="Google Shape;107;p35"/>
          <p:cNvSpPr txBox="1"/>
          <p:nvPr>
            <p:ph idx="1" type="body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8" name="Google Shape;108;p35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6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1" name="Google Shape;111;p36"/>
          <p:cNvSpPr txBox="1"/>
          <p:nvPr>
            <p:ph idx="1" type="body"/>
          </p:nvPr>
        </p:nvSpPr>
        <p:spPr>
          <a:xfrm>
            <a:off x="3116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2" name="Google Shape;112;p36"/>
          <p:cNvSpPr txBox="1"/>
          <p:nvPr>
            <p:ph idx="2" type="body"/>
          </p:nvPr>
        </p:nvSpPr>
        <p:spPr>
          <a:xfrm>
            <a:off x="48323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3" name="Google Shape;113;p36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7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body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8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8" name="Google Shape;118;p38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9"/>
          <p:cNvSpPr txBox="1"/>
          <p:nvPr>
            <p:ph type="title"/>
          </p:nvPr>
        </p:nvSpPr>
        <p:spPr>
          <a:xfrm>
            <a:off x="311699" y="2150849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1" name="Google Shape;121;p39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0"/>
          <p:cNvSpPr txBox="1"/>
          <p:nvPr>
            <p:ph type="title"/>
          </p:nvPr>
        </p:nvSpPr>
        <p:spPr>
          <a:xfrm>
            <a:off x="822960" y="274320"/>
            <a:ext cx="75210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" name="Google Shape;124;p40"/>
          <p:cNvSpPr txBox="1"/>
          <p:nvPr>
            <p:ph idx="1" type="body"/>
          </p:nvPr>
        </p:nvSpPr>
        <p:spPr>
          <a:xfrm>
            <a:off x="822960" y="825471"/>
            <a:ext cx="7521000" cy="26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5" name="Google Shape;125;p40"/>
          <p:cNvSpPr txBox="1"/>
          <p:nvPr>
            <p:ph idx="10" type="dt"/>
          </p:nvPr>
        </p:nvSpPr>
        <p:spPr>
          <a:xfrm rot="-1985953">
            <a:off x="308933" y="4391234"/>
            <a:ext cx="1960664" cy="174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40"/>
          <p:cNvSpPr txBox="1"/>
          <p:nvPr>
            <p:ph idx="11" type="ftr"/>
          </p:nvPr>
        </p:nvSpPr>
        <p:spPr>
          <a:xfrm>
            <a:off x="3517514" y="4713842"/>
            <a:ext cx="47244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40"/>
          <p:cNvSpPr/>
          <p:nvPr>
            <p:ph idx="12" type="sldNum"/>
          </p:nvPr>
        </p:nvSpPr>
        <p:spPr>
          <a:xfrm>
            <a:off x="8401038" y="4628117"/>
            <a:ext cx="502800" cy="3771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1"/>
          <p:cNvSpPr txBox="1"/>
          <p:nvPr>
            <p:ph type="title"/>
          </p:nvPr>
        </p:nvSpPr>
        <p:spPr>
          <a:xfrm>
            <a:off x="282575" y="92869"/>
            <a:ext cx="82296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" name="Google Shape;130;p41"/>
          <p:cNvSpPr txBox="1"/>
          <p:nvPr>
            <p:ph idx="1" type="body"/>
          </p:nvPr>
        </p:nvSpPr>
        <p:spPr>
          <a:xfrm>
            <a:off x="282575" y="873650"/>
            <a:ext cx="8229600" cy="3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250"/>
              <a:buChar char="●"/>
              <a:defRPr/>
            </a:lvl1pPr>
            <a:lvl2pPr indent="-371475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5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1" name="Google Shape;131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2"/>
          <p:cNvSpPr txBox="1"/>
          <p:nvPr>
            <p:ph type="title"/>
          </p:nvPr>
        </p:nvSpPr>
        <p:spPr>
          <a:xfrm>
            <a:off x="311708" y="7445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4" name="Google Shape;134;p42"/>
          <p:cNvSpPr txBox="1"/>
          <p:nvPr>
            <p:ph idx="1" type="body"/>
          </p:nvPr>
        </p:nvSpPr>
        <p:spPr>
          <a:xfrm>
            <a:off x="311699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5" name="Google Shape;135;p42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3"/>
          <p:cNvSpPr txBox="1"/>
          <p:nvPr>
            <p:ph type="title"/>
          </p:nvPr>
        </p:nvSpPr>
        <p:spPr>
          <a:xfrm>
            <a:off x="311699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8" name="Google Shape;138;p43"/>
          <p:cNvSpPr txBox="1"/>
          <p:nvPr>
            <p:ph idx="1" type="body"/>
          </p:nvPr>
        </p:nvSpPr>
        <p:spPr>
          <a:xfrm>
            <a:off x="311699" y="1389599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9" name="Google Shape;139;p43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4"/>
          <p:cNvSpPr txBox="1"/>
          <p:nvPr>
            <p:ph type="title"/>
          </p:nvPr>
        </p:nvSpPr>
        <p:spPr>
          <a:xfrm>
            <a:off x="490250" y="450149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2" name="Google Shape;142;p44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6" name="Google Shape;146;p45"/>
          <p:cNvSpPr txBox="1"/>
          <p:nvPr>
            <p:ph idx="1" type="body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7" name="Google Shape;147;p45"/>
          <p:cNvSpPr txBox="1"/>
          <p:nvPr>
            <p:ph idx="2" type="body"/>
          </p:nvPr>
        </p:nvSpPr>
        <p:spPr>
          <a:xfrm>
            <a:off x="4939500" y="724074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8" name="Google Shape;148;p45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6"/>
          <p:cNvSpPr txBox="1"/>
          <p:nvPr>
            <p:ph idx="1" type="body"/>
          </p:nvPr>
        </p:nvSpPr>
        <p:spPr>
          <a:xfrm>
            <a:off x="311699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151" name="Google Shape;151;p46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7"/>
          <p:cNvSpPr txBox="1"/>
          <p:nvPr>
            <p:ph hasCustomPrompt="1" type="title"/>
          </p:nvPr>
        </p:nvSpPr>
        <p:spPr>
          <a:xfrm>
            <a:off x="311699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54" name="Google Shape;154;p47"/>
          <p:cNvSpPr txBox="1"/>
          <p:nvPr>
            <p:ph idx="1" type="body"/>
          </p:nvPr>
        </p:nvSpPr>
        <p:spPr>
          <a:xfrm>
            <a:off x="311699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5" name="Google Shape;155;p47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2" name="Google Shape;22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 2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8"/>
          <p:cNvSpPr txBox="1"/>
          <p:nvPr>
            <p:ph type="title"/>
          </p:nvPr>
        </p:nvSpPr>
        <p:spPr>
          <a:xfrm>
            <a:off x="311708" y="7445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8" name="Google Shape;158;p48"/>
          <p:cNvSpPr txBox="1"/>
          <p:nvPr>
            <p:ph idx="1" type="body"/>
          </p:nvPr>
        </p:nvSpPr>
        <p:spPr>
          <a:xfrm>
            <a:off x="311699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9" name="Google Shape;159;p48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>
  <p:cSld name="SECTION_HEADER 2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9"/>
          <p:cNvSpPr txBox="1"/>
          <p:nvPr>
            <p:ph type="title"/>
          </p:nvPr>
        </p:nvSpPr>
        <p:spPr>
          <a:xfrm>
            <a:off x="311699" y="2150849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2" name="Google Shape;162;p49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>
  <p:cSld name="TITLE_AND_TWO_COLUMNS 2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0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5" name="Google Shape;165;p50"/>
          <p:cNvSpPr txBox="1"/>
          <p:nvPr>
            <p:ph idx="1" type="body"/>
          </p:nvPr>
        </p:nvSpPr>
        <p:spPr>
          <a:xfrm>
            <a:off x="3116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6" name="Google Shape;166;p50"/>
          <p:cNvSpPr txBox="1"/>
          <p:nvPr>
            <p:ph idx="2" type="body"/>
          </p:nvPr>
        </p:nvSpPr>
        <p:spPr>
          <a:xfrm>
            <a:off x="48323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7" name="Google Shape;167;p50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>
  <p:cSld name="TITLE_ONLY 2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1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0" name="Google Shape;170;p51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 2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2"/>
          <p:cNvSpPr txBox="1"/>
          <p:nvPr>
            <p:ph type="title"/>
          </p:nvPr>
        </p:nvSpPr>
        <p:spPr>
          <a:xfrm>
            <a:off x="311699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3" name="Google Shape;173;p52"/>
          <p:cNvSpPr txBox="1"/>
          <p:nvPr>
            <p:ph idx="1" type="body"/>
          </p:nvPr>
        </p:nvSpPr>
        <p:spPr>
          <a:xfrm>
            <a:off x="311699" y="1389599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4" name="Google Shape;174;p52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 2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3"/>
          <p:cNvSpPr txBox="1"/>
          <p:nvPr>
            <p:ph type="title"/>
          </p:nvPr>
        </p:nvSpPr>
        <p:spPr>
          <a:xfrm>
            <a:off x="490250" y="450149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7" name="Google Shape;177;p53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 2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81" name="Google Shape;181;p54"/>
          <p:cNvSpPr txBox="1"/>
          <p:nvPr>
            <p:ph idx="1" type="body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2" name="Google Shape;182;p54"/>
          <p:cNvSpPr txBox="1"/>
          <p:nvPr>
            <p:ph idx="2" type="body"/>
          </p:nvPr>
        </p:nvSpPr>
        <p:spPr>
          <a:xfrm>
            <a:off x="4939500" y="724074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3" name="Google Shape;183;p54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 2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5"/>
          <p:cNvSpPr txBox="1"/>
          <p:nvPr>
            <p:ph idx="1" type="body"/>
          </p:nvPr>
        </p:nvSpPr>
        <p:spPr>
          <a:xfrm>
            <a:off x="311699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6" name="Google Shape;186;p55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 2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6"/>
          <p:cNvSpPr txBox="1"/>
          <p:nvPr>
            <p:ph type="title"/>
          </p:nvPr>
        </p:nvSpPr>
        <p:spPr>
          <a:xfrm>
            <a:off x="311699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89" name="Google Shape;189;p56"/>
          <p:cNvSpPr txBox="1"/>
          <p:nvPr>
            <p:ph idx="1" type="body"/>
          </p:nvPr>
        </p:nvSpPr>
        <p:spPr>
          <a:xfrm>
            <a:off x="311699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0" name="Google Shape;190;p56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 2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7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7" name="Google Shape;47;p26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9" name="Google Shape;49;p26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28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2" name="Google Shape;62;p2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"/>
          <p:cNvSpPr txBox="1"/>
          <p:nvPr/>
        </p:nvSpPr>
        <p:spPr>
          <a:xfrm>
            <a:off x="2603551" y="355350"/>
            <a:ext cx="3936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Программа повышения квалификации</a:t>
            </a:r>
            <a:endParaRPr b="0" i="0" sz="14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473200" y="982050"/>
            <a:ext cx="7896600" cy="9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ru" sz="26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Тестировщик программного обеспечения</a:t>
            </a:r>
            <a:endParaRPr b="1" i="0" sz="20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0" name="Google Shape;200;p1"/>
          <p:cNvSpPr txBox="1"/>
          <p:nvPr/>
        </p:nvSpPr>
        <p:spPr>
          <a:xfrm>
            <a:off x="540550" y="1619875"/>
            <a:ext cx="8308800" cy="16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ru" sz="2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Итоговый проект </a:t>
            </a:r>
            <a:endParaRPr b="0" i="0" sz="27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ru" sz="2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“Комплексное тестирование платформы qahacking.guru”</a:t>
            </a:r>
            <a:endParaRPr b="0"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1"/>
          <p:cNvSpPr txBox="1"/>
          <p:nvPr/>
        </p:nvSpPr>
        <p:spPr>
          <a:xfrm>
            <a:off x="4668249" y="4301925"/>
            <a:ext cx="4181100" cy="10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Выполнила: Рогальская Е.А.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Листинг автотеста (фрагмент)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10"/>
          <p:cNvSpPr txBox="1"/>
          <p:nvPr/>
        </p:nvSpPr>
        <p:spPr>
          <a:xfrm>
            <a:off x="383575" y="792225"/>
            <a:ext cx="80829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 selenium.webdriver.support.wait import WebDriverWait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 selenium.webdriver.common.keys import Keys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 selenium.webdriver.common.desired_capabilities import DesiredCapabilities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class TestQa():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def setup_method(self, method):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self.driver = webdriver.Chrome()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self.vars = {}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def teardown_method(self, method):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self.driver.quit()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def test_qa(self):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self.driver.get("https://qahacking.guru/")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self.driver.find_element(By.CSS_SELECTOR, ".uk-navbar-nav &gt; li:nth-child(1) &gt; a").click()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self.driver.find_element(By.ID, "firstName").click()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self.driver.find_element(By.ID, "firstName").send_keys("ekaterina")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self.driver.find_element(By.ID, "lastName").click()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self.driver.find_element(By.ID, "lastName").send_keys("rogalskaya")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10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443010aa9f_0_15"/>
          <p:cNvSpPr txBox="1"/>
          <p:nvPr>
            <p:ph type="title"/>
          </p:nvPr>
        </p:nvSpPr>
        <p:spPr>
          <a:xfrm>
            <a:off x="311699" y="161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Результат выполнения автотеста</a:t>
            </a:r>
            <a:endParaRPr/>
          </a:p>
        </p:txBody>
      </p:sp>
      <p:sp>
        <p:nvSpPr>
          <p:cNvPr id="274" name="Google Shape;274;g2443010aa9f_0_15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75" name="Google Shape;275;g2443010aa9f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34500"/>
            <a:ext cx="8520600" cy="43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/>
          <p:nvPr>
            <p:ph type="title"/>
          </p:nvPr>
        </p:nvSpPr>
        <p:spPr>
          <a:xfrm>
            <a:off x="311699" y="20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Листинг автотеста + результат выполнения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11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82" name="Google Shape;28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93625"/>
            <a:ext cx="8312849" cy="439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443010aa9f_0_24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Листинг автотеста</a:t>
            </a:r>
            <a:endParaRPr/>
          </a:p>
        </p:txBody>
      </p:sp>
      <p:sp>
        <p:nvSpPr>
          <p:cNvPr id="288" name="Google Shape;288;g2443010aa9f_0_24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89" name="Google Shape;289;g2443010aa9f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837" y="1152475"/>
            <a:ext cx="8474325" cy="31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2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Результат выполнения автотеста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12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96" name="Google Shape;29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65325"/>
            <a:ext cx="8839201" cy="282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3"/>
          <p:cNvSpPr txBox="1"/>
          <p:nvPr>
            <p:ph type="title"/>
          </p:nvPr>
        </p:nvSpPr>
        <p:spPr>
          <a:xfrm>
            <a:off x="311699" y="263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Анализ результатов тестирования выбранного приложения 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13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03" name="Google Shape;303;p13"/>
          <p:cNvSpPr txBox="1"/>
          <p:nvPr/>
        </p:nvSpPr>
        <p:spPr>
          <a:xfrm>
            <a:off x="376650" y="1078488"/>
            <a:ext cx="46611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 данном разделе представлены выводы по результатам тестирования веб-платформы qahacking.guru, а также общая статистика по дефектам.</a:t>
            </a:r>
            <a:b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 ходе проверки были написаны 69 тест-кейсов. В результате проверки было обнаружено 30 дефектов, из них 4 блокирующих функционал.</a:t>
            </a:r>
            <a:b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Имеется 2 критических дефекта.</a:t>
            </a:r>
            <a:b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На текущий момент веб-платформа не может быть отдана в релиз. Необходимы правки основного функционала, правки наличия элементов страниц,  проверки интеграции системы безопасности, онлайн-оплаты.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Для увеличения покрытия проверками не функциональной части веб-платформы заказчику необходимо предоставить макеты дизайна веб-платформы.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4" name="Google Shape;30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6225" y="948625"/>
            <a:ext cx="2941100" cy="21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3238" y="3121775"/>
            <a:ext cx="2233478" cy="171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4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Выводы об оптимальности выбранной стратегии тестирования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14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12" name="Google Shape;312;p14"/>
          <p:cNvSpPr txBox="1"/>
          <p:nvPr/>
        </p:nvSpPr>
        <p:spPr>
          <a:xfrm>
            <a:off x="1500950" y="1585150"/>
            <a:ext cx="59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4"/>
          <p:cNvSpPr txBox="1"/>
          <p:nvPr/>
        </p:nvSpPr>
        <p:spPr>
          <a:xfrm>
            <a:off x="311700" y="1076525"/>
            <a:ext cx="8520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При комплексном тестировании платформы qahacking.guru было проведено:</a:t>
            </a:r>
            <a:br>
              <a:rPr b="0" i="0" lang="ru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ru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ru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1)Функциональное тестирование (проверка запуска, “позитивное” тестирование работы функционала)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2)Тестирование пользовательского интерфейса UI(кнопки, шрифты, подсказки, расположения форм, иконки, наличие изображений)</a:t>
            </a:r>
            <a:br>
              <a:rPr b="0" i="0" lang="ru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ru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3) UX (удобство использования и восприятия)</a:t>
            </a:r>
            <a:br>
              <a:rPr b="0" i="0" lang="ru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ru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4) Выполнена проверка валидации обязательных полей</a:t>
            </a:r>
            <a:br>
              <a:rPr b="0" i="0" lang="ru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ru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5) Написаны автотесты: 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-наличие кнопки на сайте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-заполнение формы ввода данных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14"/>
          <p:cNvSpPr txBox="1"/>
          <p:nvPr/>
        </p:nvSpPr>
        <p:spPr>
          <a:xfrm>
            <a:off x="355175" y="3631625"/>
            <a:ext cx="862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При применении техник тест-дизайна, разбиения на классы эквивалентности и техник граничных значений удалось добиться максимальных результатов и увеличить тестовое покрытие при минимальном числе тестов.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14"/>
          <p:cNvSpPr txBox="1"/>
          <p:nvPr/>
        </p:nvSpPr>
        <p:spPr>
          <a:xfrm>
            <a:off x="355175" y="4525475"/>
            <a:ext cx="789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Выбранная стратегия оптимальна для тестирования данной платформы.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6"/>
          <p:cNvSpPr/>
          <p:nvPr/>
        </p:nvSpPr>
        <p:spPr>
          <a:xfrm>
            <a:off x="364501" y="192034"/>
            <a:ext cx="4844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" sz="2400" u="none" cap="none" strike="noStrik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  <a:endParaRPr b="1" i="0" sz="2400" u="none" cap="none" strike="noStrik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2" name="Google Shape;32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9869" y="1520213"/>
            <a:ext cx="3990134" cy="3117284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24" name="Google Shape;324;p16"/>
          <p:cNvSpPr txBox="1"/>
          <p:nvPr/>
        </p:nvSpPr>
        <p:spPr>
          <a:xfrm>
            <a:off x="258725" y="722200"/>
            <a:ext cx="4897200" cy="3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 процессе изучения программы я получила хорошие базовые знания в сфере тестирования программного обеспечения, познакомилась с техниками тест-дизайна.</a:t>
            </a:r>
            <a:br>
              <a:rPr b="0" i="0" lang="ru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ru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ru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Использовала в работе инструменты: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XMind, Jira, TestRail, GIT, Postman, MySQL, Selenium IDE, PyCharm. </a:t>
            </a:r>
            <a:br>
              <a:rPr b="0" i="0" lang="ru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ru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ru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Самостоятельно написала код на языке Python.</a:t>
            </a:r>
            <a:br>
              <a:rPr b="0" i="0" lang="ru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ru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Написала несколько автотестов. Наиболее интересной для меня стала работа с SQL, API, Python и GIT.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 моими практическими работами вы можете ознакомиться по ссылке на GIT HUB: </a:t>
            </a:r>
            <a:br>
              <a:rPr b="0" i="0" lang="ru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ru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https://github.com/katerina-an/work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Благодарю за внимание! 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"/>
          <p:cNvSpPr txBox="1"/>
          <p:nvPr>
            <p:ph type="title"/>
          </p:nvPr>
        </p:nvSpPr>
        <p:spPr>
          <a:xfrm>
            <a:off x="2911450" y="298725"/>
            <a:ext cx="24495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25"/>
              <a:buFont typeface="Arial"/>
              <a:buNone/>
            </a:pPr>
            <a:r>
              <a:rPr b="1" lang="ru" sz="2425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Содержание</a:t>
            </a:r>
            <a:endParaRPr b="1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2"/>
          <p:cNvSpPr txBox="1"/>
          <p:nvPr/>
        </p:nvSpPr>
        <p:spPr>
          <a:xfrm>
            <a:off x="629200" y="1189775"/>
            <a:ext cx="80829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b="0" i="0" lang="ru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Майнд-карта жизненного цикла тестирования ПО;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b="0" i="0" lang="ru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Майнд-карта методологии разработки ПО;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b="0" i="0" lang="ru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Тестовая документация (чек-лист, тест-кейсы, баг-репорты);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b="0" i="0" lang="ru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Применение техник тест-дизайна;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b="0" i="0" lang="ru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Листинг автотеста;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b="0" i="0" lang="ru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Результат выполнения автотеста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b="0" i="0" lang="ru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Анализ результатов тестирования выбранного приложения; 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b="0" i="0" lang="ru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Выводы об оптимальности выбранной стратегии тестирования.</a:t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Майнд-карта жизненного цикла тестирования ПО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15" name="Google Shape;2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825" y="712925"/>
            <a:ext cx="7539226" cy="443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Майнд-карта методологии разработки ПО (фрагмент)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4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22" name="Google Shape;2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653950"/>
            <a:ext cx="7990950" cy="454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Тестовая документация: чек-лист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5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29" name="Google Shape;2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200" y="709025"/>
            <a:ext cx="8649101" cy="4310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Тестовая документация: тест-кейсы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6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36" name="Google Shape;2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12" y="712925"/>
            <a:ext cx="8979976" cy="40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6"/>
          <p:cNvSpPr txBox="1"/>
          <p:nvPr/>
        </p:nvSpPr>
        <p:spPr>
          <a:xfrm>
            <a:off x="82000" y="4727125"/>
            <a:ext cx="413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Данная таблица получена выгрузкой из TestRail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Тестовая документация: баг-репорты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7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44" name="Google Shape;2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900" y="630350"/>
            <a:ext cx="8830977" cy="407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"/>
          <p:cNvSpPr txBox="1"/>
          <p:nvPr>
            <p:ph type="title"/>
          </p:nvPr>
        </p:nvSpPr>
        <p:spPr>
          <a:xfrm>
            <a:off x="221074" y="83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Применение техник тест-дизайна: чек лист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0" name="Google Shape;250;p8"/>
          <p:cNvPicPr preferRelativeResize="0"/>
          <p:nvPr/>
        </p:nvPicPr>
        <p:blipFill rotWithShape="1">
          <a:blip r:embed="rId3">
            <a:alphaModFix/>
          </a:blip>
          <a:srcRect b="9640" l="0" r="24259" t="0"/>
          <a:stretch/>
        </p:blipFill>
        <p:spPr>
          <a:xfrm>
            <a:off x="221075" y="893350"/>
            <a:ext cx="4021300" cy="41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8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52" name="Google Shape;25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9588" y="893350"/>
            <a:ext cx="4346374" cy="41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8"/>
          <p:cNvSpPr txBox="1"/>
          <p:nvPr/>
        </p:nvSpPr>
        <p:spPr>
          <a:xfrm>
            <a:off x="152400" y="496025"/>
            <a:ext cx="423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chemeClr val="dk1"/>
                </a:solidFill>
                <a:highlight>
                  <a:srgbClr val="F4CCCC"/>
                </a:highlight>
                <a:latin typeface="Arial"/>
                <a:ea typeface="Arial"/>
                <a:cs typeface="Arial"/>
                <a:sym typeface="Arial"/>
              </a:rPr>
              <a:t>До применения техник тест-дизайна</a:t>
            </a:r>
            <a:endParaRPr b="0" i="0" sz="1200" u="none" cap="none" strike="noStrike">
              <a:solidFill>
                <a:schemeClr val="dk1"/>
              </a:solidFill>
              <a:highlight>
                <a:srgbClr val="F4CCC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8"/>
          <p:cNvSpPr txBox="1"/>
          <p:nvPr/>
        </p:nvSpPr>
        <p:spPr>
          <a:xfrm>
            <a:off x="4618550" y="480575"/>
            <a:ext cx="411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chemeClr val="dk1"/>
                </a:solidFill>
                <a:highlight>
                  <a:srgbClr val="B6D7A8"/>
                </a:highlight>
                <a:latin typeface="Arial"/>
                <a:ea typeface="Arial"/>
                <a:cs typeface="Arial"/>
                <a:sym typeface="Arial"/>
              </a:rPr>
              <a:t>После применения техник тест-дизайна</a:t>
            </a:r>
            <a:endParaRPr b="0" i="0" sz="1200" u="none" cap="none" strike="noStrike">
              <a:solidFill>
                <a:schemeClr val="dk1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 txBox="1"/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22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Применение техник тест-дизайна: тест-кейсы</a:t>
            </a:r>
            <a:endParaRPr b="1" sz="22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9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61" name="Google Shape;26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630350"/>
            <a:ext cx="8839198" cy="407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Другая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052E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