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80C4-3A7E-458A-A4B1-CE808927B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0047-5066-4ABF-84E8-23A2440F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D3B8-02A1-41D1-A577-E6631B26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8319-F8C1-4665-AF55-8FB2B67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12E6-DD3E-40EB-86AF-99465458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64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D5F5-6D87-428A-83A0-754440EC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B1DF0-9225-4E62-BB97-2C8228D3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C6C4-C54C-4F2C-9B53-D4873CE6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FFEF-0BF5-4EF9-B056-39429E3C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C918-ACF9-47B3-89B9-D1A38455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77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8B0CA-44CD-45F3-8173-675C0D32A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BFC39-2DA4-4B29-9D4A-53409C9A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EF9E-68EF-462E-994D-2924630A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CCDE-5488-4954-815B-A984D85E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C281-24E6-4ED2-A183-4C9B3B0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43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7711-79B5-4E80-9631-BC6C3876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BF52-A977-456A-A862-F77AD5B3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E805-56D9-4F46-AEF4-189FD086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71A3-0EBA-49CF-BEE1-5DF8ACBC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6A0E-B8E7-4C99-A3B0-29C21ABE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17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33EF-C928-4910-AF39-103F9903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2805-D79A-4755-B98E-BDF321B72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9508-D313-4CE2-93F1-C296FD2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F2ED4-E671-413B-A979-93BB602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13CF-7D91-4AC7-9A57-8C4EA7CF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52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F13A-EACA-4A79-A247-664D9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E07F-5057-4FE7-8AB4-1C077DBB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977DE-5126-4B2C-ABB8-2E4F380B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B8BC-AF65-4F72-AD53-21D8CCC3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5F1F5-4251-4E99-84DF-048E5BB2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4E0E-B5F9-4C6C-BCB9-42BE6359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016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D5F1-B053-49C7-9377-6D71768C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4F04-1491-4F0E-ADCC-8CAC0281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D2EF9-91BF-468D-81EC-B12B1A83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AA218-5C7B-4CBC-AA12-DED3B90E4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17C0B-CE4B-4C4A-A198-DE6A6F672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EBC6-C17F-4BC3-B2BB-1031CD57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5CBE0-8E2F-42BE-84F2-D3CB5360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AE901-7725-4E75-AA90-EF403A98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07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F07B-9129-4856-ACDE-DF1DBF9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3851E-301E-46EA-A2DD-F680FEAC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4EEF2-8E7A-41B9-8905-DE3DF2F6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6CA7-5006-4051-8D23-7E25A29C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018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AF600-CCB2-4ADE-A506-93019714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A17D-E008-4BFF-BEC0-CB46F1A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E085-4582-4325-8CF2-AA2F3D9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8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D2D4-ED8E-45DD-BC1B-FF9237A7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89AF-087C-4A6D-BC0A-33212DBA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B26E2-3DDE-404E-98B8-B3785919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AF98-B171-4BE0-A113-3A65002D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89A6-E8F7-4620-9C0D-D855917F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B32F-62E6-4DFE-9BCA-78B1659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31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5A87-BF80-4072-8C58-721EEB7C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DA780-C02A-4C68-9035-EEEB82A6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F6E5-1DC5-44C6-AED4-8D92856D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A383C-1339-4375-86C0-49B53B21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490DB-883C-407B-BFBD-80B337BD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B159-9984-412C-90C9-F5E4A429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608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13F93-F396-4622-B00B-7E1657D9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8A42-8C3D-4D4B-89BE-7A71C5AC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11F4-4077-4A5B-B0B3-7B4BA534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4166-DAAE-46A0-A1B6-914565C451A1}" type="datetimeFigureOut">
              <a:rPr lang="el-GR" smtClean="0"/>
              <a:t>4/4/2021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1D1D-8819-43AC-B398-252492BCA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BDA03-CCC1-4760-B74C-C9A61FD9A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5DE8-66FA-4F42-B311-91F8E54426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077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katerina-bi/Efood__BI_Project/tree/main/C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food | LinkedIn">
            <a:extLst>
              <a:ext uri="{FF2B5EF4-FFF2-40B4-BE49-F238E27FC236}">
                <a16:creationId xmlns:a16="http://schemas.microsoft.com/office/drawing/2014/main" id="{B264953D-4D6B-48D0-AFF7-555FD2F14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49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B0D72-EE38-4052-A4D6-D02535CA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baseline="30000" dirty="0">
                <a:solidFill>
                  <a:srgbClr val="FFFFFF"/>
                </a:solidFill>
              </a:rPr>
              <a:t>nd</a:t>
            </a:r>
            <a:r>
              <a:rPr lang="en-US" sz="2000" dirty="0">
                <a:solidFill>
                  <a:srgbClr val="FFFFFF"/>
                </a:solidFill>
              </a:rPr>
              <a:t> Assignment on Business Intelligence</a:t>
            </a:r>
            <a:endParaRPr lang="el-GR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11D2F-090D-4FFE-8C74-3501A1EF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858247"/>
            <a:ext cx="6982834" cy="1026435"/>
          </a:xfrm>
        </p:spPr>
        <p:txBody>
          <a:bodyPr>
            <a:normAutofit/>
          </a:bodyPr>
          <a:lstStyle/>
          <a:p>
            <a:pPr algn="l"/>
            <a:r>
              <a:rPr lang="en-US" sz="1900" b="1" dirty="0">
                <a:solidFill>
                  <a:srgbClr val="FFFFFF"/>
                </a:solidFill>
              </a:rPr>
              <a:t>Customer Segmentation &amp; Insights</a:t>
            </a:r>
            <a:br>
              <a:rPr lang="en-US" sz="1900" b="1" dirty="0">
                <a:solidFill>
                  <a:srgbClr val="FFFFFF"/>
                </a:solidFill>
              </a:rPr>
            </a:br>
            <a:endParaRPr lang="el-GR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8B0D72-EE38-4052-A4D6-D02535CA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baseline="30000" dirty="0">
                <a:solidFill>
                  <a:srgbClr val="FFFFFF"/>
                </a:solidFill>
              </a:rPr>
              <a:t>nd</a:t>
            </a:r>
            <a:r>
              <a:rPr lang="en-US" sz="2000" dirty="0">
                <a:solidFill>
                  <a:srgbClr val="FFFFFF"/>
                </a:solidFill>
              </a:rPr>
              <a:t> Assignment on Business Intelligence</a:t>
            </a:r>
            <a:endParaRPr lang="el-GR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A8C5-84D5-4A4A-95A2-73A055079A54}"/>
              </a:ext>
            </a:extLst>
          </p:cNvPr>
          <p:cNvSpPr txBox="1"/>
          <p:nvPr/>
        </p:nvSpPr>
        <p:spPr>
          <a:xfrm>
            <a:off x="1089429" y="4455552"/>
            <a:ext cx="1894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ETL </a:t>
            </a:r>
          </a:p>
          <a:p>
            <a:pPr algn="ctr"/>
            <a:r>
              <a:rPr lang="en-US" sz="2800" dirty="0"/>
              <a:t>Process</a:t>
            </a:r>
            <a:endParaRPr lang="el-GR" sz="2800" dirty="0"/>
          </a:p>
        </p:txBody>
      </p:sp>
      <p:pic>
        <p:nvPicPr>
          <p:cNvPr id="2050" name="Picture 2" descr="efood | Online Delivery">
            <a:extLst>
              <a:ext uri="{FF2B5EF4-FFF2-40B4-BE49-F238E27FC236}">
                <a16:creationId xmlns:a16="http://schemas.microsoft.com/office/drawing/2014/main" id="{4F7C21AE-5212-4919-8BCA-8C54650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5" y="133362"/>
            <a:ext cx="2235197" cy="10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EBE5F4-18B6-47FC-AFA5-83F97790E73C}"/>
              </a:ext>
            </a:extLst>
          </p:cNvPr>
          <p:cNvSpPr/>
          <p:nvPr/>
        </p:nvSpPr>
        <p:spPr>
          <a:xfrm>
            <a:off x="123335" y="133363"/>
            <a:ext cx="11925300" cy="6515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052" name="Picture 4" descr="Flat icon design target with arrow goal achieve Vector Image">
            <a:extLst>
              <a:ext uri="{FF2B5EF4-FFF2-40B4-BE49-F238E27FC236}">
                <a16:creationId xmlns:a16="http://schemas.microsoft.com/office/drawing/2014/main" id="{C8FCA9EF-15EE-4DEE-8CE2-D770B4CA1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9000341" y="1861512"/>
            <a:ext cx="1720172" cy="17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ck, download, finger, internet, play, press, start icon - Download on  Iconfinder">
            <a:extLst>
              <a:ext uri="{FF2B5EF4-FFF2-40B4-BE49-F238E27FC236}">
                <a16:creationId xmlns:a16="http://schemas.microsoft.com/office/drawing/2014/main" id="{AB51728E-CDDA-4576-BA41-560C1CFFD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16400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usiness Process Icons - Download Free Vector Icons | Noun Project">
            <a:extLst>
              <a:ext uri="{FF2B5EF4-FFF2-40B4-BE49-F238E27FC236}">
                <a16:creationId xmlns:a16="http://schemas.microsoft.com/office/drawing/2014/main" id="{F8552F2D-ADD1-4D54-9D36-8513566F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48" y="17591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D450E4-CEF6-4960-8856-F4D08E1C9914}"/>
              </a:ext>
            </a:extLst>
          </p:cNvPr>
          <p:cNvSpPr txBox="1"/>
          <p:nvPr/>
        </p:nvSpPr>
        <p:spPr>
          <a:xfrm>
            <a:off x="4890361" y="4455553"/>
            <a:ext cx="2128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Customer Analysis</a:t>
            </a:r>
            <a:endParaRPr lang="el-G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1D05C-1AEB-43F5-9236-4B90EF84D63D}"/>
              </a:ext>
            </a:extLst>
          </p:cNvPr>
          <p:cNvSpPr txBox="1"/>
          <p:nvPr/>
        </p:nvSpPr>
        <p:spPr>
          <a:xfrm>
            <a:off x="8617410" y="4137313"/>
            <a:ext cx="2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Visualization </a:t>
            </a:r>
          </a:p>
          <a:p>
            <a:pPr algn="ctr"/>
            <a:r>
              <a:rPr lang="en-US" sz="2800" dirty="0"/>
              <a:t>&amp; </a:t>
            </a:r>
          </a:p>
          <a:p>
            <a:pPr algn="ctr"/>
            <a:r>
              <a:rPr lang="en-US" sz="2800" dirty="0"/>
              <a:t>Insights</a:t>
            </a:r>
            <a:endParaRPr lang="el-GR" sz="28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5AB555-20F6-42CA-BB43-DF1F861BBAF4}"/>
              </a:ext>
            </a:extLst>
          </p:cNvPr>
          <p:cNvSpPr/>
          <p:nvPr/>
        </p:nvSpPr>
        <p:spPr>
          <a:xfrm>
            <a:off x="3313235" y="4816413"/>
            <a:ext cx="1248263" cy="23238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7021CA-BC65-45C5-BA8D-C59A3770E864}"/>
              </a:ext>
            </a:extLst>
          </p:cNvPr>
          <p:cNvSpPr/>
          <p:nvPr/>
        </p:nvSpPr>
        <p:spPr>
          <a:xfrm>
            <a:off x="7344131" y="4829810"/>
            <a:ext cx="1248263" cy="23238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294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 descr="Click, download, finger, internet, play, press, start icon - Download on  Iconfinder">
            <a:extLst>
              <a:ext uri="{FF2B5EF4-FFF2-40B4-BE49-F238E27FC236}">
                <a16:creationId xmlns:a16="http://schemas.microsoft.com/office/drawing/2014/main" id="{F8098383-C673-443B-BBEC-B29CCB65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2" y="325960"/>
            <a:ext cx="738665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8B0D72-EE38-4052-A4D6-D02535CA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baseline="30000" dirty="0">
                <a:solidFill>
                  <a:srgbClr val="FFFFFF"/>
                </a:solidFill>
              </a:rPr>
              <a:t>nd</a:t>
            </a:r>
            <a:r>
              <a:rPr lang="en-US" sz="2000" dirty="0">
                <a:solidFill>
                  <a:srgbClr val="FFFFFF"/>
                </a:solidFill>
              </a:rPr>
              <a:t> Assignment on Business Intelligence</a:t>
            </a:r>
            <a:endParaRPr lang="el-GR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A8C5-84D5-4A4A-95A2-73A055079A54}"/>
              </a:ext>
            </a:extLst>
          </p:cNvPr>
          <p:cNvSpPr txBox="1"/>
          <p:nvPr/>
        </p:nvSpPr>
        <p:spPr>
          <a:xfrm>
            <a:off x="182115" y="348807"/>
            <a:ext cx="297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ETL Process</a:t>
            </a:r>
            <a:endParaRPr lang="el-GR" sz="2800" dirty="0"/>
          </a:p>
        </p:txBody>
      </p:sp>
      <p:pic>
        <p:nvPicPr>
          <p:cNvPr id="2050" name="Picture 2" descr="efood | Online Delivery">
            <a:extLst>
              <a:ext uri="{FF2B5EF4-FFF2-40B4-BE49-F238E27FC236}">
                <a16:creationId xmlns:a16="http://schemas.microsoft.com/office/drawing/2014/main" id="{4F7C21AE-5212-4919-8BCA-8C54650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14" y="97200"/>
            <a:ext cx="2235197" cy="10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EBE5F4-18B6-47FC-AFA5-83F97790E73C}"/>
              </a:ext>
            </a:extLst>
          </p:cNvPr>
          <p:cNvSpPr/>
          <p:nvPr/>
        </p:nvSpPr>
        <p:spPr>
          <a:xfrm>
            <a:off x="123335" y="133364"/>
            <a:ext cx="11925300" cy="954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54709-6BFC-4E83-A626-C5D2450F4624}"/>
              </a:ext>
            </a:extLst>
          </p:cNvPr>
          <p:cNvSpPr/>
          <p:nvPr/>
        </p:nvSpPr>
        <p:spPr>
          <a:xfrm>
            <a:off x="123335" y="1159798"/>
            <a:ext cx="11925300" cy="5564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47468-A56C-4B2F-9B2A-AF9ADCB29263}"/>
              </a:ext>
            </a:extLst>
          </p:cNvPr>
          <p:cNvSpPr txBox="1"/>
          <p:nvPr/>
        </p:nvSpPr>
        <p:spPr>
          <a:xfrm>
            <a:off x="405353" y="1138215"/>
            <a:ext cx="6004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dataset table from Big Query at json format to keep the Greek names in city column.</a:t>
            </a:r>
          </a:p>
          <a:p>
            <a:endParaRPr lang="en-US" dirty="0"/>
          </a:p>
          <a:p>
            <a:r>
              <a:rPr lang="en-US" dirty="0"/>
              <a:t>Import the data in python with the correct format (fixing the date format)</a:t>
            </a:r>
          </a:p>
          <a:p>
            <a:endParaRPr lang="en-US" dirty="0"/>
          </a:p>
          <a:p>
            <a:r>
              <a:rPr lang="en-US" dirty="0"/>
              <a:t>Perform some initial checks: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Check the key (Combination of columns with distinct values)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Check the count of null values per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Check initial descriptive statistics per columns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Count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Sum, mean for numerical columns (</a:t>
            </a:r>
            <a:r>
              <a:rPr lang="en-US" dirty="0" err="1"/>
              <a:t>e.g</a:t>
            </a:r>
            <a:r>
              <a:rPr lang="en-US" dirty="0"/>
              <a:t> ‘basket’)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Distinct number (</a:t>
            </a:r>
            <a:r>
              <a:rPr lang="en-US" dirty="0" err="1"/>
              <a:t>e.g</a:t>
            </a:r>
            <a:r>
              <a:rPr lang="en-US" dirty="0"/>
              <a:t> cities, cuisines, users)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/>
              <a:t>Check correlation across cuisine-parents for all users using the count of orders and the total basket amount. </a:t>
            </a:r>
          </a:p>
          <a:p>
            <a:pPr marL="742950" lvl="2" indent="-285750">
              <a:buFont typeface="Calibri" panose="020F0502020204030204" pitchFamily="34" charset="0"/>
              <a:buChar char="―"/>
            </a:pPr>
            <a:r>
              <a:rPr lang="en-US" dirty="0"/>
              <a:t>No significant linear relationship </a:t>
            </a:r>
            <a:r>
              <a:rPr lang="en-US" dirty="0" err="1"/>
              <a:t>foun</a:t>
            </a:r>
            <a:endParaRPr lang="en-US" dirty="0"/>
          </a:p>
          <a:p>
            <a:pPr marL="742950" lvl="2" indent="-285750">
              <a:buFont typeface="Calibri" panose="020F0502020204030204" pitchFamily="34" charset="0"/>
              <a:buChar char="―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/>
              <a:t>Python Code used for executing the commands on Visual Studio Code is located at this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pPr marL="742950" lvl="2" indent="-285750">
              <a:buFont typeface="Calibri" panose="020F0502020204030204" pitchFamily="34" charset="0"/>
              <a:buChar char="―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A07188-BDC5-44E3-B8AF-4C2B8F49D08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89779" y="4977354"/>
            <a:ext cx="4796868" cy="1568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5B369-68C9-44F0-ACC6-3F81EEAE7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841" y="3441900"/>
            <a:ext cx="1589417" cy="1262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B227E-305F-41A1-8228-97051756041F}"/>
              </a:ext>
            </a:extLst>
          </p:cNvPr>
          <p:cNvSpPr txBox="1"/>
          <p:nvPr/>
        </p:nvSpPr>
        <p:spPr>
          <a:xfrm>
            <a:off x="6895511" y="4704308"/>
            <a:ext cx="2107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Matrix</a:t>
            </a:r>
            <a:endParaRPr lang="el-G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D04A4C-892E-4DC5-9325-E20D2D334014}"/>
              </a:ext>
            </a:extLst>
          </p:cNvPr>
          <p:cNvSpPr txBox="1"/>
          <p:nvPr/>
        </p:nvSpPr>
        <p:spPr>
          <a:xfrm>
            <a:off x="6854388" y="3162472"/>
            <a:ext cx="2107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Distinct Count</a:t>
            </a:r>
            <a:endParaRPr lang="el-G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932D6-4E03-4674-ACD3-BDC55F7A1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1841" y="1443323"/>
            <a:ext cx="1932182" cy="17096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567606-2D0C-476C-87B9-ECC9D8F7A217}"/>
              </a:ext>
            </a:extLst>
          </p:cNvPr>
          <p:cNvSpPr txBox="1"/>
          <p:nvPr/>
        </p:nvSpPr>
        <p:spPr>
          <a:xfrm>
            <a:off x="6854387" y="1145797"/>
            <a:ext cx="2107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 Checks</a:t>
            </a:r>
            <a:endParaRPr lang="el-GR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364E7-FB07-4E93-BDFC-D946F74C7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0084" y="1443323"/>
            <a:ext cx="2107088" cy="16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3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1A8C5-84D5-4A4A-95A2-73A055079A54}"/>
              </a:ext>
            </a:extLst>
          </p:cNvPr>
          <p:cNvSpPr txBox="1"/>
          <p:nvPr/>
        </p:nvSpPr>
        <p:spPr>
          <a:xfrm>
            <a:off x="182115" y="348807"/>
            <a:ext cx="47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Customer Segmentation</a:t>
            </a:r>
            <a:endParaRPr lang="el-GR" sz="2800" dirty="0"/>
          </a:p>
        </p:txBody>
      </p:sp>
      <p:pic>
        <p:nvPicPr>
          <p:cNvPr id="2050" name="Picture 2" descr="efood | Online Delivery">
            <a:extLst>
              <a:ext uri="{FF2B5EF4-FFF2-40B4-BE49-F238E27FC236}">
                <a16:creationId xmlns:a16="http://schemas.microsoft.com/office/drawing/2014/main" id="{4F7C21AE-5212-4919-8BCA-8C54650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14" y="97200"/>
            <a:ext cx="2235197" cy="10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EBE5F4-18B6-47FC-AFA5-83F97790E73C}"/>
              </a:ext>
            </a:extLst>
          </p:cNvPr>
          <p:cNvSpPr/>
          <p:nvPr/>
        </p:nvSpPr>
        <p:spPr>
          <a:xfrm>
            <a:off x="123335" y="133364"/>
            <a:ext cx="11925300" cy="954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54709-6BFC-4E83-A626-C5D2450F4624}"/>
              </a:ext>
            </a:extLst>
          </p:cNvPr>
          <p:cNvSpPr/>
          <p:nvPr/>
        </p:nvSpPr>
        <p:spPr>
          <a:xfrm>
            <a:off x="123335" y="1159798"/>
            <a:ext cx="11925300" cy="5564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47468-A56C-4B2F-9B2A-AF9ADCB29263}"/>
              </a:ext>
            </a:extLst>
          </p:cNvPr>
          <p:cNvSpPr txBox="1"/>
          <p:nvPr/>
        </p:nvSpPr>
        <p:spPr>
          <a:xfrm>
            <a:off x="405353" y="1138215"/>
            <a:ext cx="6004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Methodology 1:</a:t>
            </a:r>
          </a:p>
          <a:p>
            <a:endParaRPr lang="en-US" dirty="0"/>
          </a:p>
          <a:p>
            <a:r>
              <a:rPr lang="en-US" b="1" dirty="0"/>
              <a:t>RFM</a:t>
            </a:r>
            <a:r>
              <a:rPr lang="en-US" dirty="0"/>
              <a:t> (recency, frequency, monetary) analysis is a behavior - based technique used to segment customers by examining their transaction history such 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How recently a customer has purchased (recency)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How often they purchase (frequency)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How much the customer spends (monetary)</a:t>
            </a:r>
          </a:p>
          <a:p>
            <a:endParaRPr lang="en-US" dirty="0"/>
          </a:p>
          <a:p>
            <a:r>
              <a:rPr lang="en-US" b="1" dirty="0"/>
              <a:t>Assumption:</a:t>
            </a:r>
          </a:p>
          <a:p>
            <a:r>
              <a:rPr lang="en-US" dirty="0"/>
              <a:t>We are performing analysis at 1rst of February. So, If a user has made one transaction the recency will be calculated as: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(01/02/2021 – transaction date)</a:t>
            </a:r>
          </a:p>
          <a:p>
            <a:endParaRPr lang="en-US" dirty="0"/>
          </a:p>
          <a:p>
            <a:r>
              <a:rPr lang="en-US" b="1" dirty="0"/>
              <a:t>Segments Creation</a:t>
            </a:r>
          </a:p>
          <a:p>
            <a:r>
              <a:rPr lang="en-US" dirty="0"/>
              <a:t>Based on specific Rules, users were split into segments.</a:t>
            </a:r>
          </a:p>
        </p:txBody>
      </p:sp>
      <p:pic>
        <p:nvPicPr>
          <p:cNvPr id="16" name="Picture 14" descr="Business Process Icons - Download Free Vector Icons | Noun Project">
            <a:extLst>
              <a:ext uri="{FF2B5EF4-FFF2-40B4-BE49-F238E27FC236}">
                <a16:creationId xmlns:a16="http://schemas.microsoft.com/office/drawing/2014/main" id="{E50E5E41-480C-4485-BA78-F9CC3036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0" y="421854"/>
            <a:ext cx="450173" cy="4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02BACB-F836-4CE8-A1FC-0794996FB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59"/>
          <a:stretch/>
        </p:blipFill>
        <p:spPr>
          <a:xfrm>
            <a:off x="6305206" y="1423528"/>
            <a:ext cx="2527710" cy="2647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81706-95EF-4521-9F5C-B4D1C599E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607" y="1669359"/>
            <a:ext cx="2737349" cy="2402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9ADF1B-6312-456F-8E58-81B5B5ABB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566" y="4179234"/>
            <a:ext cx="2632041" cy="2437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79F7BD-EB71-43AD-B007-6EDE604A5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9383" y="4206957"/>
            <a:ext cx="2750702" cy="24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5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C240F37-AACC-4E93-B857-AF4E531F27FD}"/>
              </a:ext>
            </a:extLst>
          </p:cNvPr>
          <p:cNvPicPr/>
          <p:nvPr/>
        </p:nvPicPr>
        <p:blipFill rotWithShape="1">
          <a:blip r:embed="rId2"/>
          <a:srcRect l="1757" t="1491" r="1317" b="2609"/>
          <a:stretch/>
        </p:blipFill>
        <p:spPr bwMode="auto">
          <a:xfrm>
            <a:off x="3227917" y="4979345"/>
            <a:ext cx="2788102" cy="173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0EE4BF-85A3-485F-9CD9-D20B9738AB91}"/>
              </a:ext>
            </a:extLst>
          </p:cNvPr>
          <p:cNvPicPr/>
          <p:nvPr/>
        </p:nvPicPr>
        <p:blipFill rotWithShape="1">
          <a:blip r:embed="rId3"/>
          <a:srcRect l="2034" t="2268" r="2311" b="3524"/>
          <a:stretch/>
        </p:blipFill>
        <p:spPr>
          <a:xfrm>
            <a:off x="463507" y="4979345"/>
            <a:ext cx="2461945" cy="1766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61A8C5-84D5-4A4A-95A2-73A055079A54}"/>
              </a:ext>
            </a:extLst>
          </p:cNvPr>
          <p:cNvSpPr txBox="1"/>
          <p:nvPr/>
        </p:nvSpPr>
        <p:spPr>
          <a:xfrm>
            <a:off x="182115" y="348807"/>
            <a:ext cx="47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Customer Segmentation</a:t>
            </a:r>
            <a:endParaRPr lang="el-GR" sz="2800" dirty="0"/>
          </a:p>
        </p:txBody>
      </p:sp>
      <p:pic>
        <p:nvPicPr>
          <p:cNvPr id="2050" name="Picture 2" descr="efood | Online Delivery">
            <a:extLst>
              <a:ext uri="{FF2B5EF4-FFF2-40B4-BE49-F238E27FC236}">
                <a16:creationId xmlns:a16="http://schemas.microsoft.com/office/drawing/2014/main" id="{4F7C21AE-5212-4919-8BCA-8C54650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14" y="97200"/>
            <a:ext cx="2235197" cy="10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EBE5F4-18B6-47FC-AFA5-83F97790E73C}"/>
              </a:ext>
            </a:extLst>
          </p:cNvPr>
          <p:cNvSpPr/>
          <p:nvPr/>
        </p:nvSpPr>
        <p:spPr>
          <a:xfrm>
            <a:off x="123335" y="133364"/>
            <a:ext cx="11925300" cy="954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54709-6BFC-4E83-A626-C5D2450F4624}"/>
              </a:ext>
            </a:extLst>
          </p:cNvPr>
          <p:cNvSpPr/>
          <p:nvPr/>
        </p:nvSpPr>
        <p:spPr>
          <a:xfrm>
            <a:off x="123335" y="1159798"/>
            <a:ext cx="11925300" cy="5564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47468-A56C-4B2F-9B2A-AF9ADCB29263}"/>
              </a:ext>
            </a:extLst>
          </p:cNvPr>
          <p:cNvSpPr txBox="1"/>
          <p:nvPr/>
        </p:nvSpPr>
        <p:spPr>
          <a:xfrm>
            <a:off x="405353" y="1138215"/>
            <a:ext cx="6004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Methodology 2:</a:t>
            </a:r>
          </a:p>
          <a:p>
            <a:endParaRPr lang="en-US" dirty="0"/>
          </a:p>
          <a:p>
            <a:r>
              <a:rPr lang="en-US" b="1" dirty="0"/>
              <a:t>K - Means </a:t>
            </a:r>
            <a:r>
              <a:rPr lang="en-US" dirty="0"/>
              <a:t>clustering based on RFM KPIs. </a:t>
            </a:r>
          </a:p>
          <a:p>
            <a:r>
              <a:rPr lang="en-US" dirty="0"/>
              <a:t>After creating the KPIs (recency, frequency, monetary), each metric was checked for outliers. The final decision was to keep outliers to identify users with extreme activity.</a:t>
            </a:r>
          </a:p>
          <a:p>
            <a:endParaRPr lang="en-US" dirty="0"/>
          </a:p>
          <a:p>
            <a:r>
              <a:rPr lang="en-US" b="1" dirty="0"/>
              <a:t>Decision:</a:t>
            </a:r>
          </a:p>
          <a:p>
            <a:r>
              <a:rPr lang="en-US" dirty="0"/>
              <a:t>First thought was to split the dataset into 4 segments (0,1,2,3). But checking the average value per segment for each KPI, I decided to increase the number of segments in order not to lose any group. </a:t>
            </a:r>
          </a:p>
          <a:p>
            <a:r>
              <a:rPr lang="en-US" dirty="0"/>
              <a:t>Finally, the number of </a:t>
            </a:r>
            <a:r>
              <a:rPr lang="en-US" u="sng" dirty="0"/>
              <a:t>segments selected was 7 </a:t>
            </a:r>
            <a:r>
              <a:rPr lang="en-US" dirty="0"/>
              <a:t>(0,1,2,3,4,5,6).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4" descr="Business Process Icons - Download Free Vector Icons | Noun Project">
            <a:extLst>
              <a:ext uri="{FF2B5EF4-FFF2-40B4-BE49-F238E27FC236}">
                <a16:creationId xmlns:a16="http://schemas.microsoft.com/office/drawing/2014/main" id="{E50E5E41-480C-4485-BA78-F9CC3036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0" y="421854"/>
            <a:ext cx="450173" cy="4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DD155C-8747-4E51-A6CA-1F0E6745D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249" y="1202529"/>
            <a:ext cx="3075689" cy="175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91F07-FDE8-44A8-AAAF-61E7673E4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249" y="4912591"/>
            <a:ext cx="3071860" cy="176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93841-4C5C-410B-A3C1-C30599034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696" y="3057560"/>
            <a:ext cx="3071860" cy="1756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0B069-A5FA-4801-AE31-83772D9EE10A}"/>
              </a:ext>
            </a:extLst>
          </p:cNvPr>
          <p:cNvSpPr txBox="1"/>
          <p:nvPr/>
        </p:nvSpPr>
        <p:spPr>
          <a:xfrm>
            <a:off x="9935032" y="1638188"/>
            <a:ext cx="1922232" cy="44319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Segment 0:</a:t>
            </a:r>
          </a:p>
          <a:p>
            <a:r>
              <a:rPr lang="en-US" sz="1200" dirty="0"/>
              <a:t>Low Spenders</a:t>
            </a:r>
          </a:p>
          <a:p>
            <a:endParaRPr lang="en-US" sz="1200" dirty="0"/>
          </a:p>
          <a:p>
            <a:r>
              <a:rPr lang="en-US" sz="1200" dirty="0"/>
              <a:t>Segment 1:</a:t>
            </a:r>
          </a:p>
          <a:p>
            <a:r>
              <a:rPr lang="en-US" sz="1200" dirty="0"/>
              <a:t>About to sleep Customers</a:t>
            </a:r>
          </a:p>
          <a:p>
            <a:endParaRPr lang="en-US" sz="1200" dirty="0"/>
          </a:p>
          <a:p>
            <a:r>
              <a:rPr lang="en-US" sz="1200" dirty="0"/>
              <a:t>Segment 2:</a:t>
            </a:r>
          </a:p>
          <a:p>
            <a:r>
              <a:rPr lang="en-US" sz="1200" dirty="0"/>
              <a:t>At Risk Customers</a:t>
            </a:r>
          </a:p>
          <a:p>
            <a:endParaRPr lang="en-US" sz="1200" dirty="0"/>
          </a:p>
          <a:p>
            <a:r>
              <a:rPr lang="en-US" sz="1200" dirty="0"/>
              <a:t>Segment 3:</a:t>
            </a:r>
          </a:p>
          <a:p>
            <a:r>
              <a:rPr lang="en-US" sz="1200" dirty="0"/>
              <a:t>Loyal Customers</a:t>
            </a:r>
          </a:p>
          <a:p>
            <a:endParaRPr lang="en-US" sz="1200" dirty="0"/>
          </a:p>
          <a:p>
            <a:r>
              <a:rPr lang="en-US" sz="1200" dirty="0"/>
              <a:t>Segment 4:</a:t>
            </a:r>
          </a:p>
          <a:p>
            <a:r>
              <a:rPr lang="en-US" sz="1200" dirty="0"/>
              <a:t>Potentially Loyal Customers – Need attention</a:t>
            </a:r>
          </a:p>
          <a:p>
            <a:endParaRPr lang="en-US" sz="1200" dirty="0"/>
          </a:p>
          <a:p>
            <a:r>
              <a:rPr lang="en-US" sz="1200" dirty="0"/>
              <a:t>Segment 5:</a:t>
            </a:r>
          </a:p>
          <a:p>
            <a:r>
              <a:rPr lang="en-US" sz="1200" dirty="0"/>
              <a:t>Highly engaged but low-spent Customers</a:t>
            </a:r>
          </a:p>
          <a:p>
            <a:endParaRPr lang="en-US" sz="1200" dirty="0"/>
          </a:p>
          <a:p>
            <a:r>
              <a:rPr lang="en-US" sz="1200" dirty="0"/>
              <a:t>Segment 6:</a:t>
            </a:r>
          </a:p>
          <a:p>
            <a:r>
              <a:rPr lang="en-US" sz="1200" dirty="0"/>
              <a:t>Potentially Loyal Customers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849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1A8C5-84D5-4A4A-95A2-73A055079A54}"/>
              </a:ext>
            </a:extLst>
          </p:cNvPr>
          <p:cNvSpPr txBox="1"/>
          <p:nvPr/>
        </p:nvSpPr>
        <p:spPr>
          <a:xfrm>
            <a:off x="182115" y="348807"/>
            <a:ext cx="3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Visualization</a:t>
            </a:r>
            <a:endParaRPr lang="el-GR" sz="2800" dirty="0"/>
          </a:p>
        </p:txBody>
      </p:sp>
      <p:pic>
        <p:nvPicPr>
          <p:cNvPr id="2050" name="Picture 2" descr="efood | Online Delivery">
            <a:extLst>
              <a:ext uri="{FF2B5EF4-FFF2-40B4-BE49-F238E27FC236}">
                <a16:creationId xmlns:a16="http://schemas.microsoft.com/office/drawing/2014/main" id="{4F7C21AE-5212-4919-8BCA-8C54650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14" y="97200"/>
            <a:ext cx="2235197" cy="10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EBE5F4-18B6-47FC-AFA5-83F97790E73C}"/>
              </a:ext>
            </a:extLst>
          </p:cNvPr>
          <p:cNvSpPr/>
          <p:nvPr/>
        </p:nvSpPr>
        <p:spPr>
          <a:xfrm>
            <a:off x="123335" y="133364"/>
            <a:ext cx="11925300" cy="954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54709-6BFC-4E83-A626-C5D2450F4624}"/>
              </a:ext>
            </a:extLst>
          </p:cNvPr>
          <p:cNvSpPr/>
          <p:nvPr/>
        </p:nvSpPr>
        <p:spPr>
          <a:xfrm>
            <a:off x="123335" y="1159798"/>
            <a:ext cx="11925300" cy="5564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47468-A56C-4B2F-9B2A-AF9ADCB29263}"/>
              </a:ext>
            </a:extLst>
          </p:cNvPr>
          <p:cNvSpPr txBox="1"/>
          <p:nvPr/>
        </p:nvSpPr>
        <p:spPr>
          <a:xfrm>
            <a:off x="405353" y="1138215"/>
            <a:ext cx="600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Methodology 1:</a:t>
            </a:r>
          </a:p>
        </p:txBody>
      </p:sp>
      <p:pic>
        <p:nvPicPr>
          <p:cNvPr id="15" name="Picture 4" descr="Flat icon design target with arrow goal achieve Vector Image">
            <a:extLst>
              <a:ext uri="{FF2B5EF4-FFF2-40B4-BE49-F238E27FC236}">
                <a16:creationId xmlns:a16="http://schemas.microsoft.com/office/drawing/2014/main" id="{F2D3CA57-6CDC-43FD-800F-6BA26D2F3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271120" y="394594"/>
            <a:ext cx="483024" cy="4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09A0A-34B3-4F5D-9F75-7CB9A1AF9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073" y="1234344"/>
            <a:ext cx="9613879" cy="54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1A8C5-84D5-4A4A-95A2-73A055079A54}"/>
              </a:ext>
            </a:extLst>
          </p:cNvPr>
          <p:cNvSpPr txBox="1"/>
          <p:nvPr/>
        </p:nvSpPr>
        <p:spPr>
          <a:xfrm>
            <a:off x="182115" y="348807"/>
            <a:ext cx="3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Visualization</a:t>
            </a:r>
            <a:endParaRPr lang="el-GR" sz="2800" dirty="0"/>
          </a:p>
        </p:txBody>
      </p:sp>
      <p:pic>
        <p:nvPicPr>
          <p:cNvPr id="2050" name="Picture 2" descr="efood | Online Delivery">
            <a:extLst>
              <a:ext uri="{FF2B5EF4-FFF2-40B4-BE49-F238E27FC236}">
                <a16:creationId xmlns:a16="http://schemas.microsoft.com/office/drawing/2014/main" id="{4F7C21AE-5212-4919-8BCA-8C54650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14" y="97200"/>
            <a:ext cx="2235197" cy="10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EBE5F4-18B6-47FC-AFA5-83F97790E73C}"/>
              </a:ext>
            </a:extLst>
          </p:cNvPr>
          <p:cNvSpPr/>
          <p:nvPr/>
        </p:nvSpPr>
        <p:spPr>
          <a:xfrm>
            <a:off x="123335" y="133364"/>
            <a:ext cx="11925300" cy="954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54709-6BFC-4E83-A626-C5D2450F4624}"/>
              </a:ext>
            </a:extLst>
          </p:cNvPr>
          <p:cNvSpPr/>
          <p:nvPr/>
        </p:nvSpPr>
        <p:spPr>
          <a:xfrm>
            <a:off x="123335" y="1159798"/>
            <a:ext cx="11925300" cy="5564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47468-A56C-4B2F-9B2A-AF9ADCB29263}"/>
              </a:ext>
            </a:extLst>
          </p:cNvPr>
          <p:cNvSpPr txBox="1"/>
          <p:nvPr/>
        </p:nvSpPr>
        <p:spPr>
          <a:xfrm>
            <a:off x="405353" y="1138215"/>
            <a:ext cx="600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Methodology 2:</a:t>
            </a:r>
          </a:p>
        </p:txBody>
      </p:sp>
      <p:pic>
        <p:nvPicPr>
          <p:cNvPr id="15" name="Picture 4" descr="Flat icon design target with arrow goal achieve Vector Image">
            <a:extLst>
              <a:ext uri="{FF2B5EF4-FFF2-40B4-BE49-F238E27FC236}">
                <a16:creationId xmlns:a16="http://schemas.microsoft.com/office/drawing/2014/main" id="{F2D3CA57-6CDC-43FD-800F-6BA26D2F3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271120" y="394594"/>
            <a:ext cx="483024" cy="4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F7452-0764-40AC-80BF-CB6E46A6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796" y="1255780"/>
            <a:ext cx="9535876" cy="53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1A8C5-84D5-4A4A-95A2-73A055079A54}"/>
              </a:ext>
            </a:extLst>
          </p:cNvPr>
          <p:cNvSpPr txBox="1"/>
          <p:nvPr/>
        </p:nvSpPr>
        <p:spPr>
          <a:xfrm>
            <a:off x="182115" y="348807"/>
            <a:ext cx="298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Discussion</a:t>
            </a:r>
            <a:endParaRPr lang="el-GR" sz="2800" dirty="0"/>
          </a:p>
        </p:txBody>
      </p:sp>
      <p:pic>
        <p:nvPicPr>
          <p:cNvPr id="2050" name="Picture 2" descr="efood | Online Delivery">
            <a:extLst>
              <a:ext uri="{FF2B5EF4-FFF2-40B4-BE49-F238E27FC236}">
                <a16:creationId xmlns:a16="http://schemas.microsoft.com/office/drawing/2014/main" id="{4F7C21AE-5212-4919-8BCA-8C546501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14" y="97200"/>
            <a:ext cx="2235197" cy="10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EBE5F4-18B6-47FC-AFA5-83F97790E73C}"/>
              </a:ext>
            </a:extLst>
          </p:cNvPr>
          <p:cNvSpPr/>
          <p:nvPr/>
        </p:nvSpPr>
        <p:spPr>
          <a:xfrm>
            <a:off x="123335" y="133364"/>
            <a:ext cx="11925300" cy="954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54709-6BFC-4E83-A626-C5D2450F4624}"/>
              </a:ext>
            </a:extLst>
          </p:cNvPr>
          <p:cNvSpPr/>
          <p:nvPr/>
        </p:nvSpPr>
        <p:spPr>
          <a:xfrm>
            <a:off x="123335" y="1159798"/>
            <a:ext cx="11925300" cy="5564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47468-A56C-4B2F-9B2A-AF9ADCB29263}"/>
              </a:ext>
            </a:extLst>
          </p:cNvPr>
          <p:cNvSpPr txBox="1"/>
          <p:nvPr/>
        </p:nvSpPr>
        <p:spPr>
          <a:xfrm>
            <a:off x="271120" y="1159798"/>
            <a:ext cx="1149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 </a:t>
            </a:r>
          </a:p>
          <a:p>
            <a:r>
              <a:rPr lang="el-GR" dirty="0" err="1"/>
              <a:t>Which</a:t>
            </a:r>
            <a:r>
              <a:rPr lang="el-GR" dirty="0"/>
              <a:t> </a:t>
            </a:r>
            <a:r>
              <a:rPr lang="el-GR" dirty="0" err="1"/>
              <a:t>segment</a:t>
            </a:r>
            <a:r>
              <a:rPr lang="el-GR" dirty="0"/>
              <a:t> </a:t>
            </a:r>
            <a:r>
              <a:rPr lang="el-GR" dirty="0" err="1"/>
              <a:t>could</a:t>
            </a:r>
            <a:r>
              <a:rPr lang="el-GR" dirty="0"/>
              <a:t> </a:t>
            </a:r>
            <a:r>
              <a:rPr lang="el-GR" dirty="0" err="1"/>
              <a:t>be</a:t>
            </a:r>
            <a:r>
              <a:rPr lang="el-GR" dirty="0"/>
              <a:t> a </a:t>
            </a:r>
            <a:r>
              <a:rPr lang="el-GR" dirty="0" err="1"/>
              <a:t>valuable</a:t>
            </a:r>
            <a:r>
              <a:rPr lang="el-GR" dirty="0"/>
              <a:t> </a:t>
            </a:r>
            <a:r>
              <a:rPr lang="el-GR" dirty="0" err="1"/>
              <a:t>target</a:t>
            </a:r>
            <a:r>
              <a:rPr lang="el-GR" dirty="0"/>
              <a:t> </a:t>
            </a:r>
            <a:r>
              <a:rPr lang="el-GR" dirty="0" err="1"/>
              <a:t>group</a:t>
            </a:r>
            <a:r>
              <a:rPr lang="el-GR" dirty="0"/>
              <a:t> for a </a:t>
            </a:r>
            <a:r>
              <a:rPr lang="el-GR" dirty="0" err="1"/>
              <a:t>Marketing</a:t>
            </a:r>
            <a:r>
              <a:rPr lang="el-GR" dirty="0"/>
              <a:t> </a:t>
            </a:r>
            <a:r>
              <a:rPr lang="el-GR" dirty="0" err="1"/>
              <a:t>campaign</a:t>
            </a:r>
            <a:r>
              <a:rPr lang="el-GR" dirty="0"/>
              <a:t> </a:t>
            </a:r>
            <a:r>
              <a:rPr lang="el-GR" dirty="0" err="1"/>
              <a:t>about</a:t>
            </a:r>
            <a:r>
              <a:rPr lang="el-GR" dirty="0"/>
              <a:t> </a:t>
            </a:r>
            <a:r>
              <a:rPr lang="el-GR" dirty="0" err="1"/>
              <a:t>Coffee</a:t>
            </a:r>
            <a:r>
              <a:rPr lang="el-GR" dirty="0"/>
              <a:t> (“</a:t>
            </a:r>
            <a:r>
              <a:rPr lang="el-GR" dirty="0" err="1"/>
              <a:t>Breakfast</a:t>
            </a:r>
            <a:r>
              <a:rPr lang="el-GR" dirty="0"/>
              <a:t>” </a:t>
            </a:r>
            <a:r>
              <a:rPr lang="el-GR" dirty="0" err="1"/>
              <a:t>cuisine_parent</a:t>
            </a:r>
            <a:r>
              <a:rPr lang="el-GR" dirty="0"/>
              <a:t>)? </a:t>
            </a:r>
            <a:endParaRPr lang="en-US" dirty="0"/>
          </a:p>
        </p:txBody>
      </p:sp>
      <p:pic>
        <p:nvPicPr>
          <p:cNvPr id="15" name="Picture 4" descr="Flat icon design target with arrow goal achieve Vector Image">
            <a:extLst>
              <a:ext uri="{FF2B5EF4-FFF2-40B4-BE49-F238E27FC236}">
                <a16:creationId xmlns:a16="http://schemas.microsoft.com/office/drawing/2014/main" id="{F2D3CA57-6CDC-43FD-800F-6BA26D2F3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0"/>
          <a:stretch/>
        </p:blipFill>
        <p:spPr bwMode="auto">
          <a:xfrm>
            <a:off x="271120" y="394594"/>
            <a:ext cx="483024" cy="4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E6F5D2-0C9B-41E6-B5F7-4493DFDD28E2}"/>
              </a:ext>
            </a:extLst>
          </p:cNvPr>
          <p:cNvSpPr txBox="1"/>
          <p:nvPr/>
        </p:nvSpPr>
        <p:spPr>
          <a:xfrm>
            <a:off x="271119" y="2005481"/>
            <a:ext cx="11566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an extra analysis in PBI for Breakfast category:</a:t>
            </a:r>
          </a:p>
          <a:p>
            <a:r>
              <a:rPr lang="en-US" dirty="0"/>
              <a:t>The second most valuable group apart from Loyal Customers is the “</a:t>
            </a:r>
            <a:r>
              <a:rPr lang="en-US" b="1" dirty="0"/>
              <a:t>Potentially Loyal customers</a:t>
            </a:r>
            <a:r>
              <a:rPr lang="en-US" dirty="0"/>
              <a:t>” having half the amount of basket compared to the Loyal Customers. They buy as frequent as Loyal Customers with slightly less orders.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However, the question can be answered only when we </a:t>
            </a:r>
            <a:r>
              <a:rPr lang="en-US" u="sng" dirty="0"/>
              <a:t>know what is the goal</a:t>
            </a:r>
            <a:r>
              <a:rPr lang="en-US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the goal is to target the </a:t>
            </a:r>
            <a:r>
              <a:rPr lang="en-US" u="sng" dirty="0"/>
              <a:t>existing loyal customer</a:t>
            </a:r>
            <a:r>
              <a:rPr lang="en-US" dirty="0"/>
              <a:t>, then we should follow a </a:t>
            </a:r>
            <a:r>
              <a:rPr lang="en-US" b="1" dirty="0"/>
              <a:t>reward</a:t>
            </a:r>
            <a:r>
              <a:rPr lang="en-US" dirty="0"/>
              <a:t> marketing promotion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the goal is to target the “</a:t>
            </a:r>
            <a:r>
              <a:rPr lang="en-US" u="sng" dirty="0"/>
              <a:t>Need Attention” customers</a:t>
            </a:r>
            <a:r>
              <a:rPr lang="en-US" dirty="0"/>
              <a:t>, then we should follow a different marketing promotion strategy, giving a </a:t>
            </a:r>
            <a:r>
              <a:rPr lang="en-US" b="1" dirty="0"/>
              <a:t>coupon</a:t>
            </a:r>
            <a:r>
              <a:rPr lang="en-US" dirty="0"/>
              <a:t> or some extra credits in a promo card.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2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564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Customer Segmentation &amp;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&amp; Insights </dc:title>
  <dc:creator>Biazi, Aikaterini</dc:creator>
  <cp:lastModifiedBy>Biazi, Aikaterini</cp:lastModifiedBy>
  <cp:revision>52</cp:revision>
  <dcterms:created xsi:type="dcterms:W3CDTF">2021-04-04T09:57:08Z</dcterms:created>
  <dcterms:modified xsi:type="dcterms:W3CDTF">2021-04-04T14:18:27Z</dcterms:modified>
</cp:coreProperties>
</file>