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7" r:id="rId4"/>
    <p:sldId id="261" r:id="rId5"/>
    <p:sldId id="263" r:id="rId6"/>
    <p:sldId id="264" r:id="rId7"/>
    <p:sldId id="269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6DB7-6C37-4F5C-B490-F5C667915C13}" type="datetimeFigureOut">
              <a:rPr lang="ru-RU" smtClean="0"/>
              <a:t>05.06.2019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F6DDA-B902-47EC-B71E-573FD8F86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44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42DC4-199B-4570-A5A2-259D612C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027CC3-4BDD-40FB-9AF9-0339A577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024BC-8D27-4809-91F8-A63E7BF5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B11-EF85-4AA0-9D2B-47E6D0E8CE0E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37B89-DAC0-4260-B04C-B989CF08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BE13F-F204-4BDB-97AB-781CD9C8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29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AE7D-9DF8-47A6-BB82-911CB392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9868-C80E-48D5-B0F1-4E223F110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92DC8-5C54-4C3E-8C93-1951DAC4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C88C-A8B4-41B0-B859-C57E0A660B37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B03F68-4EA2-4299-8BCA-53E99C8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5F224-CC22-41CB-98EA-4517E495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7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97A5A7-54AF-4E1C-A245-C15BEE458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05286-89BB-4288-AA5D-A2625FD0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BF26F3-55F5-476B-B0C4-DA386CD1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E6AD-CB9F-403D-81EF-2A4E369A6A13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071DD-2F29-4BB8-A598-DFF4A696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06D83-E863-42D0-B6EE-6EDD32D9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3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AC02F-3855-4FE2-9A82-B7EB03D7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59AA3-D9EA-4AF9-9F49-35035796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8370F-CDDD-4626-99A7-DF7E4C79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0F0-4128-416B-BD6D-E8AB3B63C2D2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7F4270-5E39-4EE6-A590-4EAF6048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245AD-9E73-43E2-8E29-46CA84F9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6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CA9B4-A469-4B81-A088-ED911FC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F5BD06-E493-4AF2-9720-F227CFF2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2373C-F2A2-4862-8BD7-5486B1A7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631D-1A69-4FCC-8275-2A168E80DD6F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8DD20-70CB-4F14-BA61-4274F37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3B258-116A-4C5A-872F-B8108747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08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6588E-EDCC-48F5-8B6F-72D4A52B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1878F-C4C2-4B0B-800E-517B2D647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917FD5-1DD5-47DB-A1EC-8F2473039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A5D10-A9DC-468D-842B-1D424BCF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2415-B5CD-4CD6-B2C2-BF3FFA2C9910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E7ABE-B429-4EA7-AE78-14108B81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BFB7A-AD0E-4FD7-90E4-897333F5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9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39307-DA3A-4CC7-9FEE-7D9F1D3E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1A081-B093-42FE-95BE-F37D3215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BB46D0-64F2-4BB6-AD76-EA49B38A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8C452F-032E-4BDA-BDA1-3C23C131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B231C8-C97C-413D-878A-C303138CF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011F96-F57C-47A2-82AB-D31B3987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191D-C675-4102-8EB2-2CD1FE1418E0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73B3D-5268-46BE-AF94-2ABB3713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2703B4-AA68-4D7D-A4E6-61AB2FA0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13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C3396-9140-4550-8DD4-EA77BA8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74C886-307E-4D29-AEF6-97DF51B7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011C-60E9-4A94-A3C7-382EDF3F7F8D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DA4BFD-4A29-4D6A-B46B-870CC36E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CBBE2-203A-4700-9D0C-FCD475DB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3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A18C27-586E-434B-BDA4-FFEE093A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876B-898D-4B66-9400-E4F22BB7B4C6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1690A1-F341-43EF-B120-B329D15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AAA7D-C899-4608-8BFF-9D2B46B0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3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15EC3-E9F5-423E-B256-C9B0C75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7F679-1A89-495C-8DDF-E929B04A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5521D5-2493-4BD9-B9AF-99FF618C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6DCCA4-EE8A-4A46-95DC-43C2E77A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1B40-1059-4F84-8A08-6EFA33C9A1F2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EF81F0-9685-4C53-B150-7C6B4DAE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A66C7-227C-4283-9F99-C7F1C112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17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3D33E-4FEB-496D-859B-499B47D4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65E9CB-8781-48AD-9C6D-8281C6142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4AC6F-7C1E-4C69-9357-D93EA6B8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2D1F66-246D-4AC9-84F6-B98E4C3D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5CFD-F290-43CB-83AA-7F5D0C95F6F4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E8782-5414-49CB-B653-4DBE71E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F54DC3-E822-4417-BB05-AB2828C4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08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A3787-189B-4908-984B-67FC9E19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10788-FEFB-4E88-AB9D-9BB06C25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C15F7-7F25-4B42-AC96-6623D7893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A257-21A6-4305-B08F-E3D7838F1CFD}" type="datetime1">
              <a:rPr lang="ru-RU" smtClean="0"/>
              <a:t>05.06.2019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5F187-B3D0-488C-B888-D7BB2C7E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13FCC-14CE-44D1-83C5-C223C197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46A8-0A71-43FE-9C46-95DB9DCE53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10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erina-kamkova/CheatChe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C08B9-C67D-4423-840C-BFAFA8753B97}"/>
              </a:ext>
            </a:extLst>
          </p:cNvPr>
          <p:cNvSpPr txBox="1"/>
          <p:nvPr/>
        </p:nvSpPr>
        <p:spPr>
          <a:xfrm>
            <a:off x="350520" y="995680"/>
            <a:ext cx="1149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/>
              <a:t>Проверка самостоятельности студентов онлайн-курсов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4F624-1515-482E-830A-01BD4732AB6B}"/>
              </a:ext>
            </a:extLst>
          </p:cNvPr>
          <p:cNvSpPr txBox="1"/>
          <p:nvPr/>
        </p:nvSpPr>
        <p:spPr>
          <a:xfrm>
            <a:off x="8285480" y="4683760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Камкова Екатерина</a:t>
            </a:r>
          </a:p>
          <a:p>
            <a:pPr algn="r"/>
            <a:r>
              <a:rPr lang="ru-RU" sz="2400" dirty="0"/>
              <a:t>244 группа</a:t>
            </a:r>
          </a:p>
          <a:p>
            <a:pPr algn="r"/>
            <a:r>
              <a:rPr lang="ru-RU" sz="2400" dirty="0"/>
              <a:t>24.05.2019</a:t>
            </a:r>
          </a:p>
        </p:txBody>
      </p:sp>
    </p:spTree>
    <p:extLst>
      <p:ext uri="{BB962C8B-B14F-4D97-AF65-F5344CB8AC3E}">
        <p14:creationId xmlns:p14="http://schemas.microsoft.com/office/powerpoint/2010/main" val="25603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080" y="6244590"/>
            <a:ext cx="37084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2</a:t>
            </a:fld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A66E-B1C0-499D-8135-0FA8B2D3BE93}"/>
              </a:ext>
            </a:extLst>
          </p:cNvPr>
          <p:cNvSpPr txBox="1"/>
          <p:nvPr/>
        </p:nvSpPr>
        <p:spPr>
          <a:xfrm>
            <a:off x="828040" y="574883"/>
            <a:ext cx="10535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Цель: </a:t>
            </a:r>
            <a:r>
              <a:rPr lang="ru-RU" sz="3200" dirty="0"/>
              <a:t>используя логи онлайн-курса выявить студентов, подозрительных на списывание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73F8D-AE1C-46D1-BBB2-B3771B6AD661}"/>
              </a:ext>
            </a:extLst>
          </p:cNvPr>
          <p:cNvSpPr txBox="1"/>
          <p:nvPr/>
        </p:nvSpPr>
        <p:spPr>
          <a:xfrm>
            <a:off x="817880" y="2225040"/>
            <a:ext cx="1031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800" dirty="0"/>
              <a:t>Собрать из логов необходимые данные и организовать в формат, подходящий для машинного 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800" dirty="0"/>
              <a:t>Подобрать подходящую задаче модель машинного 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800" dirty="0"/>
              <a:t>Реализовать простой консольный интерфейс для взаимодействия пользователя и программы</a:t>
            </a:r>
          </a:p>
        </p:txBody>
      </p:sp>
      <p:pic>
        <p:nvPicPr>
          <p:cNvPr id="2050" name="Picture 2" descr="ÐÐ°ÑÑÐ¸Ð½ÐºÐ¸ Ð¿Ð¾ Ð·Ð°Ð¿ÑÐ¾ÑÑ Ð»Ð¾Ð³Ð¾ÑÐ¸Ð¿ edx">
            <a:extLst>
              <a:ext uri="{FF2B5EF4-FFF2-40B4-BE49-F238E27FC236}">
                <a16:creationId xmlns:a16="http://schemas.microsoft.com/office/drawing/2014/main" id="{841678FD-B047-49F2-BBFE-A99C8671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954" y="2510789"/>
            <a:ext cx="2217566" cy="9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080" y="6244590"/>
            <a:ext cx="37084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3</a:t>
            </a:fld>
            <a:endParaRPr lang="ru-R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26586-850E-4B33-9353-AA41AF1B4578}"/>
              </a:ext>
            </a:extLst>
          </p:cNvPr>
          <p:cNvSpPr txBox="1"/>
          <p:nvPr/>
        </p:nvSpPr>
        <p:spPr>
          <a:xfrm>
            <a:off x="2951480" y="477520"/>
            <a:ext cx="628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Используемы</a:t>
            </a:r>
            <a:r>
              <a:rPr lang="en-US" sz="4000" dirty="0"/>
              <a:t>e</a:t>
            </a:r>
            <a:r>
              <a:rPr lang="ru-RU" sz="4000" dirty="0"/>
              <a:t> технологии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pycharm icon">
            <a:extLst>
              <a:ext uri="{FF2B5EF4-FFF2-40B4-BE49-F238E27FC236}">
                <a16:creationId xmlns:a16="http://schemas.microsoft.com/office/drawing/2014/main" id="{CBEB58FC-74C1-4A61-8B62-27D28825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0" y="1715492"/>
            <a:ext cx="1605280" cy="16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sklearn icon">
            <a:extLst>
              <a:ext uri="{FF2B5EF4-FFF2-40B4-BE49-F238E27FC236}">
                <a16:creationId xmlns:a16="http://schemas.microsoft.com/office/drawing/2014/main" id="{9BCC7775-1099-44F4-9ECB-25B822FA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60" y="1238746"/>
            <a:ext cx="2555240" cy="25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3A1C4-777E-480B-B317-CBBD253691AB}"/>
              </a:ext>
            </a:extLst>
          </p:cNvPr>
          <p:cNvSpPr txBox="1"/>
          <p:nvPr/>
        </p:nvSpPr>
        <p:spPr>
          <a:xfrm>
            <a:off x="477520" y="4267200"/>
            <a:ext cx="106984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Аналогичные исследования: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Dropout Prediction in MOOCs: Using Deep Learning for Personalized Intervention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MOOC Performance Prediction via Clickstream</a:t>
            </a:r>
            <a:r>
              <a:rPr lang="ru-RU" dirty="0"/>
              <a:t> </a:t>
            </a:r>
            <a:r>
              <a:rPr lang="en-US" dirty="0"/>
              <a:t>Data and Social Learning Networks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Your Click Decides Your Fate: Inferring Information Processing and Attrition Behavior from MOOC Video Clickstream Interactions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Big data analytics for MOOC video watching behavior based on Spark</a:t>
            </a:r>
            <a:endParaRPr lang="ru-RU" dirty="0"/>
          </a:p>
        </p:txBody>
      </p:sp>
      <p:pic>
        <p:nvPicPr>
          <p:cNvPr id="5" name="Picture 2" descr="ÐÐ°ÑÑÐ¸Ð½ÐºÐ¸ Ð¿Ð¾ Ð·Ð°Ð¿ÑÐ¾ÑÑ logo pandas python">
            <a:extLst>
              <a:ext uri="{FF2B5EF4-FFF2-40B4-BE49-F238E27FC236}">
                <a16:creationId xmlns:a16="http://schemas.microsoft.com/office/drawing/2014/main" id="{184691F7-AC56-4F5B-86FD-9974D05AE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0" y="1238746"/>
            <a:ext cx="2394724" cy="23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8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080" y="6244590"/>
            <a:ext cx="37084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4</a:t>
            </a:fld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A66E-B1C0-499D-8135-0FA8B2D3BE93}"/>
              </a:ext>
            </a:extLst>
          </p:cNvPr>
          <p:cNvSpPr txBox="1"/>
          <p:nvPr/>
        </p:nvSpPr>
        <p:spPr>
          <a:xfrm>
            <a:off x="828040" y="320883"/>
            <a:ext cx="1053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Работа с логами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6DC6-CFB5-4FB4-8C93-13F5AE60A056}"/>
              </a:ext>
            </a:extLst>
          </p:cNvPr>
          <p:cNvSpPr txBox="1"/>
          <p:nvPr/>
        </p:nvSpPr>
        <p:spPr>
          <a:xfrm>
            <a:off x="690880" y="1351280"/>
            <a:ext cx="11165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Необходимые данные: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Количество начатых задач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Количество решённых задач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Среднее количество попыток, необходимое студенту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Количество просмотренных видео-уроков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Сколько раз в среднем студент пересматривает видео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Количество запросов на правильный ответ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Участие в обсуждениях на форуме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И другие …</a:t>
            </a:r>
          </a:p>
        </p:txBody>
      </p:sp>
    </p:spTree>
    <p:extLst>
      <p:ext uri="{BB962C8B-B14F-4D97-AF65-F5344CB8AC3E}">
        <p14:creationId xmlns:p14="http://schemas.microsoft.com/office/powerpoint/2010/main" val="21639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080" y="6244590"/>
            <a:ext cx="37084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5</a:t>
            </a:fld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A66E-B1C0-499D-8135-0FA8B2D3BE93}"/>
              </a:ext>
            </a:extLst>
          </p:cNvPr>
          <p:cNvSpPr txBox="1"/>
          <p:nvPr/>
        </p:nvSpPr>
        <p:spPr>
          <a:xfrm>
            <a:off x="828040" y="351363"/>
            <a:ext cx="1053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Модель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6DC6-CFB5-4FB4-8C93-13F5AE60A056}"/>
              </a:ext>
            </a:extLst>
          </p:cNvPr>
          <p:cNvSpPr txBox="1"/>
          <p:nvPr/>
        </p:nvSpPr>
        <p:spPr>
          <a:xfrm>
            <a:off x="513080" y="1595120"/>
            <a:ext cx="1116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600" dirty="0"/>
              <a:t>Бинарная классификация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600" dirty="0"/>
              <a:t>Обучение с учителем 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B34BF-2F0C-4F51-BE5C-B32D3083F285}"/>
              </a:ext>
            </a:extLst>
          </p:cNvPr>
          <p:cNvSpPr txBox="1"/>
          <p:nvPr/>
        </p:nvSpPr>
        <p:spPr>
          <a:xfrm>
            <a:off x="513080" y="3631664"/>
            <a:ext cx="9560560" cy="232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Рассматриваемые модели: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Метод опорных векторов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Дерево принятия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36186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080" y="6244590"/>
            <a:ext cx="37084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6</a:t>
            </a:fld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A66E-B1C0-499D-8135-0FA8B2D3BE93}"/>
              </a:ext>
            </a:extLst>
          </p:cNvPr>
          <p:cNvSpPr txBox="1"/>
          <p:nvPr/>
        </p:nvSpPr>
        <p:spPr>
          <a:xfrm>
            <a:off x="828040" y="351363"/>
            <a:ext cx="1053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Метод опорных векторов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10336-2B8D-4715-AA14-9FC4036960A8}"/>
              </a:ext>
            </a:extLst>
          </p:cNvPr>
          <p:cNvSpPr txBox="1"/>
          <p:nvPr/>
        </p:nvSpPr>
        <p:spPr>
          <a:xfrm>
            <a:off x="609599" y="1432560"/>
            <a:ext cx="50088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Основная идея: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800" dirty="0"/>
              <a:t>Гипреплоскость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800" dirty="0"/>
              <a:t>Расстояние между гиперплоскостью и ближайшими точками данных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r>
              <a:rPr lang="ru-RU" sz="2800" dirty="0"/>
              <a:t>Точность</a:t>
            </a:r>
            <a:r>
              <a:rPr lang="en-US" sz="2800" dirty="0"/>
              <a:t>: 0.665</a:t>
            </a:r>
          </a:p>
          <a:p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4D2DBD-97CF-45C4-B0D6-56A214E1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60" y="996869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3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080" y="6244590"/>
            <a:ext cx="37084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7</a:t>
            </a:fld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6DC6-CFB5-4FB4-8C93-13F5AE60A056}"/>
              </a:ext>
            </a:extLst>
          </p:cNvPr>
          <p:cNvSpPr txBox="1"/>
          <p:nvPr/>
        </p:nvSpPr>
        <p:spPr>
          <a:xfrm>
            <a:off x="513080" y="1960880"/>
            <a:ext cx="4627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Основная идея: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2400" dirty="0"/>
              <a:t>Узел – входная переменная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2400" dirty="0"/>
              <a:t>Лист – выходная переменная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2400" dirty="0"/>
          </a:p>
          <a:p>
            <a:r>
              <a:rPr lang="ru-RU" sz="2400" dirty="0"/>
              <a:t>Точность предсказания – 0.9</a:t>
            </a:r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33A45-B6EC-4500-B8B4-DDA8ED62ABBE}"/>
              </a:ext>
            </a:extLst>
          </p:cNvPr>
          <p:cNvSpPr txBox="1"/>
          <p:nvPr/>
        </p:nvSpPr>
        <p:spPr>
          <a:xfrm>
            <a:off x="3251200" y="548640"/>
            <a:ext cx="57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Дерево принятий решений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AB4046-AE3B-4F48-9CD6-2423B269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8" y="1495107"/>
            <a:ext cx="5850077" cy="47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960" y="6244590"/>
            <a:ext cx="568960" cy="37973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8</a:t>
            </a:fld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A66E-B1C0-499D-8135-0FA8B2D3BE93}"/>
              </a:ext>
            </a:extLst>
          </p:cNvPr>
          <p:cNvSpPr txBox="1"/>
          <p:nvPr/>
        </p:nvSpPr>
        <p:spPr>
          <a:xfrm>
            <a:off x="828040" y="320883"/>
            <a:ext cx="1053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Интерфейс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6DC6-CFB5-4FB4-8C93-13F5AE60A056}"/>
              </a:ext>
            </a:extLst>
          </p:cNvPr>
          <p:cNvSpPr txBox="1"/>
          <p:nvPr/>
        </p:nvSpPr>
        <p:spPr>
          <a:xfrm>
            <a:off x="386080" y="1178560"/>
            <a:ext cx="11546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Создание обучающей таблицы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Загрузить уже существующую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Создать из логов и таблицы ответов	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Создание тестируемой таблицы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/>
              <a:t>Загрузить уже существующую таблицу без результатов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/>
              <a:t>Создать из логов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Обучение модели и предсказание самостоятельности студентов, сохранение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Добавление проверенных студентов в обучающую таблицу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Отдельно прописаны проверки моделей </a:t>
            </a:r>
            <a:r>
              <a:rPr lang="en-US" sz="2800" dirty="0"/>
              <a:t>SVM </a:t>
            </a:r>
            <a:r>
              <a:rPr lang="ru-RU" sz="2800" dirty="0"/>
              <a:t>и дерева принятий решений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9400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E8D9E-49BF-4636-AB6B-1D65461A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960" y="6244590"/>
            <a:ext cx="568960" cy="410210"/>
          </a:xfrm>
        </p:spPr>
        <p:txBody>
          <a:bodyPr/>
          <a:lstStyle/>
          <a:p>
            <a:fld id="{67A546A8-0A71-43FE-9C46-95DB9DCE531E}" type="slidenum">
              <a:rPr lang="ru-RU" sz="2400" smtClean="0"/>
              <a:t>9</a:t>
            </a:fld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A66E-B1C0-499D-8135-0FA8B2D3BE93}"/>
              </a:ext>
            </a:extLst>
          </p:cNvPr>
          <p:cNvSpPr txBox="1"/>
          <p:nvPr/>
        </p:nvSpPr>
        <p:spPr>
          <a:xfrm>
            <a:off x="828040" y="229443"/>
            <a:ext cx="1053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Итоги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6DC6-CFB5-4FB4-8C93-13F5AE60A056}"/>
              </a:ext>
            </a:extLst>
          </p:cNvPr>
          <p:cNvSpPr txBox="1"/>
          <p:nvPr/>
        </p:nvSpPr>
        <p:spPr>
          <a:xfrm>
            <a:off x="513080" y="1720275"/>
            <a:ext cx="11165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/>
              <a:t>Реализован алгоритм, извлекающий необходимую информацию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/>
              <a:t>Выбрана модель машинного обучения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/>
              <a:t>Реализована классификация учеников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/>
              <a:t>Реализован базовый интерфейс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3200" dirty="0"/>
          </a:p>
          <a:p>
            <a:r>
              <a:rPr lang="ru-RU" sz="3200" dirty="0"/>
              <a:t>Ссылка на репозиторий: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2"/>
              </a:rPr>
              <a:t>https://github.com/katerina-kamkova/CheatCheck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2930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247</Words>
  <Application>Microsoft Office PowerPoint</Application>
  <PresentationFormat>Широкоэкранный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 Kamkova</dc:creator>
  <cp:lastModifiedBy>Katerina Kamkova</cp:lastModifiedBy>
  <cp:revision>22</cp:revision>
  <dcterms:created xsi:type="dcterms:W3CDTF">2019-05-24T01:08:38Z</dcterms:created>
  <dcterms:modified xsi:type="dcterms:W3CDTF">2019-06-05T13:29:43Z</dcterms:modified>
</cp:coreProperties>
</file>