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7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E2602C0C-EEB6-4E7E-8334-144BE869BF03}" type="datetimeFigureOut">
              <a:rPr lang="ru-RU" smtClean="0"/>
              <a:t>21.02.2022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13728538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2602C0C-EEB6-4E7E-8334-144BE869BF03}"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41468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2602C0C-EEB6-4E7E-8334-144BE869BF03}" type="datetimeFigureOut">
              <a:rPr lang="ru-RU" smtClean="0"/>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2962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2602C0C-EEB6-4E7E-8334-144BE869BF03}" type="datetimeFigureOut">
              <a:rPr lang="ru-RU" smtClean="0"/>
              <a:t>21.02.2022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205915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E2602C0C-EEB6-4E7E-8334-144BE869BF03}" type="datetimeFigureOut">
              <a:rPr lang="ru-RU" smtClean="0"/>
              <a:t>21.02.2022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41698264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E2602C0C-EEB6-4E7E-8334-144BE869BF03}" type="datetimeFigureOut">
              <a:rPr lang="ru-RU" smtClean="0"/>
              <a:t>21.02.2022</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193357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E2602C0C-EEB6-4E7E-8334-144BE869BF03}" type="datetimeFigureOut">
              <a:rPr lang="ru-RU" smtClean="0"/>
              <a:t>21.02.2022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7AE420D-6A77-471F-B52D-F539A4D9CB72}"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95895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2602C0C-EEB6-4E7E-8334-144BE869BF03}" type="datetimeFigureOut">
              <a:rPr lang="ru-RU" smtClean="0"/>
              <a:t>21.02.2022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39427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02C0C-EEB6-4E7E-8334-144BE869BF03}" type="datetimeFigureOut">
              <a:rPr lang="ru-RU" smtClean="0"/>
              <a:t>21.02.2022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300551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E2602C0C-EEB6-4E7E-8334-144BE869BF03}" type="datetimeFigureOut">
              <a:rPr lang="ru-RU" smtClean="0"/>
              <a:t>21.02.2022</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411170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2602C0C-EEB6-4E7E-8334-144BE869BF03}" type="datetimeFigureOut">
              <a:rPr lang="ru-RU" smtClean="0"/>
              <a:t>21.02.2022</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A7AE420D-6A77-471F-B52D-F539A4D9CB72}" type="slidenum">
              <a:rPr lang="ru-RU" smtClean="0"/>
              <a:t>‹#›</a:t>
            </a:fld>
            <a:endParaRPr lang="ru-RU"/>
          </a:p>
        </p:txBody>
      </p:sp>
    </p:spTree>
    <p:extLst>
      <p:ext uri="{BB962C8B-B14F-4D97-AF65-F5344CB8AC3E}">
        <p14:creationId xmlns:p14="http://schemas.microsoft.com/office/powerpoint/2010/main" val="281109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2602C0C-EEB6-4E7E-8334-144BE869BF03}" type="datetimeFigureOut">
              <a:rPr lang="ru-RU" smtClean="0"/>
              <a:t>21.02.2022</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AE420D-6A77-471F-B52D-F539A4D9CB72}" type="slidenum">
              <a:rPr lang="ru-RU" smtClean="0"/>
              <a:t>‹#›</a:t>
            </a:fld>
            <a:endParaRPr lang="ru-RU"/>
          </a:p>
        </p:txBody>
      </p:sp>
    </p:spTree>
    <p:extLst>
      <p:ext uri="{BB962C8B-B14F-4D97-AF65-F5344CB8AC3E}">
        <p14:creationId xmlns:p14="http://schemas.microsoft.com/office/powerpoint/2010/main" val="3547314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23758-395E-4AFC-8D81-2787C4D487C0}"/>
              </a:ext>
            </a:extLst>
          </p:cNvPr>
          <p:cNvSpPr>
            <a:spLocks noGrp="1"/>
          </p:cNvSpPr>
          <p:nvPr>
            <p:ph type="ctrTitle"/>
          </p:nvPr>
        </p:nvSpPr>
        <p:spPr/>
        <p:txBody>
          <a:bodyPr>
            <a:normAutofit/>
          </a:bodyPr>
          <a:lstStyle/>
          <a:p>
            <a:r>
              <a:rPr lang="ru-RU" sz="2800" b="0" i="0" u="none" strike="noStrike" dirty="0">
                <a:solidFill>
                  <a:srgbClr val="000000"/>
                </a:solidFill>
                <a:effectLst/>
                <a:latin typeface="Bahnschrift Light SemiCondensed" panose="020B0502040204020203" pitchFamily="34" charset="0"/>
              </a:rPr>
              <a:t> HDD (физическое и логическое устройство)</a:t>
            </a:r>
            <a:endParaRPr lang="ru-RU" sz="2800" dirty="0">
              <a:latin typeface="Bahnschrift Light SemiCondensed" panose="020B0502040204020203" pitchFamily="34" charset="0"/>
            </a:endParaRPr>
          </a:p>
        </p:txBody>
      </p:sp>
      <p:sp>
        <p:nvSpPr>
          <p:cNvPr id="3" name="Подзаголовок 2">
            <a:extLst>
              <a:ext uri="{FF2B5EF4-FFF2-40B4-BE49-F238E27FC236}">
                <a16:creationId xmlns:a16="http://schemas.microsoft.com/office/drawing/2014/main" id="{44D5C892-FB23-4F69-9F34-F8690C1A1343}"/>
              </a:ext>
            </a:extLst>
          </p:cNvPr>
          <p:cNvSpPr>
            <a:spLocks noGrp="1"/>
          </p:cNvSpPr>
          <p:nvPr>
            <p:ph type="subTitle" idx="1"/>
          </p:nvPr>
        </p:nvSpPr>
        <p:spPr/>
        <p:txBody>
          <a:bodyPr>
            <a:normAutofit lnSpcReduction="10000"/>
          </a:bodyPr>
          <a:lstStyle/>
          <a:p>
            <a:endParaRPr lang="ru-RU" dirty="0"/>
          </a:p>
          <a:p>
            <a:endParaRPr lang="ru-RU" dirty="0"/>
          </a:p>
          <a:p>
            <a:r>
              <a:rPr lang="ru-RU" dirty="0">
                <a:latin typeface="Bahnschrift Light SemiCondensed" panose="020B0502040204020203" pitchFamily="34" charset="0"/>
              </a:rPr>
              <a:t>Выполнил: Качанов Евгений</a:t>
            </a:r>
          </a:p>
        </p:txBody>
      </p:sp>
    </p:spTree>
    <p:extLst>
      <p:ext uri="{BB962C8B-B14F-4D97-AF65-F5344CB8AC3E}">
        <p14:creationId xmlns:p14="http://schemas.microsoft.com/office/powerpoint/2010/main" val="44685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D8ADE6-0F34-4172-8065-40BFCD4F62F5}"/>
              </a:ext>
            </a:extLst>
          </p:cNvPr>
          <p:cNvSpPr>
            <a:spLocks noGrp="1"/>
          </p:cNvSpPr>
          <p:nvPr>
            <p:ph type="title"/>
          </p:nvPr>
        </p:nvSpPr>
        <p:spPr>
          <a:xfrm>
            <a:off x="2231136" y="216479"/>
            <a:ext cx="7729728" cy="1188720"/>
          </a:xfrm>
        </p:spPr>
        <p:txBody>
          <a:bodyPr>
            <a:normAutofit/>
          </a:bodyPr>
          <a:lstStyle/>
          <a:p>
            <a:r>
              <a:rPr lang="ru-RU" dirty="0">
                <a:solidFill>
                  <a:srgbClr val="000000"/>
                </a:solidFill>
                <a:latin typeface="Bahnschrift Light SemiCondensed" panose="020B0502040204020203" pitchFamily="34" charset="0"/>
              </a:rPr>
              <a:t>Введение</a:t>
            </a:r>
          </a:p>
        </p:txBody>
      </p:sp>
      <p:sp>
        <p:nvSpPr>
          <p:cNvPr id="3" name="Объект 2">
            <a:extLst>
              <a:ext uri="{FF2B5EF4-FFF2-40B4-BE49-F238E27FC236}">
                <a16:creationId xmlns:a16="http://schemas.microsoft.com/office/drawing/2014/main" id="{2D50523D-18D4-47E9-A985-9E278E07ABE2}"/>
              </a:ext>
            </a:extLst>
          </p:cNvPr>
          <p:cNvSpPr>
            <a:spLocks noGrp="1"/>
          </p:cNvSpPr>
          <p:nvPr>
            <p:ph idx="1"/>
          </p:nvPr>
        </p:nvSpPr>
        <p:spPr>
          <a:xfrm>
            <a:off x="-94813" y="1704513"/>
            <a:ext cx="4151907" cy="4989250"/>
          </a:xfrm>
        </p:spPr>
        <p:txBody>
          <a:bodyPr>
            <a:normAutofit/>
          </a:bodyPr>
          <a:lstStyle/>
          <a:p>
            <a:r>
              <a:rPr lang="ru-RU" sz="1800" dirty="0">
                <a:effectLst/>
                <a:latin typeface="Bahnschrift Light SemiCondensed" panose="020B0502040204020203" pitchFamily="34" charset="0"/>
                <a:ea typeface="Times New Roman" panose="02020603050405020304" pitchFamily="18" charset="0"/>
              </a:rPr>
              <a:t>Первый в мире жесткий диск появился — в 1956 году.</a:t>
            </a:r>
          </a:p>
          <a:p>
            <a:r>
              <a:rPr lang="ru-RU" dirty="0">
                <a:latin typeface="Bahnschrift Light SemiCondensed" panose="020B0502040204020203" pitchFamily="34" charset="0"/>
              </a:rPr>
              <a:t>Весил 970 килограмм и представлял собой систему из 50 алюминиевых пластин, покрытых ферромагнетиком, диаметр каждой из которых составлял 61 сантиметр. </a:t>
            </a:r>
          </a:p>
          <a:p>
            <a:r>
              <a:rPr lang="ru-RU" dirty="0">
                <a:latin typeface="Bahnschrift Light SemiCondensed" panose="020B0502040204020203" pitchFamily="34" charset="0"/>
              </a:rPr>
              <a:t>Скорость вращения блинов достигала 1200 оборотов в минуту, что обеспечивало время скорость передачи информации 8,8 байта в секунду. прибор имел один считыватель, перемещающийся между пластинами с помощью шагового двигателя. </a:t>
            </a:r>
          </a:p>
          <a:p>
            <a:r>
              <a:rPr lang="ru-RU" dirty="0">
                <a:latin typeface="Bahnschrift Light SemiCondensed" panose="020B0502040204020203" pitchFamily="34" charset="0"/>
              </a:rPr>
              <a:t> </a:t>
            </a:r>
          </a:p>
        </p:txBody>
      </p:sp>
      <p:pic>
        <p:nvPicPr>
          <p:cNvPr id="1026" name="Picture 2">
            <a:extLst>
              <a:ext uri="{FF2B5EF4-FFF2-40B4-BE49-F238E27FC236}">
                <a16:creationId xmlns:a16="http://schemas.microsoft.com/office/drawing/2014/main" id="{FBF6334F-0651-4C62-8F3E-008F5214F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031" y="1706732"/>
            <a:ext cx="3741938" cy="24946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7250961-0DF2-461F-B4C8-780F83DBD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68565"/>
            <a:ext cx="5987700" cy="227295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56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66AFC6-884B-421A-8BB7-CA3D80938AF8}"/>
              </a:ext>
            </a:extLst>
          </p:cNvPr>
          <p:cNvSpPr>
            <a:spLocks noGrp="1"/>
          </p:cNvSpPr>
          <p:nvPr>
            <p:ph type="title"/>
          </p:nvPr>
        </p:nvSpPr>
        <p:spPr>
          <a:xfrm>
            <a:off x="2231136" y="284084"/>
            <a:ext cx="7729728" cy="1109709"/>
          </a:xfrm>
        </p:spPr>
        <p:txBody>
          <a:bodyPr/>
          <a:lstStyle/>
          <a:p>
            <a:r>
              <a:rPr lang="ru-RU" dirty="0">
                <a:solidFill>
                  <a:srgbClr val="000000"/>
                </a:solidFill>
                <a:latin typeface="Bahnschrift Light SemiCondensed" panose="020B0502040204020203" pitchFamily="34" charset="0"/>
              </a:rPr>
              <a:t>Цель</a:t>
            </a:r>
            <a:r>
              <a:rPr lang="en-US" dirty="0">
                <a:solidFill>
                  <a:srgbClr val="000000"/>
                </a:solidFill>
                <a:latin typeface="Bahnschrift Light SemiCondensed" panose="020B0502040204020203" pitchFamily="34" charset="0"/>
              </a:rPr>
              <a:t>/</a:t>
            </a:r>
            <a:r>
              <a:rPr lang="ru-RU" dirty="0">
                <a:solidFill>
                  <a:srgbClr val="000000"/>
                </a:solidFill>
                <a:latin typeface="Bahnschrift Light SemiCondensed" panose="020B0502040204020203" pitchFamily="34" charset="0"/>
              </a:rPr>
              <a:t>Краткий обзор источников</a:t>
            </a:r>
          </a:p>
        </p:txBody>
      </p:sp>
      <p:sp>
        <p:nvSpPr>
          <p:cNvPr id="3" name="Объект 2">
            <a:extLst>
              <a:ext uri="{FF2B5EF4-FFF2-40B4-BE49-F238E27FC236}">
                <a16:creationId xmlns:a16="http://schemas.microsoft.com/office/drawing/2014/main" id="{D919F3E7-3DD8-4E5B-B940-9C322774F7CE}"/>
              </a:ext>
            </a:extLst>
          </p:cNvPr>
          <p:cNvSpPr>
            <a:spLocks noGrp="1"/>
          </p:cNvSpPr>
          <p:nvPr>
            <p:ph idx="1"/>
          </p:nvPr>
        </p:nvSpPr>
        <p:spPr>
          <a:xfrm>
            <a:off x="375703" y="2143959"/>
            <a:ext cx="6078363" cy="4429957"/>
          </a:xfrm>
        </p:spPr>
        <p:txBody>
          <a:bodyPr/>
          <a:lstStyle/>
          <a:p>
            <a:r>
              <a:rPr lang="ru-RU" dirty="0">
                <a:latin typeface="Bahnschrift Light SemiCondensed" panose="020B0502040204020203" pitchFamily="34" charset="0"/>
              </a:rPr>
              <a:t>Цель - разобрать функции, строение и предназначение жёсткого диска.</a:t>
            </a:r>
          </a:p>
          <a:p>
            <a:pPr>
              <a:tabLst>
                <a:tab pos="716280" algn="l"/>
              </a:tabLst>
            </a:pPr>
            <a:endParaRPr lang="ru-RU" dirty="0">
              <a:latin typeface="Bahnschrift Light SemiCondensed" panose="020B0502040204020203" pitchFamily="34" charset="0"/>
            </a:endParaRPr>
          </a:p>
          <a:p>
            <a:pPr>
              <a:tabLst>
                <a:tab pos="716280" algn="l"/>
              </a:tabLst>
            </a:pPr>
            <a:r>
              <a:rPr lang="ru-RU" dirty="0">
                <a:latin typeface="Bahnschrift Light SemiCondensed" panose="020B0502040204020203" pitchFamily="34" charset="0"/>
              </a:rPr>
              <a:t>Краткий обзор источников:</a:t>
            </a:r>
          </a:p>
          <a:p>
            <a:pPr>
              <a:tabLst>
                <a:tab pos="716280" algn="l"/>
              </a:tabLst>
            </a:pPr>
            <a:r>
              <a:rPr lang="ru-RU" dirty="0">
                <a:latin typeface="Bahnschrift Light SemiCondensed" panose="020B0502040204020203" pitchFamily="34" charset="0"/>
              </a:rPr>
              <a:t>Я взял статью с блога компании Western Digital. В ней вкратце рассказывается история и строение первого в мире жесткого диска.</a:t>
            </a:r>
          </a:p>
          <a:p>
            <a:pPr>
              <a:tabLst>
                <a:tab pos="716280" algn="l"/>
              </a:tabLst>
            </a:pPr>
            <a:r>
              <a:rPr lang="ru-RU" dirty="0">
                <a:latin typeface="Bahnschrift Light SemiCondensed" panose="020B0502040204020203" pitchFamily="34" charset="0"/>
              </a:rPr>
              <a:t>Также я взял статью с сайта procomputer.su. В ней рассказывается строение и функционал </a:t>
            </a:r>
            <a:r>
              <a:rPr lang="en-US" dirty="0">
                <a:latin typeface="Bahnschrift Light SemiCondensed" panose="020B0502040204020203" pitchFamily="34" charset="0"/>
              </a:rPr>
              <a:t>HDD</a:t>
            </a:r>
            <a:endParaRPr lang="ru-RU" dirty="0">
              <a:latin typeface="Bahnschrift Light SemiCondensed" panose="020B0502040204020203" pitchFamily="34" charset="0"/>
            </a:endParaRPr>
          </a:p>
          <a:p>
            <a:endParaRPr lang="ru-RU" dirty="0"/>
          </a:p>
        </p:txBody>
      </p:sp>
      <p:pic>
        <p:nvPicPr>
          <p:cNvPr id="2050" name="Picture 2">
            <a:extLst>
              <a:ext uri="{FF2B5EF4-FFF2-40B4-BE49-F238E27FC236}">
                <a16:creationId xmlns:a16="http://schemas.microsoft.com/office/drawing/2014/main" id="{0F5D4CBC-DEDA-4FE3-B004-7EFFD5B80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312" y="2143959"/>
            <a:ext cx="3317761" cy="332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2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60189-D2ED-4C37-A370-24FC0D0614FA}"/>
              </a:ext>
            </a:extLst>
          </p:cNvPr>
          <p:cNvSpPr>
            <a:spLocks noGrp="1"/>
          </p:cNvSpPr>
          <p:nvPr>
            <p:ph type="title"/>
          </p:nvPr>
        </p:nvSpPr>
        <p:spPr/>
        <p:txBody>
          <a:bodyPr/>
          <a:lstStyle/>
          <a:p>
            <a:r>
              <a:rPr lang="ru-RU" dirty="0">
                <a:solidFill>
                  <a:srgbClr val="000000"/>
                </a:solidFill>
                <a:latin typeface="Bahnschrift Light SemiCondensed" panose="020B0502040204020203" pitchFamily="34" charset="0"/>
              </a:rPr>
              <a:t>Функции жесткого диска</a:t>
            </a:r>
          </a:p>
        </p:txBody>
      </p:sp>
      <p:sp>
        <p:nvSpPr>
          <p:cNvPr id="3" name="Объект 2">
            <a:extLst>
              <a:ext uri="{FF2B5EF4-FFF2-40B4-BE49-F238E27FC236}">
                <a16:creationId xmlns:a16="http://schemas.microsoft.com/office/drawing/2014/main" id="{8321C02B-2113-43AF-A06B-F24CEC71718B}"/>
              </a:ext>
            </a:extLst>
          </p:cNvPr>
          <p:cNvSpPr>
            <a:spLocks noGrp="1"/>
          </p:cNvSpPr>
          <p:nvPr>
            <p:ph idx="1"/>
          </p:nvPr>
        </p:nvSpPr>
        <p:spPr>
          <a:xfrm>
            <a:off x="3648723" y="2638044"/>
            <a:ext cx="6312141" cy="4219956"/>
          </a:xfrm>
        </p:spPr>
        <p:txBody>
          <a:bodyPr/>
          <a:lstStyle/>
          <a:p>
            <a:r>
              <a:rPr lang="ru-RU" dirty="0">
                <a:latin typeface="Bahnschrift Light SemiCondensed" panose="020B0502040204020203" pitchFamily="34" charset="0"/>
              </a:rPr>
              <a:t>Жёсткий диск — это постоянное запоминающее устройство компьютера, его основная функция - долговременное хранение данных. </a:t>
            </a:r>
          </a:p>
          <a:p>
            <a:r>
              <a:rPr lang="ru-RU" dirty="0">
                <a:latin typeface="Bahnschrift Light SemiCondensed" panose="020B0502040204020203" pitchFamily="34" charset="0"/>
              </a:rPr>
              <a:t>После отключения питания от компьютера, вся информация, ранее сохранённая на этом накопителе, обязательно сохраниться.</a:t>
            </a:r>
          </a:p>
          <a:p>
            <a:r>
              <a:rPr lang="ru-RU" dirty="0">
                <a:latin typeface="Bahnschrift Light SemiCondensed" panose="020B0502040204020203" pitchFamily="34" charset="0"/>
              </a:rPr>
              <a:t>Операционная система тоже устанавливается в раздел жёсткого диска.</a:t>
            </a:r>
          </a:p>
          <a:p>
            <a:endParaRPr lang="ru-RU" dirty="0">
              <a:latin typeface="Bahnschrift Light SemiCondensed" panose="020B0502040204020203" pitchFamily="34" charset="0"/>
            </a:endParaRPr>
          </a:p>
        </p:txBody>
      </p:sp>
      <p:pic>
        <p:nvPicPr>
          <p:cNvPr id="3088" name="Picture 16">
            <a:extLst>
              <a:ext uri="{FF2B5EF4-FFF2-40B4-BE49-F238E27FC236}">
                <a16:creationId xmlns:a16="http://schemas.microsoft.com/office/drawing/2014/main" id="{8F535DEC-2AD9-494C-B4E2-D0D397EC5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97" y="2638044"/>
            <a:ext cx="3611478" cy="361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77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36F0A5-90CB-4595-915D-AB943121BB8C}"/>
              </a:ext>
            </a:extLst>
          </p:cNvPr>
          <p:cNvSpPr>
            <a:spLocks noGrp="1"/>
          </p:cNvSpPr>
          <p:nvPr>
            <p:ph type="title"/>
          </p:nvPr>
        </p:nvSpPr>
        <p:spPr>
          <a:xfrm>
            <a:off x="2231136" y="230373"/>
            <a:ext cx="7729728" cy="1188720"/>
          </a:xfrm>
        </p:spPr>
        <p:txBody>
          <a:bodyPr/>
          <a:lstStyle/>
          <a:p>
            <a:r>
              <a:rPr lang="ru-RU" dirty="0">
                <a:solidFill>
                  <a:srgbClr val="000000"/>
                </a:solidFill>
                <a:latin typeface="Bahnschrift Light SemiCondensed" panose="020B0502040204020203" pitchFamily="34" charset="0"/>
              </a:rPr>
              <a:t>Строение </a:t>
            </a:r>
            <a:r>
              <a:rPr lang="en-US" dirty="0">
                <a:solidFill>
                  <a:srgbClr val="000000"/>
                </a:solidFill>
                <a:latin typeface="Bahnschrift Light SemiCondensed" panose="020B0502040204020203" pitchFamily="34" charset="0"/>
              </a:rPr>
              <a:t>HDD</a:t>
            </a:r>
            <a:endParaRPr lang="ru-RU" dirty="0">
              <a:solidFill>
                <a:srgbClr val="000000"/>
              </a:solidFill>
              <a:latin typeface="Bahnschrift Light SemiCondensed" panose="020B0502040204020203" pitchFamily="34" charset="0"/>
            </a:endParaRPr>
          </a:p>
        </p:txBody>
      </p:sp>
      <p:sp>
        <p:nvSpPr>
          <p:cNvPr id="3" name="Объект 2">
            <a:extLst>
              <a:ext uri="{FF2B5EF4-FFF2-40B4-BE49-F238E27FC236}">
                <a16:creationId xmlns:a16="http://schemas.microsoft.com/office/drawing/2014/main" id="{5B6D1A61-A09F-4C16-9B6B-8F54ECE030C2}"/>
              </a:ext>
            </a:extLst>
          </p:cNvPr>
          <p:cNvSpPr>
            <a:spLocks noGrp="1"/>
          </p:cNvSpPr>
          <p:nvPr>
            <p:ph idx="1"/>
          </p:nvPr>
        </p:nvSpPr>
        <p:spPr>
          <a:xfrm>
            <a:off x="3821746" y="1609444"/>
            <a:ext cx="4172005" cy="2899056"/>
          </a:xfrm>
        </p:spPr>
        <p:txBody>
          <a:bodyPr>
            <a:normAutofit/>
          </a:bodyPr>
          <a:lstStyle/>
          <a:p>
            <a:pPr>
              <a:spcBef>
                <a:spcPts val="1500"/>
              </a:spcBef>
              <a:spcAft>
                <a:spcPts val="1500"/>
              </a:spcAft>
            </a:pPr>
            <a:r>
              <a:rPr lang="ru-RU" dirty="0">
                <a:latin typeface="Bahnschrift Light SemiCondensed" panose="020B0502040204020203" pitchFamily="34" charset="0"/>
              </a:rPr>
              <a:t>Информация записывается на пластины, имеющие покрытие ферримагнитным материалом, расположенные на одной оси. Пластины называют магнитными дисками. В винчестере может быть несколько магнитных пластин.</a:t>
            </a:r>
            <a:r>
              <a:rPr lang="en-US" dirty="0">
                <a:latin typeface="Bahnschrift Light SemiCondensed" panose="020B0502040204020203" pitchFamily="34" charset="0"/>
              </a:rPr>
              <a:t> </a:t>
            </a:r>
            <a:r>
              <a:rPr lang="ru-RU" dirty="0">
                <a:latin typeface="Bahnschrift Light SemiCondensed" panose="020B0502040204020203" pitchFamily="34" charset="0"/>
              </a:rPr>
              <a:t>Запись осуществляется при помощи частей подвижной считывающей головки. </a:t>
            </a:r>
          </a:p>
        </p:txBody>
      </p:sp>
      <p:sp>
        <p:nvSpPr>
          <p:cNvPr id="4" name="TextBox 3">
            <a:extLst>
              <a:ext uri="{FF2B5EF4-FFF2-40B4-BE49-F238E27FC236}">
                <a16:creationId xmlns:a16="http://schemas.microsoft.com/office/drawing/2014/main" id="{93B130DD-A5AF-4BCF-A455-77A12D7856D9}"/>
              </a:ext>
            </a:extLst>
          </p:cNvPr>
          <p:cNvSpPr txBox="1"/>
          <p:nvPr/>
        </p:nvSpPr>
        <p:spPr>
          <a:xfrm>
            <a:off x="8153175" y="1616767"/>
            <a:ext cx="2717348" cy="2585323"/>
          </a:xfrm>
          <a:prstGeom prst="rect">
            <a:avLst/>
          </a:prstGeom>
          <a:noFill/>
        </p:spPr>
        <p:txBody>
          <a:bodyPr wrap="square" rtlCol="0">
            <a:spAutoFit/>
          </a:bodyPr>
          <a:lstStyle/>
          <a:p>
            <a:r>
              <a:rPr lang="ru-RU" dirty="0">
                <a:solidFill>
                  <a:schemeClr val="tx1">
                    <a:lumMod val="85000"/>
                    <a:lumOff val="15000"/>
                  </a:schemeClr>
                </a:solidFill>
                <a:latin typeface="Bahnschrift Light SemiCondensed" panose="020B0502040204020203" pitchFamily="34" charset="0"/>
              </a:rPr>
              <a:t>Головка жёсткого диска делает свою работу на расстоянии. Само расстояние мало</a:t>
            </a:r>
            <a:r>
              <a:rPr lang="en-US" dirty="0">
                <a:solidFill>
                  <a:schemeClr val="tx1">
                    <a:lumMod val="85000"/>
                    <a:lumOff val="15000"/>
                  </a:schemeClr>
                </a:solidFill>
                <a:latin typeface="Bahnschrift Light SemiCondensed" panose="020B0502040204020203" pitchFamily="34" charset="0"/>
              </a:rPr>
              <a:t>. </a:t>
            </a:r>
            <a:r>
              <a:rPr lang="ru-RU" dirty="0">
                <a:solidFill>
                  <a:schemeClr val="tx1">
                    <a:lumMod val="85000"/>
                    <a:lumOff val="15000"/>
                  </a:schemeClr>
                </a:solidFill>
                <a:latin typeface="Bahnschrift Light SemiCondensed" panose="020B0502040204020203" pitchFamily="34" charset="0"/>
              </a:rPr>
              <a:t>Головка парит во время работы, но во время отключения она возвращаются к месту окончанию работы и её же начала.</a:t>
            </a:r>
          </a:p>
        </p:txBody>
      </p:sp>
      <p:sp>
        <p:nvSpPr>
          <p:cNvPr id="6" name="TextBox 5">
            <a:extLst>
              <a:ext uri="{FF2B5EF4-FFF2-40B4-BE49-F238E27FC236}">
                <a16:creationId xmlns:a16="http://schemas.microsoft.com/office/drawing/2014/main" id="{DD9A65F2-47E8-4FDC-AE37-FA265B855F69}"/>
              </a:ext>
            </a:extLst>
          </p:cNvPr>
          <p:cNvSpPr txBox="1"/>
          <p:nvPr/>
        </p:nvSpPr>
        <p:spPr>
          <a:xfrm>
            <a:off x="4050849" y="4994124"/>
            <a:ext cx="5461000" cy="1200329"/>
          </a:xfrm>
          <a:prstGeom prst="rect">
            <a:avLst/>
          </a:prstGeom>
          <a:noFill/>
        </p:spPr>
        <p:txBody>
          <a:bodyPr wrap="square" rtlCol="0">
            <a:spAutoFit/>
          </a:bodyPr>
          <a:lstStyle/>
          <a:p>
            <a:r>
              <a:rPr lang="ru-RU" dirty="0">
                <a:solidFill>
                  <a:schemeClr val="tx1">
                    <a:lumMod val="85000"/>
                    <a:lumOff val="15000"/>
                  </a:schemeClr>
                </a:solidFill>
                <a:latin typeface="Bahnschrift Light SemiCondensed" panose="020B0502040204020203" pitchFamily="34" charset="0"/>
              </a:rPr>
              <a:t>В </a:t>
            </a:r>
            <a:r>
              <a:rPr lang="en-US" dirty="0">
                <a:solidFill>
                  <a:schemeClr val="tx1">
                    <a:lumMod val="85000"/>
                    <a:lumOff val="15000"/>
                  </a:schemeClr>
                </a:solidFill>
                <a:latin typeface="Bahnschrift Light SemiCondensed" panose="020B0502040204020203" pitchFamily="34" charset="0"/>
              </a:rPr>
              <a:t>HDD </a:t>
            </a:r>
            <a:r>
              <a:rPr lang="ru-RU" dirty="0">
                <a:solidFill>
                  <a:schemeClr val="tx1">
                    <a:lumMod val="85000"/>
                    <a:lumOff val="15000"/>
                  </a:schemeClr>
                </a:solidFill>
                <a:latin typeface="Bahnschrift Light SemiCondensed" panose="020B0502040204020203" pitchFamily="34" charset="0"/>
              </a:rPr>
              <a:t>есть двигатели, предназначенные для вращения магнитных пластин и блок управляющей электроники - руководящий всеми процессами.</a:t>
            </a:r>
            <a:r>
              <a:rPr lang="en-US" dirty="0">
                <a:solidFill>
                  <a:schemeClr val="tx1">
                    <a:lumMod val="85000"/>
                    <a:lumOff val="15000"/>
                  </a:schemeClr>
                </a:solidFill>
                <a:latin typeface="Bahnschrift Light SemiCondensed" panose="020B0502040204020203" pitchFamily="34" charset="0"/>
              </a:rPr>
              <a:t> </a:t>
            </a:r>
            <a:r>
              <a:rPr lang="ru-RU" dirty="0">
                <a:solidFill>
                  <a:schemeClr val="tx1">
                    <a:lumMod val="85000"/>
                    <a:lumOff val="15000"/>
                  </a:schemeClr>
                </a:solidFill>
                <a:latin typeface="Bahnschrift Light SemiCondensed" panose="020B0502040204020203" pitchFamily="34" charset="0"/>
              </a:rPr>
              <a:t>Для хранения информации HDD форматируют. </a:t>
            </a:r>
          </a:p>
        </p:txBody>
      </p:sp>
      <p:pic>
        <p:nvPicPr>
          <p:cNvPr id="4098" name="Picture 2">
            <a:extLst>
              <a:ext uri="{FF2B5EF4-FFF2-40B4-BE49-F238E27FC236}">
                <a16:creationId xmlns:a16="http://schemas.microsoft.com/office/drawing/2014/main" id="{34E9C985-9D79-4789-81D7-B0E0505C9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 y="1616767"/>
            <a:ext cx="3772177" cy="23587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7D4392F-9787-4702-919E-1FE9F0A5C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 y="4321327"/>
            <a:ext cx="3765777" cy="235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34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2DE23-EFE5-4E8B-8B1B-DF9B5526A7A1}"/>
              </a:ext>
            </a:extLst>
          </p:cNvPr>
          <p:cNvSpPr>
            <a:spLocks noGrp="1"/>
          </p:cNvSpPr>
          <p:nvPr>
            <p:ph type="title"/>
          </p:nvPr>
        </p:nvSpPr>
        <p:spPr>
          <a:xfrm>
            <a:off x="2231136" y="355092"/>
            <a:ext cx="7729728" cy="1188720"/>
          </a:xfrm>
        </p:spPr>
        <p:txBody>
          <a:bodyPr/>
          <a:lstStyle/>
          <a:p>
            <a:r>
              <a:rPr lang="ru-RU" dirty="0">
                <a:solidFill>
                  <a:srgbClr val="000000"/>
                </a:solidFill>
                <a:latin typeface="Bahnschrift Light SemiCondensed" panose="020B0502040204020203" pitchFamily="34" charset="0"/>
              </a:rPr>
              <a:t>Как информация записывается на </a:t>
            </a:r>
            <a:r>
              <a:rPr lang="en-US" dirty="0">
                <a:solidFill>
                  <a:srgbClr val="000000"/>
                </a:solidFill>
                <a:latin typeface="Bahnschrift Light SemiCondensed" panose="020B0502040204020203" pitchFamily="34" charset="0"/>
              </a:rPr>
              <a:t>HDD</a:t>
            </a:r>
            <a:endParaRPr lang="ru-RU" dirty="0">
              <a:solidFill>
                <a:srgbClr val="000000"/>
              </a:solidFill>
              <a:latin typeface="Bahnschrift Light SemiCondensed" panose="020B0502040204020203" pitchFamily="34" charset="0"/>
            </a:endParaRPr>
          </a:p>
        </p:txBody>
      </p:sp>
      <p:sp>
        <p:nvSpPr>
          <p:cNvPr id="3" name="Объект 2">
            <a:extLst>
              <a:ext uri="{FF2B5EF4-FFF2-40B4-BE49-F238E27FC236}">
                <a16:creationId xmlns:a16="http://schemas.microsoft.com/office/drawing/2014/main" id="{BACA4EEB-1885-4AD7-8389-B6C702DDE0C9}"/>
              </a:ext>
            </a:extLst>
          </p:cNvPr>
          <p:cNvSpPr>
            <a:spLocks noGrp="1"/>
          </p:cNvSpPr>
          <p:nvPr>
            <p:ph idx="1"/>
          </p:nvPr>
        </p:nvSpPr>
        <p:spPr>
          <a:xfrm>
            <a:off x="4521634" y="3672289"/>
            <a:ext cx="7670366" cy="2789201"/>
          </a:xfrm>
        </p:spPr>
        <p:txBody>
          <a:bodyPr>
            <a:normAutofit/>
          </a:bodyPr>
          <a:lstStyle/>
          <a:p>
            <a:r>
              <a:rPr lang="ru-RU" dirty="0">
                <a:latin typeface="Bahnschrift Light SemiCondensed" panose="020B0502040204020203" pitchFamily="34" charset="0"/>
              </a:rPr>
              <a:t>Считывающие головки зависают над поверхностью диска. При включении жесткого диска происходит считывание с накопителя, который содержит сведения о диске. Затем начинается работа с данными. Частицы </a:t>
            </a:r>
            <a:r>
              <a:rPr lang="ru-RU" dirty="0" err="1">
                <a:latin typeface="Bahnschrift Light SemiCondensed" panose="020B0502040204020203" pitchFamily="34" charset="0"/>
              </a:rPr>
              <a:t>феромагнитного</a:t>
            </a:r>
            <a:r>
              <a:rPr lang="ru-RU" dirty="0">
                <a:latin typeface="Bahnschrift Light SemiCondensed" panose="020B0502040204020203" pitchFamily="34" charset="0"/>
              </a:rPr>
              <a:t> материала под воздействием магнитной головки формируют биты. Данные на жестком диске распределены по дорожкам. Дорожка в свою очередь поделена на одинаковые секторы. </a:t>
            </a:r>
          </a:p>
        </p:txBody>
      </p:sp>
      <p:sp>
        <p:nvSpPr>
          <p:cNvPr id="4" name="TextBox 3">
            <a:extLst>
              <a:ext uri="{FF2B5EF4-FFF2-40B4-BE49-F238E27FC236}">
                <a16:creationId xmlns:a16="http://schemas.microsoft.com/office/drawing/2014/main" id="{D4FD2D34-5AF4-4D95-92DD-B5BDACD1554B}"/>
              </a:ext>
            </a:extLst>
          </p:cNvPr>
          <p:cNvSpPr txBox="1"/>
          <p:nvPr/>
        </p:nvSpPr>
        <p:spPr>
          <a:xfrm>
            <a:off x="4760686" y="1640964"/>
            <a:ext cx="7264835" cy="2031325"/>
          </a:xfrm>
          <a:prstGeom prst="rect">
            <a:avLst/>
          </a:prstGeom>
          <a:noFill/>
        </p:spPr>
        <p:txBody>
          <a:bodyPr wrap="square" rtlCol="0">
            <a:spAutoFit/>
          </a:bodyPr>
          <a:lstStyle/>
          <a:p>
            <a:r>
              <a:rPr lang="ru-RU" dirty="0">
                <a:solidFill>
                  <a:schemeClr val="tx1">
                    <a:lumMod val="85000"/>
                    <a:lumOff val="15000"/>
                  </a:schemeClr>
                </a:solidFill>
                <a:latin typeface="Bahnschrift Light SemiCondensed" panose="020B0502040204020203" pitchFamily="34" charset="0"/>
              </a:rPr>
              <a:t>Когда питание попадает на жесткий диск, подается команда электронного контроллера, двигатель жесткого диска начинает вращаться и приводит в движение магнитные диски. Они прикреплены к его оси. Если скорость вращения шпинделя достигает значения достаточного для того, чтобы над поверхностью диска образовался постоянный поток воздуха, который не даст считывающей головке упасть на поверхность накопителя, механизм коромысла начинает двигать</a:t>
            </a:r>
          </a:p>
        </p:txBody>
      </p:sp>
      <p:sp>
        <p:nvSpPr>
          <p:cNvPr id="5" name="TextBox 4">
            <a:extLst>
              <a:ext uri="{FF2B5EF4-FFF2-40B4-BE49-F238E27FC236}">
                <a16:creationId xmlns:a16="http://schemas.microsoft.com/office/drawing/2014/main" id="{0FBDE5E1-A4F5-4FFF-8E70-A9E94BCFE320}"/>
              </a:ext>
            </a:extLst>
          </p:cNvPr>
          <p:cNvSpPr txBox="1"/>
          <p:nvPr/>
        </p:nvSpPr>
        <p:spPr>
          <a:xfrm>
            <a:off x="4760686" y="5558971"/>
            <a:ext cx="7431314" cy="1477328"/>
          </a:xfrm>
          <a:prstGeom prst="rect">
            <a:avLst/>
          </a:prstGeom>
          <a:noFill/>
        </p:spPr>
        <p:txBody>
          <a:bodyPr wrap="square" rtlCol="0">
            <a:spAutoFit/>
          </a:bodyPr>
          <a:lstStyle/>
          <a:p>
            <a:r>
              <a:rPr lang="ru-RU" dirty="0">
                <a:solidFill>
                  <a:schemeClr val="tx1">
                    <a:lumMod val="85000"/>
                    <a:lumOff val="15000"/>
                  </a:schemeClr>
                </a:solidFill>
                <a:latin typeface="Bahnschrift Light SemiCondensed" panose="020B0502040204020203" pitchFamily="34" charset="0"/>
              </a:rPr>
              <a:t>Магнитная головка может посредством изменения магнитного поля осуществлять запись данных строго в определенное место накопителя, а с помощью улавливания магнитного потока происходит считывание информации по секторам</a:t>
            </a:r>
          </a:p>
          <a:p>
            <a:endParaRPr lang="ru-RU" dirty="0"/>
          </a:p>
        </p:txBody>
      </p:sp>
      <p:pic>
        <p:nvPicPr>
          <p:cNvPr id="1026" name="Picture 2">
            <a:extLst>
              <a:ext uri="{FF2B5EF4-FFF2-40B4-BE49-F238E27FC236}">
                <a16:creationId xmlns:a16="http://schemas.microsoft.com/office/drawing/2014/main" id="{2818E7C8-51C0-4075-B667-3946214A7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6" y="1865594"/>
            <a:ext cx="4660930" cy="46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14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1C58E-7E6B-45CA-A253-10CCE98BDCEC}"/>
              </a:ext>
            </a:extLst>
          </p:cNvPr>
          <p:cNvSpPr>
            <a:spLocks noGrp="1"/>
          </p:cNvSpPr>
          <p:nvPr>
            <p:ph type="title"/>
          </p:nvPr>
        </p:nvSpPr>
        <p:spPr/>
        <p:txBody>
          <a:bodyPr/>
          <a:lstStyle/>
          <a:p>
            <a:r>
              <a:rPr lang="ru-RU" dirty="0">
                <a:solidFill>
                  <a:srgbClr val="000000"/>
                </a:solidFill>
                <a:latin typeface="Bahnschrift Light SemiCondensed" panose="020B0502040204020203" pitchFamily="34" charset="0"/>
              </a:rPr>
              <a:t>Заключение</a:t>
            </a:r>
          </a:p>
        </p:txBody>
      </p:sp>
      <p:sp>
        <p:nvSpPr>
          <p:cNvPr id="3" name="Объект 2">
            <a:extLst>
              <a:ext uri="{FF2B5EF4-FFF2-40B4-BE49-F238E27FC236}">
                <a16:creationId xmlns:a16="http://schemas.microsoft.com/office/drawing/2014/main" id="{AF1FC1AC-0F6E-4827-8685-42C35BC0F3B7}"/>
              </a:ext>
            </a:extLst>
          </p:cNvPr>
          <p:cNvSpPr>
            <a:spLocks noGrp="1"/>
          </p:cNvSpPr>
          <p:nvPr>
            <p:ph idx="1"/>
          </p:nvPr>
        </p:nvSpPr>
        <p:spPr>
          <a:xfrm>
            <a:off x="1943100" y="2638045"/>
            <a:ext cx="8521700" cy="1603755"/>
          </a:xfrm>
        </p:spPr>
        <p:txBody>
          <a:bodyPr>
            <a:normAutofit/>
          </a:bodyPr>
          <a:lstStyle/>
          <a:p>
            <a:pPr marL="0" indent="0" algn="just">
              <a:spcAft>
                <a:spcPts val="600"/>
              </a:spcAft>
              <a:buNone/>
            </a:pPr>
            <a:r>
              <a:rPr lang="ru-RU" dirty="0">
                <a:latin typeface="Bahnschrift Light SemiCondensed" panose="020B0502040204020203" pitchFamily="34" charset="0"/>
              </a:rPr>
              <a:t>В этом докладе я кратко рассказал и показал строение жесткого диска. Также с помощью интернет-источников, мне удалось рассказать про самый первый жесткий диск.</a:t>
            </a:r>
          </a:p>
        </p:txBody>
      </p:sp>
      <p:sp>
        <p:nvSpPr>
          <p:cNvPr id="4" name="TextBox 3">
            <a:extLst>
              <a:ext uri="{FF2B5EF4-FFF2-40B4-BE49-F238E27FC236}">
                <a16:creationId xmlns:a16="http://schemas.microsoft.com/office/drawing/2014/main" id="{0CCC862C-9516-4C49-87F1-8CA59A786C2C}"/>
              </a:ext>
            </a:extLst>
          </p:cNvPr>
          <p:cNvSpPr txBox="1"/>
          <p:nvPr/>
        </p:nvSpPr>
        <p:spPr>
          <a:xfrm>
            <a:off x="5014614" y="5295900"/>
            <a:ext cx="2162772" cy="369332"/>
          </a:xfrm>
          <a:prstGeom prst="rect">
            <a:avLst/>
          </a:prstGeom>
          <a:noFill/>
        </p:spPr>
        <p:txBody>
          <a:bodyPr wrap="none" rtlCol="0">
            <a:spAutoFit/>
          </a:bodyPr>
          <a:lstStyle/>
          <a:p>
            <a:pPr algn="just" defTabSz="914400">
              <a:spcBef>
                <a:spcPts val="1000"/>
              </a:spcBef>
              <a:spcAft>
                <a:spcPts val="600"/>
              </a:spcAft>
              <a:buClr>
                <a:schemeClr val="accent2"/>
              </a:buClr>
            </a:pPr>
            <a:r>
              <a:rPr lang="ru-RU" dirty="0">
                <a:solidFill>
                  <a:schemeClr val="tx1">
                    <a:lumMod val="85000"/>
                    <a:lumOff val="15000"/>
                  </a:schemeClr>
                </a:solidFill>
                <a:latin typeface="Bahnschrift Light SemiCondensed" panose="020B0502040204020203" pitchFamily="34" charset="0"/>
              </a:rPr>
              <a:t>Спасибо за внимание</a:t>
            </a:r>
          </a:p>
        </p:txBody>
      </p:sp>
    </p:spTree>
    <p:extLst>
      <p:ext uri="{BB962C8B-B14F-4D97-AF65-F5344CB8AC3E}">
        <p14:creationId xmlns:p14="http://schemas.microsoft.com/office/powerpoint/2010/main" val="1715311851"/>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1031</TotalTime>
  <Words>465</Words>
  <Application>Microsoft Office PowerPoint</Application>
  <PresentationFormat>Широкоэкранный</PresentationFormat>
  <Paragraphs>30</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Bahnschrift Light SemiCondensed</vt:lpstr>
      <vt:lpstr>Corbel</vt:lpstr>
      <vt:lpstr>Gill Sans MT</vt:lpstr>
      <vt:lpstr>Посылка</vt:lpstr>
      <vt:lpstr> HDD (физическое и логическое устройство)</vt:lpstr>
      <vt:lpstr>Введение</vt:lpstr>
      <vt:lpstr>Цель/Краткий обзор источников</vt:lpstr>
      <vt:lpstr>Функции жесткого диска</vt:lpstr>
      <vt:lpstr>Строение HDD</vt:lpstr>
      <vt:lpstr>Как информация записывается на HDD</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HDD (физическое и логическое устройство)</dc:title>
  <dc:creator>Евгений Качанов</dc:creator>
  <cp:lastModifiedBy>Евгений Качанов</cp:lastModifiedBy>
  <cp:revision>14</cp:revision>
  <dcterms:created xsi:type="dcterms:W3CDTF">2022-02-04T22:46:55Z</dcterms:created>
  <dcterms:modified xsi:type="dcterms:W3CDTF">2022-02-22T11:12:29Z</dcterms:modified>
</cp:coreProperties>
</file>