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73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46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51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346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119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3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75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70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1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49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9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72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8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8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0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8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872D93-5321-4B96-B41E-E36B4B8C727C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04D6-801B-46CB-8976-FB74E0539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814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13900" y="6362699"/>
            <a:ext cx="2474168" cy="39370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Уланов </a:t>
            </a:r>
            <a:r>
              <a:rPr lang="ru-RU" dirty="0" err="1" smtClean="0"/>
              <a:t>сергей</a:t>
            </a:r>
            <a:r>
              <a:rPr lang="ru-RU" dirty="0" smtClean="0"/>
              <a:t> 9б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47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653" y="152400"/>
            <a:ext cx="3401064" cy="1447800"/>
          </a:xfrm>
        </p:spPr>
        <p:txBody>
          <a:bodyPr/>
          <a:lstStyle/>
          <a:p>
            <a:r>
              <a:rPr lang="ru-RU" dirty="0" smtClean="0"/>
              <a:t>Интернет вещей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825" y="2026000"/>
            <a:ext cx="5195888" cy="346639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1654" y="1833880"/>
            <a:ext cx="3401063" cy="289559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Интернет вещей–</a:t>
            </a:r>
            <a:r>
              <a:rPr lang="ru-RU" sz="1800" dirty="0"/>
              <a:t> </a:t>
            </a:r>
            <a:r>
              <a:rPr lang="ru-RU" sz="1800" b="1" dirty="0"/>
              <a:t>это</a:t>
            </a:r>
            <a:r>
              <a:rPr lang="ru-RU" sz="1800" dirty="0"/>
              <a:t> </a:t>
            </a:r>
            <a:r>
              <a:rPr lang="ru-RU" sz="1800" b="1" dirty="0"/>
              <a:t>сеть</a:t>
            </a:r>
            <a:r>
              <a:rPr lang="ru-RU" sz="1800" dirty="0"/>
              <a:t> </a:t>
            </a:r>
            <a:r>
              <a:rPr lang="ru-RU" sz="1800" b="1" dirty="0"/>
              <a:t>физических</a:t>
            </a:r>
            <a:r>
              <a:rPr lang="ru-RU" sz="1800" dirty="0"/>
              <a:t> </a:t>
            </a:r>
            <a:r>
              <a:rPr lang="ru-RU" sz="1800" b="1" dirty="0"/>
              <a:t>объектов, подключенных</a:t>
            </a:r>
            <a:r>
              <a:rPr lang="ru-RU" sz="1800" dirty="0"/>
              <a:t> </a:t>
            </a:r>
            <a:r>
              <a:rPr lang="ru-RU" sz="1800" b="1" dirty="0"/>
              <a:t>к</a:t>
            </a:r>
            <a:r>
              <a:rPr lang="ru-RU" sz="1800" dirty="0"/>
              <a:t> </a:t>
            </a:r>
            <a:r>
              <a:rPr lang="ru-RU" sz="1800" b="1" dirty="0"/>
              <a:t>Интернету</a:t>
            </a:r>
            <a:r>
              <a:rPr lang="ru-RU" sz="1800" dirty="0"/>
              <a:t>, чтобы они могли обмениваться данными и информацией, чтобы улучшить производительность, эффективность, услуги и многое другое.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8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053" y="266700"/>
            <a:ext cx="3401064" cy="1447800"/>
          </a:xfrm>
        </p:spPr>
        <p:txBody>
          <a:bodyPr/>
          <a:lstStyle/>
          <a:p>
            <a:r>
              <a:rPr lang="ru-RU" dirty="0" err="1"/>
              <a:t>Wi-Fi</a:t>
            </a:r>
            <a:r>
              <a:rPr lang="ru-RU" dirty="0"/>
              <a:t> 6 и 5G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5" y="1570037"/>
            <a:ext cx="5195888" cy="346392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7053" y="990600"/>
            <a:ext cx="4607563" cy="2895599"/>
          </a:xfrm>
        </p:spPr>
        <p:txBody>
          <a:bodyPr>
            <a:noAutofit/>
          </a:bodyPr>
          <a:lstStyle/>
          <a:p>
            <a:r>
              <a:rPr lang="ru-RU" sz="1800" dirty="0"/>
              <a:t>Новые стандарты связи и беспроводного интернета, с одной стороны, помогают работать удаленно из одной точки на высокой скорости, с другой — способствуют развитию интернета вещей и искусственного интеллекта, сделают передачу данных более безопасной.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С помощью 5G многие сотрудники смогут окончательно перейти на удаленную работу, а компании — быстрее принимать решения, основываясь на аналитике потоковых данных. С 2021 по 2025 годы технология принесет экономике США до $2,7 трлн и до 16 млн рабочих мест.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9531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4134" y="876296"/>
            <a:ext cx="5092906" cy="157480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Искусственный</a:t>
            </a:r>
            <a:br>
              <a:rPr lang="ru-RU" sz="2400" dirty="0" smtClean="0"/>
            </a:br>
            <a:r>
              <a:rPr lang="ru-RU" sz="2400" dirty="0" smtClean="0"/>
              <a:t>интеллект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9" name="Рисунок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r="23750"/>
          <a:stretch>
            <a:fillRect/>
          </a:stretch>
        </p:blipFill>
        <p:spPr/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514134" y="2832100"/>
            <a:ext cx="5084979" cy="1371600"/>
          </a:xfrm>
        </p:spPr>
        <p:txBody>
          <a:bodyPr>
            <a:noAutofit/>
          </a:bodyPr>
          <a:lstStyle/>
          <a:p>
            <a:r>
              <a:rPr lang="ru-RU" sz="1800" dirty="0" smtClean="0"/>
              <a:t>Искусственный интеллект-это </a:t>
            </a:r>
            <a:r>
              <a:rPr lang="ru-RU" sz="1800" dirty="0"/>
              <a:t>научное направление, разрабатывающее методы, позволяющие электронно-вычислительной машине решать интеллектуальные задачи, то есть моделированием разумного поведения.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713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107" y="380992"/>
            <a:ext cx="5092906" cy="1574808"/>
          </a:xfrm>
        </p:spPr>
        <p:txBody>
          <a:bodyPr/>
          <a:lstStyle/>
          <a:p>
            <a:r>
              <a:rPr lang="ru-RU" sz="2400" dirty="0" smtClean="0"/>
              <a:t>Виртуальная реальность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5" r="26675"/>
          <a:stretch>
            <a:fillRect/>
          </a:stretch>
        </p:blipFill>
        <p:spPr>
          <a:xfrm>
            <a:off x="7965546" y="1257300"/>
            <a:ext cx="3756554" cy="45720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30200" y="2108200"/>
            <a:ext cx="5909733" cy="2921000"/>
          </a:xfrm>
        </p:spPr>
        <p:txBody>
          <a:bodyPr>
            <a:normAutofit/>
          </a:bodyPr>
          <a:lstStyle/>
          <a:p>
            <a:r>
              <a:rPr lang="ru-RU" sz="1800" b="1" dirty="0"/>
              <a:t>Виртуальная</a:t>
            </a:r>
            <a:r>
              <a:rPr lang="ru-RU" sz="1800" dirty="0"/>
              <a:t> </a:t>
            </a:r>
            <a:r>
              <a:rPr lang="ru-RU" sz="1800" b="1" dirty="0"/>
              <a:t>реальность</a:t>
            </a:r>
            <a:r>
              <a:rPr lang="ru-RU" sz="1800" dirty="0"/>
              <a:t> </a:t>
            </a:r>
            <a:r>
              <a:rPr lang="ru-RU" sz="1800" dirty="0" smtClean="0"/>
              <a:t>— </a:t>
            </a:r>
            <a:r>
              <a:rPr lang="ru-RU" sz="1800" dirty="0"/>
              <a:t>это созданный компьютером мир, доступ к которому можно получить с помощью </a:t>
            </a:r>
            <a:r>
              <a:rPr lang="ru-RU" sz="1800" dirty="0" err="1"/>
              <a:t>иммерсивных</a:t>
            </a:r>
            <a:r>
              <a:rPr lang="ru-RU" sz="1800" dirty="0"/>
              <a:t> устройств — шлемов, </a:t>
            </a:r>
            <a:r>
              <a:rPr lang="ru-RU" sz="1800" dirty="0" smtClean="0"/>
              <a:t>перчаток</a:t>
            </a:r>
            <a:r>
              <a:rPr lang="ru-RU" sz="1800" dirty="0"/>
              <a:t>, наушников</a:t>
            </a:r>
            <a:r>
              <a:rPr lang="ru-RU" sz="1800" dirty="0" smtClean="0"/>
              <a:t>.</a:t>
            </a:r>
            <a:r>
              <a:rPr lang="ru-RU" dirty="0"/>
              <a:t> </a:t>
            </a:r>
            <a:r>
              <a:rPr lang="ru-RU" sz="1800" dirty="0"/>
              <a:t>Объекты виртуальной реальности обычно ведут себя близко к поведению аналогичных объектов материальной реальности</a:t>
            </a:r>
            <a:r>
              <a:rPr lang="ru-RU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8882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899" y="342900"/>
            <a:ext cx="4786313" cy="1422400"/>
          </a:xfrm>
        </p:spPr>
        <p:txBody>
          <a:bodyPr/>
          <a:lstStyle/>
          <a:p>
            <a:r>
              <a:rPr lang="ru-RU" sz="2400" dirty="0" err="1" smtClean="0"/>
              <a:t>Грид</a:t>
            </a:r>
            <a:r>
              <a:rPr lang="en-US" sz="24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r="24235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565" y="1435100"/>
            <a:ext cx="5084979" cy="2540000"/>
          </a:xfrm>
        </p:spPr>
        <p:txBody>
          <a:bodyPr>
            <a:noAutofit/>
          </a:bodyPr>
          <a:lstStyle/>
          <a:p>
            <a:r>
              <a:rPr lang="ru-RU" sz="1800" b="1" dirty="0" err="1" smtClean="0"/>
              <a:t>Грид</a:t>
            </a:r>
            <a:r>
              <a:rPr lang="ru-RU" sz="1800" dirty="0"/>
              <a:t> </a:t>
            </a:r>
            <a:r>
              <a:rPr lang="ru-RU" sz="1800" dirty="0" smtClean="0"/>
              <a:t>— </a:t>
            </a:r>
            <a:r>
              <a:rPr lang="ru-RU" sz="1800" dirty="0"/>
              <a:t>согласованная, открытая и стандартизованная компьютерная среда, которая обеспечивает гибкое, безопасное, скоординированное разделение вычислительных ресурсов и ресурсов хранения информации, которые являются частью этой среды, в рамках одной виртуальной организации.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2702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407" y="355596"/>
            <a:ext cx="5092906" cy="1574808"/>
          </a:xfrm>
        </p:spPr>
        <p:txBody>
          <a:bodyPr/>
          <a:lstStyle/>
          <a:p>
            <a:r>
              <a:rPr lang="ru-RU" dirty="0" smtClean="0"/>
              <a:t>Облачные вычисления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334" y="2247900"/>
            <a:ext cx="5084979" cy="1371600"/>
          </a:xfrm>
        </p:spPr>
        <p:txBody>
          <a:bodyPr>
            <a:noAutofit/>
          </a:bodyPr>
          <a:lstStyle/>
          <a:p>
            <a:r>
              <a:rPr lang="ru-RU" sz="1800" dirty="0"/>
              <a:t>Облачные вычисления — </a:t>
            </a:r>
            <a:r>
              <a:rPr lang="ru-RU" sz="1800" dirty="0" smtClean="0"/>
              <a:t>молодая </a:t>
            </a:r>
            <a:r>
              <a:rPr lang="ru-RU" sz="1800" dirty="0"/>
              <a:t>и быстро развивающаяся область IT. Современный потребитель IT-услуг должен не только знать о существовании облачных сервисов, но и различать их с точки зрения пользователя, понимать их возможности и ограничения.</a:t>
            </a:r>
            <a:endParaRPr lang="ru-RU" sz="1800" dirty="0"/>
          </a:p>
        </p:txBody>
      </p:sp>
      <p:pic>
        <p:nvPicPr>
          <p:cNvPr id="11" name="Рисунок 10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6" r="24016"/>
          <a:stretch>
            <a:fillRect/>
          </a:stretch>
        </p:blipFill>
        <p:spPr>
          <a:xfrm>
            <a:off x="7025746" y="965200"/>
            <a:ext cx="3200400" cy="4572000"/>
          </a:xfrm>
        </p:spPr>
      </p:pic>
    </p:spTree>
    <p:extLst>
      <p:ext uri="{BB962C8B-B14F-4D97-AF65-F5344CB8AC3E}">
        <p14:creationId xmlns:p14="http://schemas.microsoft.com/office/powerpoint/2010/main" val="7087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13553" y="190501"/>
            <a:ext cx="3401064" cy="1447800"/>
          </a:xfrm>
        </p:spPr>
        <p:txBody>
          <a:bodyPr/>
          <a:lstStyle/>
          <a:p>
            <a:r>
              <a:rPr lang="ru-RU" dirty="0" err="1" smtClean="0"/>
              <a:t>Блокчейн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6" name="Объект 1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1638301"/>
            <a:ext cx="5195888" cy="3848100"/>
          </a:xfrm>
        </p:spPr>
      </p:pic>
      <p:sp>
        <p:nvSpPr>
          <p:cNvPr id="14" name="Текст 13"/>
          <p:cNvSpPr>
            <a:spLocks noGrp="1"/>
          </p:cNvSpPr>
          <p:nvPr>
            <p:ph type="body" sz="half" idx="2"/>
          </p:nvPr>
        </p:nvSpPr>
        <p:spPr>
          <a:xfrm>
            <a:off x="113554" y="1917700"/>
            <a:ext cx="4471146" cy="3136900"/>
          </a:xfrm>
        </p:spPr>
        <p:txBody>
          <a:bodyPr>
            <a:normAutofit/>
          </a:bodyPr>
          <a:lstStyle/>
          <a:p>
            <a:r>
              <a:rPr lang="ru-RU" sz="1800" b="1" dirty="0" err="1" smtClean="0"/>
              <a:t>Блокчейн</a:t>
            </a:r>
            <a:r>
              <a:rPr lang="ru-RU" sz="1800" dirty="0"/>
              <a:t> — это распределенная база данных, которая содержит информацию обо всех транзакциях, проведенных участниками системы</a:t>
            </a:r>
            <a:r>
              <a:rPr lang="ru-RU" sz="1800" dirty="0" smtClean="0"/>
              <a:t>.</a:t>
            </a:r>
            <a:r>
              <a:rPr lang="ru-RU" dirty="0"/>
              <a:t> </a:t>
            </a:r>
            <a:r>
              <a:rPr lang="ru-RU" sz="1800" dirty="0" err="1"/>
              <a:t>Блокчейн</a:t>
            </a:r>
            <a:r>
              <a:rPr lang="ru-RU" sz="1800" dirty="0"/>
              <a:t> по сути состоит только из истории транзакций. Он не хранит баланс каждого кошелька, иначе бы нам пришлось изобретать дополнительные способы защиты</a:t>
            </a:r>
          </a:p>
        </p:txBody>
      </p:sp>
    </p:spTree>
    <p:extLst>
      <p:ext uri="{BB962C8B-B14F-4D97-AF65-F5344CB8AC3E}">
        <p14:creationId xmlns:p14="http://schemas.microsoft.com/office/powerpoint/2010/main" val="273742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1" y="25400"/>
            <a:ext cx="3401064" cy="1447800"/>
          </a:xfrm>
        </p:spPr>
        <p:txBody>
          <a:bodyPr/>
          <a:lstStyle/>
          <a:p>
            <a:r>
              <a:rPr lang="ru-RU" dirty="0" smtClean="0"/>
              <a:t>Обработка естественных языков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4" y="1295400"/>
            <a:ext cx="5807075" cy="351706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2401" y="1473200"/>
            <a:ext cx="4089399" cy="5118100"/>
          </a:xfrm>
        </p:spPr>
        <p:txBody>
          <a:bodyPr>
            <a:noAutofit/>
          </a:bodyPr>
          <a:lstStyle/>
          <a:p>
            <a:r>
              <a:rPr lang="ru-RU" sz="1800" b="1" dirty="0"/>
              <a:t>Обработка</a:t>
            </a:r>
            <a:r>
              <a:rPr lang="ru-RU" sz="1800" dirty="0"/>
              <a:t> </a:t>
            </a:r>
            <a:r>
              <a:rPr lang="ru-RU" sz="1800" b="1" dirty="0"/>
              <a:t>естественного</a:t>
            </a:r>
            <a:r>
              <a:rPr lang="ru-RU" sz="1800" dirty="0"/>
              <a:t> </a:t>
            </a:r>
            <a:r>
              <a:rPr lang="ru-RU" sz="1800" b="1" dirty="0"/>
              <a:t>языка</a:t>
            </a:r>
            <a:r>
              <a:rPr lang="ru-RU" sz="1800" dirty="0"/>
              <a:t> </a:t>
            </a:r>
            <a:r>
              <a:rPr lang="ru-RU" sz="1800" b="1" dirty="0"/>
              <a:t>это</a:t>
            </a:r>
            <a:r>
              <a:rPr lang="ru-RU" sz="1800" dirty="0"/>
              <a:t> изучение компьютерных программ, которые используют </a:t>
            </a:r>
            <a:r>
              <a:rPr lang="ru-RU" sz="1800" b="1" dirty="0" smtClean="0"/>
              <a:t>естественный </a:t>
            </a:r>
            <a:r>
              <a:rPr lang="ru-RU" sz="1800" dirty="0" smtClean="0"/>
              <a:t>или </a:t>
            </a:r>
            <a:r>
              <a:rPr lang="ru-RU" sz="1800" dirty="0"/>
              <a:t>человеческий </a:t>
            </a:r>
            <a:r>
              <a:rPr lang="ru-RU" sz="1800" b="1" dirty="0"/>
              <a:t>язык</a:t>
            </a:r>
            <a:r>
              <a:rPr lang="ru-RU" sz="1800" dirty="0"/>
              <a:t> в качестве входных данных. Приложения для </a:t>
            </a:r>
            <a:r>
              <a:rPr lang="ru-RU" sz="1800" b="1" dirty="0"/>
              <a:t>обработки</a:t>
            </a:r>
            <a:r>
              <a:rPr lang="ru-RU" sz="1800" dirty="0"/>
              <a:t> </a:t>
            </a:r>
            <a:r>
              <a:rPr lang="ru-RU" sz="1800" b="1" dirty="0"/>
              <a:t>естественного</a:t>
            </a:r>
            <a:r>
              <a:rPr lang="ru-RU" sz="1800" dirty="0"/>
              <a:t> </a:t>
            </a:r>
            <a:r>
              <a:rPr lang="ru-RU" sz="1800" b="1" dirty="0"/>
              <a:t>языка</a:t>
            </a:r>
            <a:r>
              <a:rPr lang="ru-RU" sz="1800" dirty="0"/>
              <a:t> могут подходить к задачам, варьирующимся от низкоуровневой </a:t>
            </a:r>
            <a:r>
              <a:rPr lang="ru-RU" sz="1800" b="1" dirty="0"/>
              <a:t>обработки</a:t>
            </a:r>
            <a:r>
              <a:rPr lang="ru-RU" sz="1800" dirty="0"/>
              <a:t>, такой как присвоение частей речи словам, до задач высокого уровня, таких как ответы на вопросы.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8255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53" y="127000"/>
            <a:ext cx="3401064" cy="1447800"/>
          </a:xfrm>
        </p:spPr>
        <p:txBody>
          <a:bodyPr/>
          <a:lstStyle/>
          <a:p>
            <a:r>
              <a:rPr lang="ru-RU" dirty="0" smtClean="0"/>
              <a:t>Машинное</a:t>
            </a:r>
            <a:r>
              <a:rPr lang="en-US" dirty="0" smtClean="0"/>
              <a:t> </a:t>
            </a:r>
            <a:r>
              <a:rPr lang="ru-RU" dirty="0" smtClean="0"/>
              <a:t>обучение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2061881"/>
            <a:ext cx="5195888" cy="334383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354" y="1948180"/>
            <a:ext cx="3401063" cy="2895599"/>
          </a:xfrm>
        </p:spPr>
        <p:txBody>
          <a:bodyPr/>
          <a:lstStyle/>
          <a:p>
            <a:r>
              <a:rPr lang="ru-RU" dirty="0"/>
              <a:t>Машинное обучение (ML) — это </a:t>
            </a:r>
            <a:r>
              <a:rPr lang="ru-RU" b="1" dirty="0"/>
              <a:t>использование</a:t>
            </a:r>
            <a:r>
              <a:rPr lang="ru-RU" dirty="0"/>
              <a:t> </a:t>
            </a:r>
            <a:r>
              <a:rPr lang="ru-RU" b="1" dirty="0"/>
              <a:t>математических</a:t>
            </a:r>
            <a:r>
              <a:rPr lang="ru-RU" dirty="0"/>
              <a:t> </a:t>
            </a:r>
            <a:r>
              <a:rPr lang="ru-RU" b="1" dirty="0"/>
              <a:t>моделей</a:t>
            </a:r>
            <a:r>
              <a:rPr lang="ru-RU" dirty="0"/>
              <a:t> </a:t>
            </a:r>
            <a:r>
              <a:rPr lang="ru-RU" b="1" dirty="0"/>
              <a:t>данных</a:t>
            </a:r>
            <a:r>
              <a:rPr lang="ru-RU" dirty="0"/>
              <a:t>, которые помогают компьютеру обучаться без непосредственных инструкций. Оно считается одной из форм искусственного интеллекта (ИИ).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39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553" y="114300"/>
            <a:ext cx="3401064" cy="1447800"/>
          </a:xfrm>
        </p:spPr>
        <p:txBody>
          <a:bodyPr/>
          <a:lstStyle/>
          <a:p>
            <a:r>
              <a:rPr lang="ru-RU" dirty="0" smtClean="0"/>
              <a:t>Большие данные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972069"/>
            <a:ext cx="5195888" cy="352346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3554" y="1808480"/>
            <a:ext cx="4102846" cy="2895599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 smtClean="0"/>
              <a:t>Большие </a:t>
            </a:r>
            <a:r>
              <a:rPr lang="ru-RU" sz="1900" dirty="0"/>
              <a:t>данные — это разнообразные данные, которые поступают с постоянно растущей скоростью и объем которых постоянно растет</a:t>
            </a:r>
            <a:r>
              <a:rPr lang="ru-RU" sz="1900" dirty="0" smtClean="0"/>
              <a:t>.</a:t>
            </a:r>
            <a:r>
              <a:rPr lang="ru-RU" sz="1900" dirty="0"/>
              <a:t> Большие данные несут в себе много полезной информации, на основе которой компании создают новые возможности и формируют бизнес-модели. Работа с большими данными делится на 3 этапа: интеграция, управление и анализ.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829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180</Words>
  <Application>Microsoft Office PowerPoint</Application>
  <PresentationFormat>Широкоэкранный</PresentationFormat>
  <Paragraphs>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Презентация PowerPoint</vt:lpstr>
      <vt:lpstr>Искусственный интеллект:</vt:lpstr>
      <vt:lpstr>Виртуальная реальность:</vt:lpstr>
      <vt:lpstr>Грид: </vt:lpstr>
      <vt:lpstr>Облачные вычисления:</vt:lpstr>
      <vt:lpstr>Блокчейн:</vt:lpstr>
      <vt:lpstr>Обработка естественных языков:</vt:lpstr>
      <vt:lpstr>Машинное обучение:</vt:lpstr>
      <vt:lpstr>Большие данные:</vt:lpstr>
      <vt:lpstr>Интернет вещей:</vt:lpstr>
      <vt:lpstr>Wi-Fi 6 и 5G 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*</dc:creator>
  <cp:lastModifiedBy>*</cp:lastModifiedBy>
  <cp:revision>8</cp:revision>
  <dcterms:created xsi:type="dcterms:W3CDTF">2022-02-24T19:09:02Z</dcterms:created>
  <dcterms:modified xsi:type="dcterms:W3CDTF">2022-02-24T20:22:57Z</dcterms:modified>
</cp:coreProperties>
</file>