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EDD7A-9F52-455E-B179-96E829B16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1A233C-E142-40BD-8478-3CC8E977C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0A30F3-E239-47DF-8F67-BBC0E706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30F0-C4B8-4142-B625-4CC17276C74D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6E1899-6CDE-40AE-850C-312D4AA5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19610E-F5DD-4FF4-A0D7-F43EAC51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0C2E-86B6-4D00-95A4-54B5A5083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17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8C75A-D701-419D-91FE-5EF31967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796C99-54B0-4C04-AE7D-6C24B874D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8035AA-9D49-4F2C-A17E-F58641AE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30F0-C4B8-4142-B625-4CC17276C74D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CA14E5-B9E3-4670-AC5F-CD32CD01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3854D1-01DF-4DA3-BF1F-CA492F87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0C2E-86B6-4D00-95A4-54B5A5083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04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F114C9-CD33-4251-BF67-6F3B12167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BE8B65-0F1F-4CE2-AC1D-9AF59FD11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93B938-F7FF-4F60-ABDD-EF086AC2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30F0-C4B8-4142-B625-4CC17276C74D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C4DF8F-D0E9-45AB-B401-D505F040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078FD2-D297-4D4C-835C-D1721AAB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0C2E-86B6-4D00-95A4-54B5A5083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58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094AE3-6D50-4A00-941F-24ED45314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89D60-35C2-4DB6-8952-909C26F46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B2BC0D-4FF2-4BFB-AD3B-8195A667F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30F0-C4B8-4142-B625-4CC17276C74D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5C04DA-9057-4F43-888C-F3BCFEFF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93A6B4-800F-4AEF-B44B-B7961708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0C2E-86B6-4D00-95A4-54B5A5083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8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EEA9B6-7409-4587-A0A9-396110870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4DE15B-6C97-4061-A4EC-4FE572E3A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1EDA95-7688-463A-A8FD-E628C392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30F0-C4B8-4142-B625-4CC17276C74D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08392A-E0BC-46E8-85BA-7F64A147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256143-7203-476D-A6CE-29E27586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0C2E-86B6-4D00-95A4-54B5A5083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35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219217-D86D-4E46-9A27-3EBB83E2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6A3E53-4D0A-44DB-B74F-32CB7BC79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EF6C55-9D7D-4A9D-9F6C-B43EB96F5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494662-7132-48D3-9F70-1BA4B367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30F0-C4B8-4142-B625-4CC17276C74D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CB10FF-6363-44AB-9243-7B05E7A0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5DD016-7AC8-4EBF-9EC2-61317B13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0C2E-86B6-4D00-95A4-54B5A5083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4B2A1E-7DB8-4B5C-A847-E4B677ED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E0A0A6-0F67-4A84-85F5-3AF5F039E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D6DC48-47BC-4170-9161-6556ECDF8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82B04A-1E48-4AA3-9F85-9B5E9C8BF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CC10970-5AE3-429E-8B3F-9D6C96DED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5189A4E-0B2A-4D41-8D5D-ED6AF0FC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30F0-C4B8-4142-B625-4CC17276C74D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EBCBD4-1825-48CD-8A7F-1DE660C4B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5A881F7-984C-48CC-A85D-7A689D69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0C2E-86B6-4D00-95A4-54B5A5083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09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79537-553D-49A9-A916-82346B0E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4E2CBEE-1AA1-4ADB-AEB4-C62765B7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30F0-C4B8-4142-B625-4CC17276C74D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C822CC-3A3A-4B24-9619-6BCFB39F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FCEBB3-7E92-4B98-AA2E-64B3F3FE7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0C2E-86B6-4D00-95A4-54B5A5083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29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22FF8EE-4036-42E4-AF93-4A26C33F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30F0-C4B8-4142-B625-4CC17276C74D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061DAC-87A2-4DDB-9521-32C8D0E6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B20AD4-B2E1-48A3-927D-B98557E4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0C2E-86B6-4D00-95A4-54B5A5083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43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8D1B9-95A2-48ED-A746-A0A858B53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F92F65-5FE9-4957-8540-7306A4ADF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5B5E69-F799-4DA3-940B-08308569B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3B0FF8-7961-494F-A32D-C22B3F2D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30F0-C4B8-4142-B625-4CC17276C74D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A2C431-7098-4661-8094-C236F719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7299FC-D900-45FE-AFEA-8B985535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0C2E-86B6-4D00-95A4-54B5A5083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71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07ED4-3949-49F3-9100-931E6F1E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15C4A0D-AC75-4DA9-9939-02C3E9B7B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C09BE6-8257-496C-8DB2-AC317F9DA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8B165F-BFCC-4CF1-A551-A37030390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30F0-C4B8-4142-B625-4CC17276C74D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81AA02-1A14-4417-AE7B-9032024D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ED675D-F221-4C31-ACC6-4C0BD12D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0C2E-86B6-4D00-95A4-54B5A5083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77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A459B-79EC-421D-9AE0-E5AB8A028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BDDCA3-F62F-4409-8409-DA157C200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20F845-B851-4A7D-B93C-6A9CDC941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030F0-C4B8-4142-B625-4CC17276C74D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D45036-D5B7-41B6-B4CB-1049A3102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667F84-7CA8-4453-8734-F8C697220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10C2E-86B6-4D00-95A4-54B5A5083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03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ratemedia.net/startovala-razrabotka-dorozhnoy-karty-razvitiyu-interneta-veshchey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Amazon_Alexa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ratemedia.net/belarusi-poyavilsya-centr-iskusstvennogo-intellekta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vspu.ru/playground/comp_8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imageslive.co.uk/free_stock_image/electronicgrid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balabza.com/2017/06/blog-post_27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dto.wiki/%D0%A0%D0%B0%D0%B7%D0%B2%D0%B8%D1%82%D0%B8%D0%B5_%D1%86%D0%B8%D1%84%D1%80%D0%BE%D0%B2%D1%8B%D1%85_%D1%81%D0%BA%D0%B2%D0%BE%D0%B7%D0%BD%D1%8B%D1%85_%D1%82%D0%B5%D1%85%D0%BD%D0%BE%D0%BB%D0%BE%D0%B3%D0%B8%D0%B9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creativecommons.org/licenses/by-nc-sa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sadmin78.ru/doku.php/open_source:open_source_ai_machine_learning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infin.ru/news/271-novye-dannye-po-tsenam-tseny-na-benzin-v-rossii-vyrosli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48A8B3-D382-4EF7-939F-81888AC2B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753" y="889606"/>
            <a:ext cx="9144000" cy="1421187"/>
          </a:xfrm>
        </p:spPr>
        <p:txBody>
          <a:bodyPr>
            <a:normAutofit/>
          </a:bodyPr>
          <a:lstStyle/>
          <a:p>
            <a:r>
              <a:rPr lang="ru-RU" sz="2400" dirty="0"/>
              <a:t>Презентация на тему</a:t>
            </a:r>
            <a:r>
              <a:rPr lang="en-US" sz="2400" dirty="0"/>
              <a:t>:</a:t>
            </a:r>
            <a:r>
              <a:rPr lang="ru-RU" sz="2400" dirty="0"/>
              <a:t>новейшие технологии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BEAD61-55F4-490E-9647-22422FA1A8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Выполнил презентацию</a:t>
            </a:r>
            <a:r>
              <a:rPr lang="en-US" sz="2000" dirty="0"/>
              <a:t>:</a:t>
            </a:r>
            <a:r>
              <a:rPr lang="ru-RU" sz="2000" dirty="0"/>
              <a:t>Юнусов Рахман 9Б</a:t>
            </a:r>
          </a:p>
        </p:txBody>
      </p:sp>
    </p:spTree>
    <p:extLst>
      <p:ext uri="{BB962C8B-B14F-4D97-AF65-F5344CB8AC3E}">
        <p14:creationId xmlns:p14="http://schemas.microsoft.com/office/powerpoint/2010/main" val="720780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46A218-8236-4DDD-ADB0-1C42C1C7D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21795"/>
            <a:ext cx="3932237" cy="1331259"/>
          </a:xfrm>
        </p:spPr>
        <p:txBody>
          <a:bodyPr>
            <a:normAutofit/>
          </a:bodyPr>
          <a:lstStyle/>
          <a:p>
            <a:r>
              <a:rPr lang="ru-RU" sz="2400" dirty="0"/>
              <a:t>Интернет вещей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D5D71C-1920-4965-986E-8CFF055AEE7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508" r="2508"/>
          <a:stretch/>
        </p:blipFill>
        <p:spPr>
          <a:xfrm>
            <a:off x="5183188" y="987425"/>
            <a:ext cx="6291636" cy="487362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780D6151-DA18-4A4C-8CFB-F1131EEDF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GraphikCy"/>
              </a:rPr>
              <a:t>Интернет вещей (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GraphikCy"/>
              </a:rPr>
              <a:t>IoT</a:t>
            </a:r>
            <a:r>
              <a:rPr lang="ru-RU" b="0" i="0" dirty="0">
                <a:solidFill>
                  <a:srgbClr val="000000"/>
                </a:solidFill>
                <a:effectLst/>
                <a:latin typeface="GraphikCy"/>
              </a:rPr>
              <a:t>) объединяет устройства в компьютерную сеть и позволяет им собирать, анализировать, обрабатывать и передавать данные другим объектам через программное обеспечение, приложения или технические устройства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8570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7FA11-1407-461F-8714-E178BF804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1069975"/>
          </a:xfrm>
        </p:spPr>
        <p:txBody>
          <a:bodyPr>
            <a:normAutofit/>
          </a:bodyPr>
          <a:lstStyle/>
          <a:p>
            <a:r>
              <a:rPr lang="ru-RU" sz="2400" dirty="0"/>
              <a:t>Виртуальный ассистент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FC3599-85E8-427F-960B-9135A4B8C43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093" r="8093"/>
          <a:stretch/>
        </p:blipFill>
        <p:spPr>
          <a:xfrm>
            <a:off x="5183188" y="987425"/>
            <a:ext cx="6172200" cy="487362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1D931499-68A5-4479-92E4-F7A50D39A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ru-RU" sz="1800" dirty="0"/>
              <a:t>Виртуальный помощник — это программа, приложение или сервис, частично наделенный человеческим функционалом. Это довольно широкое определение. В узком смысле виртуальный ассистент всегда решает определенные задачи. Например, выполняет функции личного секретаря, управляет умным домом или автоматизирует бизнес-процессы. Нас интересует как раз последний вариант. Поговорим о том, чем полезен виртуальный голосовой помощник для бизнеса, что он умеет делать и как его создать</a:t>
            </a:r>
          </a:p>
        </p:txBody>
      </p:sp>
    </p:spTree>
    <p:extLst>
      <p:ext uri="{BB962C8B-B14F-4D97-AF65-F5344CB8AC3E}">
        <p14:creationId xmlns:p14="http://schemas.microsoft.com/office/powerpoint/2010/main" val="175061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FE9AF3-77FF-44A7-9E9B-7BC75BA3E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65" y="114300"/>
            <a:ext cx="3932237" cy="873125"/>
          </a:xfrm>
        </p:spPr>
        <p:txBody>
          <a:bodyPr>
            <a:normAutofit/>
          </a:bodyPr>
          <a:lstStyle/>
          <a:p>
            <a:r>
              <a:rPr lang="ru-RU" sz="2400" dirty="0"/>
              <a:t>Искусственный интеллект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E9575DE-4B76-4EB9-92AD-A36B7067D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21288" y="1138237"/>
            <a:ext cx="6096000" cy="457200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EDE492AA-703E-40B6-B4A4-0D69C0C65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164" y="987425"/>
            <a:ext cx="3932237" cy="3811588"/>
          </a:xfrm>
        </p:spPr>
        <p:txBody>
          <a:bodyPr>
            <a:noAutofit/>
          </a:bodyPr>
          <a:lstStyle/>
          <a:p>
            <a:r>
              <a:rPr lang="ru-RU" sz="1800" b="0" i="0" dirty="0">
                <a:solidFill>
                  <a:srgbClr val="3B3B3B"/>
                </a:solidFill>
                <a:effectLst/>
                <a:latin typeface="Arial" panose="020B0604020202020204" pitchFamily="34" charset="0"/>
              </a:rPr>
              <a:t>Единого определения искусственного интеллекта (ИИ) не существует. Как правило, ИИ рассматривается как область информатики, ориентированная на разработку аппаратных средств и систем, способных выполнять задачи, которые принято связывать с человеческим разумом. Двумя сегментами ИИ являются машинное и глубокое обучение. В последние годы с появлением новых методик создания нейронных сетей и новых аппаратных средств ИИ стал в основном восприниматься как синоним термина «глубокое </a:t>
            </a:r>
            <a:r>
              <a:rPr lang="ru-RU" sz="1800" b="0" i="0" u="none" strike="noStrike" dirty="0">
                <a:effectLst/>
                <a:latin typeface="Arial" panose="020B0604020202020204" pitchFamily="34" charset="0"/>
              </a:rPr>
              <a:t>контролируемое</a:t>
            </a:r>
            <a:r>
              <a:rPr lang="ru-RU" sz="1800" b="0" i="0" dirty="0">
                <a:solidFill>
                  <a:srgbClr val="3B3B3B"/>
                </a:solidFill>
                <a:effectLst/>
                <a:latin typeface="Arial" panose="020B0604020202020204" pitchFamily="34" charset="0"/>
              </a:rPr>
              <a:t> машинное обучение».</a:t>
            </a:r>
            <a:endParaRPr lang="ru-RU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4DA42-0950-46A5-82F3-9757E4414A9C}"/>
              </a:ext>
            </a:extLst>
          </p:cNvPr>
          <p:cNvSpPr txBox="1"/>
          <p:nvPr/>
        </p:nvSpPr>
        <p:spPr>
          <a:xfrm>
            <a:off x="5221288" y="5710237"/>
            <a:ext cx="6096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>
                <a:hlinkClick r:id="rId3" tooltip="https://piratemedia.net/belarusi-poyavilsya-centr-iskusstvennogo-intellekta"/>
              </a:rPr>
              <a:t>Это изображение</a:t>
            </a:r>
            <a:r>
              <a:rPr lang="ru-RU" sz="900"/>
              <a:t>, автор: Неизвестный автор, лицензия: </a:t>
            </a:r>
            <a:r>
              <a:rPr lang="ru-RU" sz="900">
                <a:hlinkClick r:id="rId4" tooltip="https://creativecommons.org/licenses/by/3.0/"/>
              </a:rPr>
              <a:t>CC BY</a:t>
            </a:r>
            <a:endParaRPr lang="ru-RU" sz="900"/>
          </a:p>
        </p:txBody>
      </p:sp>
    </p:spTree>
    <p:extLst>
      <p:ext uri="{BB962C8B-B14F-4D97-AF65-F5344CB8AC3E}">
        <p14:creationId xmlns:p14="http://schemas.microsoft.com/office/powerpoint/2010/main" val="339748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61BA3D-2FD7-4984-A8E1-70EDA2F2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233083"/>
            <a:ext cx="3932237" cy="945776"/>
          </a:xfrm>
        </p:spPr>
        <p:txBody>
          <a:bodyPr>
            <a:normAutofit/>
          </a:bodyPr>
          <a:lstStyle/>
          <a:p>
            <a:r>
              <a:rPr lang="ru-RU" sz="2400" dirty="0"/>
              <a:t>Виртуальная реальность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6ACF63-13F5-425B-94B7-CF7754001D0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0" r="12120"/>
          <a:stretch>
            <a:fillRect/>
          </a:stretch>
        </p:blipFill>
        <p:spPr/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341AE3BB-48EF-4EC4-A379-6EA0E040A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1529" y="1389530"/>
            <a:ext cx="3932237" cy="4362917"/>
          </a:xfrm>
        </p:spPr>
        <p:txBody>
          <a:bodyPr>
            <a:noAutofit/>
          </a:bodyPr>
          <a:lstStyle/>
          <a:p>
            <a:r>
              <a:rPr lang="ru-RU" sz="1800" b="0" i="0" dirty="0">
                <a:solidFill>
                  <a:srgbClr val="1D1D1A"/>
                </a:solidFill>
                <a:effectLst/>
                <a:latin typeface="Arial" panose="020B0604020202020204" pitchFamily="34" charset="0"/>
              </a:rPr>
              <a:t>это мир, не существующий на самом деле, созданный с помощью технических средств искусственно. С помощью систем и инструментов виртуальной реальности человек, погружаясь в нее, может совершать те же действия, что и в реальной жизни, взаимодействовать с окружающим миром. Говоря проще, ВР — это смоделированная реальность, в которой создается иллюзия присутствия пользователя в искусственном мире, его взаимодействия с предметами и объектами этого мира с помощью органов чувств — ушей (слух), глаз (зрение), кожи (осязание) и др.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8189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A46890-6D63-491F-83A9-C42107D0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98530"/>
            <a:ext cx="3932237" cy="1069975"/>
          </a:xfrm>
        </p:spPr>
        <p:txBody>
          <a:bodyPr>
            <a:normAutofit/>
          </a:bodyPr>
          <a:lstStyle/>
          <a:p>
            <a:r>
              <a:rPr lang="ru-RU" sz="2400" dirty="0"/>
              <a:t>Облачное вычисление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3C198FC-379E-48D4-B09B-6DD3EFE4E1B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066" b="2066"/>
          <a:stretch/>
        </p:blipFill>
        <p:spPr>
          <a:xfrm>
            <a:off x="5246405" y="1194547"/>
            <a:ext cx="6172200" cy="487362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D913F8C1-75D2-4FE5-9913-4CBEE493C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1" y="1518443"/>
            <a:ext cx="3932237" cy="3811588"/>
          </a:xfrm>
        </p:spPr>
        <p:txBody>
          <a:bodyPr>
            <a:normAutofit fontScale="85000" lnSpcReduction="20000"/>
          </a:bodyPr>
          <a:lstStyle/>
          <a:p>
            <a:r>
              <a:rPr lang="ru-RU" sz="1900" b="0" i="0" dirty="0">
                <a:effectLst/>
                <a:latin typeface="Segoe UI" panose="020B0502040204020203" pitchFamily="34" charset="0"/>
              </a:rPr>
              <a:t>Проще говоря, облачные вычисления — это предоставление вычислительных служб (в том числе серверов, хранилища, баз данных, сетей, программного обеспечения, аналитики и интеллектуального анализа) через Интернет ("облако"). Такие службы ускоряют внедрение инноваций, повышают гибкость ресурсов и обеспечивают экономию благодаря высокой масштабируемости. Вы обычно платите только за облачные службы, которые позволяют сократить эксплуатационные расходы, а также повысить эффективность управления инфраструктурой и масштабирования по мере изменения потребностей бизнеса.</a:t>
            </a:r>
          </a:p>
          <a:p>
            <a:br>
              <a:rPr lang="ru-RU" dirty="0"/>
            </a:b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BEAA58-CE5E-4F5A-B08B-AB40470AF0E6}"/>
              </a:ext>
            </a:extLst>
          </p:cNvPr>
          <p:cNvSpPr txBox="1"/>
          <p:nvPr/>
        </p:nvSpPr>
        <p:spPr>
          <a:xfrm>
            <a:off x="5246405" y="6068172"/>
            <a:ext cx="6172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>
                <a:hlinkClick r:id="rId3" tooltip="http://wiki.vspu.ru/playground/comp_8"/>
              </a:rPr>
              <a:t>Это изображение</a:t>
            </a:r>
            <a:r>
              <a:rPr lang="ru-RU" sz="900"/>
              <a:t>, автор: Неизвестный автор, лицензия: </a:t>
            </a:r>
            <a:r>
              <a:rPr lang="ru-RU" sz="900">
                <a:hlinkClick r:id="rId4" tooltip="https://creativecommons.org/licenses/by-sa/3.0/"/>
              </a:rPr>
              <a:t>CC BY-SA</a:t>
            </a:r>
            <a:endParaRPr lang="ru-RU" sz="900"/>
          </a:p>
        </p:txBody>
      </p:sp>
    </p:spTree>
    <p:extLst>
      <p:ext uri="{BB962C8B-B14F-4D97-AF65-F5344CB8AC3E}">
        <p14:creationId xmlns:p14="http://schemas.microsoft.com/office/powerpoint/2010/main" val="375953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7E948-AA01-4D0E-A4AD-267D425DE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1196788"/>
          </a:xfrm>
        </p:spPr>
        <p:txBody>
          <a:bodyPr>
            <a:normAutofit/>
          </a:bodyPr>
          <a:lstStyle/>
          <a:p>
            <a:r>
              <a:rPr lang="en-US" sz="2400" dirty="0"/>
              <a:t>Grid</a:t>
            </a: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F10BE2-63B9-4407-B967-EF1E9BF9E68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455" r="10455"/>
          <a:stretch/>
        </p:blipFill>
        <p:spPr>
          <a:xfrm>
            <a:off x="5180013" y="992188"/>
            <a:ext cx="6172200" cy="487362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C04DC5E3-1695-4E26-AD7D-A0B1C35B1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437761"/>
            <a:ext cx="4311649" cy="3811588"/>
          </a:xfrm>
        </p:spPr>
        <p:txBody>
          <a:bodyPr>
            <a:noAutofit/>
          </a:bodyPr>
          <a:lstStyle/>
          <a:p>
            <a:r>
              <a:rPr lang="ru-RU" sz="1800" b="1" i="0" dirty="0" err="1">
                <a:effectLst/>
                <a:latin typeface="Helvetica" panose="020B0604020202020204" pitchFamily="34" charset="0"/>
              </a:rPr>
              <a:t>Грид</a:t>
            </a:r>
            <a:r>
              <a:rPr lang="ru-RU" sz="1800" b="1" i="0" dirty="0">
                <a:effectLst/>
                <a:latin typeface="Helvetica" panose="020B0604020202020204" pitchFamily="34" charset="0"/>
              </a:rPr>
              <a:t>-вычисления</a:t>
            </a:r>
            <a:r>
              <a:rPr lang="ru-RU" sz="1800" b="0" i="0" dirty="0">
                <a:effectLst/>
                <a:latin typeface="Helvetica" panose="020B0604020202020204" pitchFamily="34" charset="0"/>
              </a:rPr>
              <a:t>— это форма </a:t>
            </a:r>
            <a:r>
              <a:rPr lang="ru-RU" sz="1800" b="0" i="0" u="sng" dirty="0">
                <a:effectLst/>
                <a:latin typeface="Helvetica" panose="020B0604020202020204" pitchFamily="34" charset="0"/>
              </a:rPr>
              <a:t>распределённых вычислений</a:t>
            </a:r>
            <a:r>
              <a:rPr lang="ru-RU" sz="1800" b="0" i="0" dirty="0">
                <a:effectLst/>
                <a:latin typeface="Helvetica" panose="020B0604020202020204" pitchFamily="34" charset="0"/>
              </a:rPr>
              <a:t>, в которой «виртуальный </a:t>
            </a:r>
            <a:r>
              <a:rPr lang="ru-RU" sz="1800" b="0" i="0" u="sng" dirty="0">
                <a:effectLst/>
                <a:latin typeface="Helvetica" panose="020B0604020202020204" pitchFamily="34" charset="0"/>
              </a:rPr>
              <a:t>суперкомпьютер</a:t>
            </a:r>
            <a:r>
              <a:rPr lang="ru-RU" sz="1800" b="0" i="0" dirty="0">
                <a:effectLst/>
                <a:latin typeface="Helvetica" panose="020B0604020202020204" pitchFamily="34" charset="0"/>
              </a:rPr>
              <a:t>» представлен в виде </a:t>
            </a:r>
            <a:r>
              <a:rPr lang="ru-RU" sz="1800" b="0" i="0" u="sng" dirty="0">
                <a:effectLst/>
                <a:latin typeface="Helvetica" panose="020B0604020202020204" pitchFamily="34" charset="0"/>
              </a:rPr>
              <a:t>кластеров</a:t>
            </a:r>
            <a:r>
              <a:rPr lang="ru-RU" sz="1800" b="0" i="0" dirty="0">
                <a:effectLst/>
                <a:latin typeface="Helvetica" panose="020B0604020202020204" pitchFamily="34" charset="0"/>
              </a:rPr>
              <a:t> соединённых с помощью сети, слабосвязанных, гетерогенных компьютеров, работающих вместе для выполнения огромного количества заданий (операций, работ). Эта технология применяется для решения научных, математических задач, требующих значительных вычислительных </a:t>
            </a:r>
            <a:r>
              <a:rPr lang="ru-RU" sz="1800" b="0" i="0" u="none" strike="noStrike" dirty="0">
                <a:effectLst/>
                <a:latin typeface="Helvetica" panose="020B0604020202020204" pitchFamily="34" charset="0"/>
              </a:rPr>
              <a:t>ресурсов</a:t>
            </a:r>
            <a:r>
              <a:rPr lang="ru-RU" sz="1800" b="0" i="0" dirty="0">
                <a:effectLst/>
                <a:latin typeface="Helvetica" panose="020B0604020202020204" pitchFamily="34" charset="0"/>
              </a:rPr>
              <a:t>. </a:t>
            </a:r>
            <a:r>
              <a:rPr lang="ru-RU" sz="1800" b="0" i="0" dirty="0" err="1">
                <a:effectLst/>
                <a:latin typeface="Helvetica" panose="020B0604020202020204" pitchFamily="34" charset="0"/>
              </a:rPr>
              <a:t>Грид</a:t>
            </a:r>
            <a:r>
              <a:rPr lang="ru-RU" sz="1800" b="0" i="0" dirty="0">
                <a:effectLst/>
                <a:latin typeface="Helvetica" panose="020B0604020202020204" pitchFamily="34" charset="0"/>
              </a:rPr>
              <a:t>-вычисления используются также в коммерческой инфраструктуре для решения таких трудоёмких задач, как экономическое прогнозирование, </a:t>
            </a:r>
            <a:r>
              <a:rPr lang="ru-RU" sz="1800" b="0" i="0" dirty="0" err="1">
                <a:effectLst/>
                <a:latin typeface="Helvetica" panose="020B0604020202020204" pitchFamily="34" charset="0"/>
              </a:rPr>
              <a:t>сейсмоанализ</a:t>
            </a:r>
            <a:r>
              <a:rPr lang="ru-RU" sz="1800" b="0" i="0" dirty="0">
                <a:effectLst/>
                <a:latin typeface="Helvetica" panose="020B0604020202020204" pitchFamily="34" charset="0"/>
              </a:rPr>
              <a:t>, разработка и изучение свойств новых лекарств.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14119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E35A12-0060-4162-A77D-9A9814176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13763"/>
            <a:ext cx="3932237" cy="820271"/>
          </a:xfrm>
        </p:spPr>
        <p:txBody>
          <a:bodyPr>
            <a:normAutofit/>
          </a:bodyPr>
          <a:lstStyle/>
          <a:p>
            <a:r>
              <a:rPr lang="ru-RU" sz="2400" dirty="0" err="1"/>
              <a:t>Блокчейн</a:t>
            </a: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FFF88C-0417-4658-B0D6-7F1437C2F6C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252" r="5252"/>
          <a:stretch/>
        </p:blipFill>
        <p:spPr>
          <a:xfrm>
            <a:off x="5183188" y="987425"/>
            <a:ext cx="6172200" cy="487362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76A3D3E5-8199-4798-B011-45D3A65BD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1559859"/>
            <a:ext cx="3932237" cy="4301191"/>
          </a:xfrm>
        </p:spPr>
        <p:txBody>
          <a:bodyPr>
            <a:normAutofit/>
          </a:bodyPr>
          <a:lstStyle/>
          <a:p>
            <a:r>
              <a:rPr lang="ru-RU" sz="1800" b="0" i="0" dirty="0" err="1">
                <a:effectLst/>
                <a:latin typeface="Hauss"/>
              </a:rPr>
              <a:t>Блокчейн</a:t>
            </a:r>
            <a:r>
              <a:rPr lang="ru-RU" sz="1800" b="0" i="0" dirty="0">
                <a:effectLst/>
                <a:latin typeface="Hauss"/>
              </a:rPr>
              <a:t> — новейшая технология, интерес к которой вырос вместе с популярностью криптовалют. Сегодня ее широко обсуждают не только в мире финансов. </a:t>
            </a:r>
            <a:r>
              <a:rPr lang="ru-RU" sz="1800" b="0" i="0" dirty="0" err="1">
                <a:effectLst/>
                <a:latin typeface="Hauss"/>
              </a:rPr>
              <a:t>Блокчейн</a:t>
            </a:r>
            <a:r>
              <a:rPr lang="ru-RU" sz="1800" b="0" i="0" dirty="0">
                <a:effectLst/>
                <a:latin typeface="Hauss"/>
              </a:rPr>
              <a:t> уже пробуют использовать для хранения и обработки персональных данных и идентификации, в маркетинге и компьютерных играх</a:t>
            </a:r>
            <a:endParaRPr lang="ru-RU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B0848-B90F-45C5-BC34-6DDCCE30CA5F}"/>
              </a:ext>
            </a:extLst>
          </p:cNvPr>
          <p:cNvSpPr txBox="1"/>
          <p:nvPr/>
        </p:nvSpPr>
        <p:spPr>
          <a:xfrm>
            <a:off x="5183188" y="5861050"/>
            <a:ext cx="6172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>
                <a:hlinkClick r:id="rId3" tooltip="https://blog.balabza.com/2017/06/blog-post_27.html"/>
              </a:rPr>
              <a:t>Это изображение</a:t>
            </a:r>
            <a:r>
              <a:rPr lang="ru-RU" sz="900"/>
              <a:t>, автор: Неизвестный автор, лицензия: </a:t>
            </a:r>
            <a:r>
              <a:rPr lang="ru-RU" sz="900">
                <a:hlinkClick r:id="rId4" tooltip="https://creativecommons.org/licenses/by-sa/3.0/"/>
              </a:rPr>
              <a:t>CC BY-SA</a:t>
            </a:r>
            <a:endParaRPr lang="ru-RU" sz="900"/>
          </a:p>
        </p:txBody>
      </p:sp>
    </p:spTree>
    <p:extLst>
      <p:ext uri="{BB962C8B-B14F-4D97-AF65-F5344CB8AC3E}">
        <p14:creationId xmlns:p14="http://schemas.microsoft.com/office/powerpoint/2010/main" val="55795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4B1E8-A5AD-459B-8C13-D5D485FF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268941"/>
            <a:ext cx="3932237" cy="1134035"/>
          </a:xfrm>
        </p:spPr>
        <p:txBody>
          <a:bodyPr>
            <a:normAutofit/>
          </a:bodyPr>
          <a:lstStyle/>
          <a:p>
            <a:r>
              <a:rPr lang="ru-RU" sz="2400" dirty="0"/>
              <a:t>Обработка естественных языков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1FB8-24DE-4A98-914A-41062DD8130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339" r="18339"/>
          <a:stretch/>
        </p:blipFill>
        <p:spPr>
          <a:xfrm>
            <a:off x="5183188" y="987425"/>
            <a:ext cx="6172200" cy="487362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06E8B670-06CF-41EF-BA06-33F3C4E14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68824"/>
            <a:ext cx="3932237" cy="4300164"/>
          </a:xfrm>
        </p:spPr>
        <p:txBody>
          <a:bodyPr>
            <a:normAutofit/>
          </a:bodyPr>
          <a:lstStyle/>
          <a:p>
            <a:r>
              <a:rPr lang="ru-RU" sz="1800" i="0" dirty="0">
                <a:effectLst/>
                <a:latin typeface="Verdana" panose="020B0604030504040204" pitchFamily="34" charset="0"/>
              </a:rPr>
              <a:t>Обработка естественного языка или NLP </a:t>
            </a:r>
            <a:r>
              <a:rPr lang="ru-RU" sz="1800" i="1" dirty="0">
                <a:effectLst/>
                <a:latin typeface="Verdana" panose="020B0604030504040204" pitchFamily="34" charset="0"/>
              </a:rPr>
              <a:t>(от англ. Natural </a:t>
            </a:r>
            <a:r>
              <a:rPr lang="ru-RU" sz="1800" i="1" dirty="0" err="1">
                <a:effectLst/>
                <a:latin typeface="Verdana" panose="020B0604030504040204" pitchFamily="34" charset="0"/>
              </a:rPr>
              <a:t>language</a:t>
            </a:r>
            <a:r>
              <a:rPr lang="ru-RU" sz="1800" i="1" dirty="0">
                <a:effectLst/>
                <a:latin typeface="Verdana" panose="020B0604030504040204" pitchFamily="34" charset="0"/>
              </a:rPr>
              <a:t> </a:t>
            </a:r>
            <a:r>
              <a:rPr lang="ru-RU" sz="1800" i="1" dirty="0" err="1">
                <a:effectLst/>
                <a:latin typeface="Verdana" panose="020B0604030504040204" pitchFamily="34" charset="0"/>
              </a:rPr>
              <a:t>processing</a:t>
            </a:r>
            <a:r>
              <a:rPr lang="ru-RU" sz="1800" i="1" dirty="0">
                <a:effectLst/>
                <a:latin typeface="Verdana" panose="020B0604030504040204" pitchFamily="34" charset="0"/>
              </a:rPr>
              <a:t>)  —  </a:t>
            </a:r>
            <a:r>
              <a:rPr lang="ru-RU" sz="1800" i="0" dirty="0">
                <a:effectLst/>
                <a:latin typeface="Verdana" panose="020B0604030504040204" pitchFamily="34" charset="0"/>
              </a:rPr>
              <a:t>одна из самых известных областей науки о данных. За последнее десятилетие она приобрела большую популярность как в промышленных, так и в академических кругах.</a:t>
            </a:r>
            <a:endParaRPr lang="ru-RU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A61A8-B765-44B7-B4F5-29A9EE5673CF}"/>
              </a:ext>
            </a:extLst>
          </p:cNvPr>
          <p:cNvSpPr txBox="1"/>
          <p:nvPr/>
        </p:nvSpPr>
        <p:spPr>
          <a:xfrm>
            <a:off x="5183188" y="5861050"/>
            <a:ext cx="6172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>
                <a:hlinkClick r:id="rId3" tooltip="https://cdto.wiki/%D0%A0%D0%B0%D0%B7%D0%B2%D0%B8%D1%82%D0%B8%D0%B5_%D1%86%D0%B8%D1%84%D1%80%D0%BE%D0%B2%D1%8B%D1%85_%D1%81%D0%BA%D0%B2%D0%BE%D0%B7%D0%BD%D1%8B%D1%85_%D1%82%D0%B5%D1%85%D0%BD%D0%BE%D0%BB%D0%BE%D0%B3%D0%B8%D0%B9"/>
              </a:rPr>
              <a:t>Это изображение</a:t>
            </a:r>
            <a:r>
              <a:rPr lang="ru-RU" sz="900"/>
              <a:t>, автор: Неизвестный автор, лицензия: </a:t>
            </a:r>
            <a:r>
              <a:rPr lang="ru-RU" sz="900">
                <a:hlinkClick r:id="rId4" tooltip="https://creativecommons.org/licenses/by-nc-sa/3.0/"/>
              </a:rPr>
              <a:t>CC BY-SA-NC</a:t>
            </a:r>
            <a:endParaRPr lang="ru-RU" sz="900"/>
          </a:p>
        </p:txBody>
      </p:sp>
    </p:spTree>
    <p:extLst>
      <p:ext uri="{BB962C8B-B14F-4D97-AF65-F5344CB8AC3E}">
        <p14:creationId xmlns:p14="http://schemas.microsoft.com/office/powerpoint/2010/main" val="20674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E738C-CB80-492C-9E55-FA93C445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Машинное обучение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D9BFEC-F5C7-47F7-A0DC-3322AE83CCE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422" r="13422"/>
          <a:stretch/>
        </p:blipFill>
        <p:spPr>
          <a:xfrm>
            <a:off x="5183188" y="987425"/>
            <a:ext cx="6172200" cy="487362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7806BD3D-F622-4CD5-9292-C10940505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1800" b="0" i="0" dirty="0">
                <a:solidFill>
                  <a:srgbClr val="000000"/>
                </a:solidFill>
                <a:effectLst/>
                <a:latin typeface="GraphikCy"/>
              </a:rPr>
              <a:t>Машинное обучение — это наука о том, как заставить ИИ учиться и действовать как человек, а также сделать так, чтобы он сам постоянно улучшал свое обучение и способности на основе предоставленных нами данных о реальном мире.</a:t>
            </a:r>
            <a:br>
              <a:rPr lang="ru-RU" sz="1800" dirty="0"/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724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D7AE0D-7205-4EBC-8F6A-ED211047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52399"/>
            <a:ext cx="3932237" cy="1313329"/>
          </a:xfrm>
        </p:spPr>
        <p:txBody>
          <a:bodyPr>
            <a:normAutofit/>
          </a:bodyPr>
          <a:lstStyle/>
          <a:p>
            <a:r>
              <a:rPr lang="ru-RU" sz="2400" dirty="0"/>
              <a:t>Большие данные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118CBA-8083-454C-A3A4-582013FAFCE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250" r="12250"/>
          <a:stretch/>
        </p:blipFill>
        <p:spPr>
          <a:xfrm>
            <a:off x="5183188" y="987425"/>
            <a:ext cx="6172200" cy="487362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32CE3AD0-B52E-4D8D-806A-142542033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10871"/>
            <a:ext cx="3932237" cy="4058117"/>
          </a:xfrm>
        </p:spPr>
        <p:txBody>
          <a:bodyPr>
            <a:normAutofit/>
          </a:bodyPr>
          <a:lstStyle/>
          <a:p>
            <a:r>
              <a:rPr lang="ru-RU" sz="1800" b="0" i="0" dirty="0">
                <a:solidFill>
                  <a:srgbClr val="161513"/>
                </a:solidFill>
                <a:effectLst/>
                <a:latin typeface="OracleSansVF"/>
              </a:rPr>
              <a:t>Большие данные — это разнообразные данные, которые поступают с постоянно растущей скоростью и объем которых постоянно растет. Таким образом, три основных свойства больших данных — разнообразие, высокая скорость поступления и большой объем.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8698289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672</Words>
  <Application>Microsoft Office PowerPoint</Application>
  <PresentationFormat>Широкоэкранный</PresentationFormat>
  <Paragraphs>27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GraphikCy</vt:lpstr>
      <vt:lpstr>Hauss</vt:lpstr>
      <vt:lpstr>Helvetica</vt:lpstr>
      <vt:lpstr>OracleSansVF</vt:lpstr>
      <vt:lpstr>Segoe UI</vt:lpstr>
      <vt:lpstr>Verdana</vt:lpstr>
      <vt:lpstr>Тема Office</vt:lpstr>
      <vt:lpstr>Презентация на тему:новейшие технологии</vt:lpstr>
      <vt:lpstr>Искусственный интеллект</vt:lpstr>
      <vt:lpstr>Виртуальная реальность</vt:lpstr>
      <vt:lpstr>Облачное вычисление</vt:lpstr>
      <vt:lpstr>Grid</vt:lpstr>
      <vt:lpstr>Блокчейн</vt:lpstr>
      <vt:lpstr>Обработка естественных языков</vt:lpstr>
      <vt:lpstr>Машинное обучение</vt:lpstr>
      <vt:lpstr>Большие данные</vt:lpstr>
      <vt:lpstr>Интернет вещей</vt:lpstr>
      <vt:lpstr>Виртуальный ассистент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тему:новейшие технологии</dc:title>
  <dc:creator>Рахман Юнусов</dc:creator>
  <cp:lastModifiedBy>Рахман Юнусов</cp:lastModifiedBy>
  <cp:revision>1</cp:revision>
  <dcterms:created xsi:type="dcterms:W3CDTF">2022-02-24T19:15:16Z</dcterms:created>
  <dcterms:modified xsi:type="dcterms:W3CDTF">2022-02-24T20:18:19Z</dcterms:modified>
</cp:coreProperties>
</file>