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4" r:id="rId11"/>
    <p:sldId id="265" r:id="rId12"/>
    <p:sldId id="263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th.ru/content/kontrol_znanij_v_sisteme_distantsionnogo_obucheniy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dirty="0" smtClean="0"/>
              <a:t>Контроль </a:t>
            </a:r>
            <a:r>
              <a:rPr lang="ru-RU" b="0" dirty="0"/>
              <a:t>и </a:t>
            </a:r>
            <a:r>
              <a:rPr lang="ru-RU" b="0" dirty="0" smtClean="0"/>
              <a:t>перекрёстный контроль </a:t>
            </a:r>
            <a:r>
              <a:rPr lang="ru-RU" b="0" dirty="0"/>
              <a:t>в системах дистанционного обучения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Дистанционные образовательные технологии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55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Вариант 2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Второй подход</a:t>
            </a:r>
            <a:r>
              <a:rPr lang="ru-RU" dirty="0"/>
              <a:t>, т.е. проверка практических умений, применительно к дистанционному обучению обычно сталкивается с проблемой </a:t>
            </a:r>
            <a:r>
              <a:rPr lang="ru-RU" dirty="0" smtClean="0"/>
              <a:t>моделирования</a:t>
            </a:r>
            <a:r>
              <a:rPr lang="ru-RU" dirty="0"/>
              <a:t>. При реальном обучении отработка и проверка практических навыков зачастую осуществляется непосредственно (т.е. физически), а в случае невозможности этого обычно моделируется на различного </a:t>
            </a:r>
            <a:r>
              <a:rPr lang="ru-RU" dirty="0" smtClean="0"/>
              <a:t>рода </a:t>
            </a:r>
            <a:r>
              <a:rPr lang="ru-RU" dirty="0"/>
              <a:t>стендах, тренажерах, лабораторных установках. При дистанционном обучении для некоторых из них вполне можно было бы использовать систему, когда обучающийся демонстрирует практические навыки, </a:t>
            </a:r>
            <a:r>
              <a:rPr lang="ru-RU" dirty="0" smtClean="0"/>
              <a:t>находясь </a:t>
            </a:r>
            <a:r>
              <a:rPr lang="ru-RU" dirty="0"/>
              <a:t>у себя дома, но под визуальным контролем преподавателя, если для этого не требуется какой-то особый материал или технические средства. Иначе, придется создавать программные модели, управлять которыми будет обучающийся;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Методики проведения процесса выявления компетентности при данных подходах</a:t>
            </a:r>
          </a:p>
        </p:txBody>
      </p:sp>
    </p:spTree>
    <p:extLst>
      <p:ext uri="{BB962C8B-B14F-4D97-AF65-F5344CB8AC3E}">
        <p14:creationId xmlns:p14="http://schemas.microsoft.com/office/powerpoint/2010/main" val="366822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Вариант 3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Третий подход</a:t>
            </a:r>
            <a:r>
              <a:rPr lang="ru-RU" dirty="0"/>
              <a:t>, т.е. выполнение обучающимся каких-либо крупных работ, является комплексным, так как при этом происходит </a:t>
            </a:r>
            <a:r>
              <a:rPr lang="ru-RU" dirty="0" smtClean="0"/>
              <a:t>демонстрация </a:t>
            </a:r>
            <a:r>
              <a:rPr lang="ru-RU" dirty="0"/>
              <a:t>знаний и умений. Здесь основная проблема - отсутствие гарантии, что работа была выполнена именно этим человеком, если сам ход </a:t>
            </a:r>
            <a:r>
              <a:rPr lang="ru-RU" dirty="0" smtClean="0"/>
              <a:t>работы </a:t>
            </a:r>
            <a:r>
              <a:rPr lang="ru-RU" dirty="0"/>
              <a:t>не контролируется, а только предоставляются ее результаты.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Методики проведения процесса выявления компетентности при данных подходах</a:t>
            </a:r>
          </a:p>
        </p:txBody>
      </p:sp>
    </p:spTree>
    <p:extLst>
      <p:ext uri="{BB962C8B-B14F-4D97-AF65-F5344CB8AC3E}">
        <p14:creationId xmlns:p14="http://schemas.microsoft.com/office/powerpoint/2010/main" val="384560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 всех трех подходах и, особенно в последнем, важным моментом является необходимость представления обучающемуся не стандартных заданий, на которые существуют готовые варианты ответов, а комплексных </a:t>
            </a:r>
            <a:r>
              <a:rPr lang="ru-RU" dirty="0" smtClean="0"/>
              <a:t>исследовательских </a:t>
            </a:r>
            <a:r>
              <a:rPr lang="ru-RU" dirty="0"/>
              <a:t>заданий, которые требуют демонстрации всех знаний и умений из проверяемой области. Безусловно, что такие задания могут стать проблемой для преподавателей, так как и разработка, и проверка подобных тестов </a:t>
            </a:r>
            <a:r>
              <a:rPr lang="ru-RU" dirty="0" smtClean="0"/>
              <a:t>гораздо </a:t>
            </a:r>
            <a:r>
              <a:rPr lang="ru-RU" dirty="0"/>
              <a:t>более трудоемкая задача, чем составление тестов на множественный вы-бор.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50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2: </a:t>
            </a:r>
            <a:r>
              <a:rPr lang="ru-RU" dirty="0"/>
              <a:t>когда контролировать?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компетентность проверяется в конце курса обучения, на </a:t>
            </a:r>
            <a:r>
              <a:rPr lang="ru-RU" dirty="0" smtClean="0"/>
              <a:t>заключительном </a:t>
            </a:r>
            <a:r>
              <a:rPr lang="ru-RU" dirty="0"/>
              <a:t>экзамене. Все обучающиеся имеют доступ к </a:t>
            </a:r>
            <a:r>
              <a:rPr lang="ru-RU" dirty="0" err="1"/>
              <a:t>экзаменации</a:t>
            </a:r>
            <a:r>
              <a:rPr lang="ru-RU" dirty="0"/>
              <a:t> и имеют равные шансы, т.е. обучающийся не обязан посещать занятия в ходе семестра, он может сам планировать свой учебный процесс, он должен лишь прийти на экзамен и доказать свою компетентность;</a:t>
            </a:r>
          </a:p>
          <a:p>
            <a:r>
              <a:rPr lang="ru-RU" dirty="0"/>
              <a:t>все решает работа в семестре: нет финального экзамена. Происходит постоянное взаимодействие обучающегося с преподавателем и </a:t>
            </a:r>
            <a:r>
              <a:rPr lang="ru-RU" dirty="0" smtClean="0"/>
              <a:t>постоянный </a:t>
            </a:r>
            <a:r>
              <a:rPr lang="ru-RU" dirty="0"/>
              <a:t>контроль прогресса знаний и умений обучающегося.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41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3: </a:t>
            </a:r>
            <a:r>
              <a:rPr lang="ru-RU" b="0" dirty="0" smtClean="0"/>
              <a:t>идентификация </a:t>
            </a:r>
            <a:r>
              <a:rPr lang="ru-RU" b="0" dirty="0"/>
              <a:t>личности обучающегося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Пусть мы уверены, что экзаменуемый не мошенничает во время проверки знаний, но откуда мы знаем, что с нами взаимодействует именно тот человек, который является обучающимся, а не кто-нибудь другой? Для </a:t>
            </a:r>
            <a:r>
              <a:rPr lang="ru-RU" dirty="0" smtClean="0"/>
              <a:t>идентификации </a:t>
            </a:r>
            <a:r>
              <a:rPr lang="ru-RU" dirty="0"/>
              <a:t>личности достаточно визуального контакта, но существуют и другие способы.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20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Benefits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Competency-Based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/ </a:t>
            </a:r>
            <a:r>
              <a:rPr lang="ru-RU" dirty="0" err="1"/>
              <a:t>Western</a:t>
            </a:r>
            <a:r>
              <a:rPr lang="ru-RU" dirty="0"/>
              <a:t> </a:t>
            </a:r>
            <a:r>
              <a:rPr lang="ru-RU" dirty="0" err="1"/>
              <a:t>Governors</a:t>
            </a:r>
            <a:r>
              <a:rPr lang="ru-RU" dirty="0"/>
              <a:t> </a:t>
            </a:r>
            <a:r>
              <a:rPr lang="ru-RU" dirty="0" err="1"/>
              <a:t>Univer-sity</a:t>
            </a:r>
            <a:r>
              <a:rPr lang="ru-RU" dirty="0"/>
              <a:t> [</a:t>
            </a:r>
            <a:r>
              <a:rPr lang="ru-RU" dirty="0" err="1"/>
              <a:t>online:http</a:t>
            </a:r>
            <a:r>
              <a:rPr lang="ru-RU" dirty="0"/>
              <a:t>://www.wgu.edu/</a:t>
            </a:r>
            <a:r>
              <a:rPr lang="ru-RU" dirty="0" err="1"/>
              <a:t>wgu</a:t>
            </a:r>
            <a:r>
              <a:rPr lang="ru-RU" dirty="0"/>
              <a:t>/</a:t>
            </a:r>
            <a:r>
              <a:rPr lang="ru-RU" dirty="0" err="1"/>
              <a:t>academics</a:t>
            </a:r>
            <a:r>
              <a:rPr lang="ru-RU" dirty="0"/>
              <a:t>/comp_benefits.html].</a:t>
            </a:r>
          </a:p>
          <a:p>
            <a:r>
              <a:rPr lang="ru-RU" dirty="0"/>
              <a:t>Гребенюк В.А., </a:t>
            </a:r>
            <a:r>
              <a:rPr lang="ru-RU" dirty="0" err="1"/>
              <a:t>Катасонов</a:t>
            </a:r>
            <a:r>
              <a:rPr lang="ru-RU" dirty="0"/>
              <a:t> А.А. Учебный процесс и контроль знаний в системе виртуального образования // Открытое образование. №1, 1999.</a:t>
            </a:r>
          </a:p>
          <a:p>
            <a:r>
              <a:rPr lang="ru-RU" dirty="0"/>
              <a:t>Соболева Н., Жданович П. Интернет-технологии для дистанционного образования. // Мир Интернет. №7-8, июль-август. 1998.</a:t>
            </a:r>
          </a:p>
          <a:p>
            <a:r>
              <a:rPr lang="en-US" dirty="0">
                <a:hlinkClick r:id="rId2"/>
              </a:rPr>
              <a:t>http://1th.ru/content/kontrol_znanij_v_sisteme_distantsionnogo_obucheniya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34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Традиционные формы </a:t>
            </a:r>
            <a:r>
              <a:rPr lang="ru-RU" b="0" dirty="0"/>
              <a:t>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проверка знаний обучаемого проводится исключительно с тем, чтобы помочь ему выявить пробелы в его образовании и адекватно оценить уровень его знаний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124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Дистанционное 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значительно </a:t>
            </a:r>
            <a:r>
              <a:rPr lang="ru-RU" sz="2400" dirty="0" smtClean="0"/>
              <a:t>усложняет </a:t>
            </a:r>
            <a:r>
              <a:rPr lang="ru-RU" sz="2400" dirty="0"/>
              <a:t>полноценный контроль знаний, из-за </a:t>
            </a:r>
            <a:r>
              <a:rPr lang="ru-RU" sz="2400" dirty="0" err="1"/>
              <a:t>разнесенности</a:t>
            </a:r>
            <a:r>
              <a:rPr lang="ru-RU" sz="2400" dirty="0"/>
              <a:t> в пространстве, а иногда и во времени обучающегося и преподавателя.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41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системы дистанционного обучения</a:t>
            </a:r>
            <a:endParaRPr lang="ru-RU" dirty="0"/>
          </a:p>
        </p:txBody>
      </p:sp>
      <p:pic>
        <p:nvPicPr>
          <p:cNvPr id="1026" name="Picture 2" descr="https://moluch.ru/blmcbn/10934/image0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22" y="2337773"/>
            <a:ext cx="8921810" cy="35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8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/>
              <a:t>Преимущества системы контроля знаний в системе дистанционного </a:t>
            </a:r>
            <a:r>
              <a:rPr lang="ru-RU" b="0" dirty="0" smtClean="0"/>
              <a:t>обучения</a:t>
            </a:r>
            <a:r>
              <a:rPr lang="ru-RU" b="0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 smtClean="0"/>
              <a:t>Объективность.</a:t>
            </a:r>
            <a:r>
              <a:rPr lang="ru-RU" sz="2000" dirty="0" smtClean="0"/>
              <a:t> Исключается фактор субъективного подхода со стороны экзаменатора. Обработка результатов проводится через компьютер;</a:t>
            </a:r>
          </a:p>
          <a:p>
            <a:r>
              <a:rPr lang="ru-RU" sz="2000" b="1" dirty="0" smtClean="0"/>
              <a:t>Демократичность</a:t>
            </a:r>
            <a:r>
              <a:rPr lang="ru-RU" sz="2000" b="1" dirty="0"/>
              <a:t>.</a:t>
            </a:r>
            <a:r>
              <a:rPr lang="ru-RU" sz="2000" dirty="0"/>
              <a:t> Все экзаменуемые находятся в равных условиях;</a:t>
            </a:r>
          </a:p>
          <a:p>
            <a:r>
              <a:rPr lang="ru-RU" sz="2000" b="1" dirty="0"/>
              <a:t>Массовость и кратковременность.</a:t>
            </a:r>
            <a:r>
              <a:rPr lang="ru-RU" sz="2000" dirty="0"/>
              <a:t> Возможность за определенный промежуток времени проверить знания у большего </a:t>
            </a:r>
            <a:r>
              <a:rPr lang="ru-RU" sz="2000" dirty="0" smtClean="0"/>
              <a:t>количества экзаменуемых.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54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СДО</a:t>
            </a:r>
            <a:endParaRPr lang="ru-RU" dirty="0"/>
          </a:p>
        </p:txBody>
      </p:sp>
      <p:pic>
        <p:nvPicPr>
          <p:cNvPr id="2050" name="Picture 2" descr="https://moluch.ru/blmcbn/10934/image0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87" y="2119950"/>
            <a:ext cx="5569648" cy="448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08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1: </a:t>
            </a:r>
            <a:r>
              <a:rPr lang="ru-RU" b="0" dirty="0"/>
              <a:t>что контролировать?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Первый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первым подходом является контролирование активности </a:t>
            </a:r>
            <a:r>
              <a:rPr lang="ru-RU" dirty="0" smtClean="0"/>
              <a:t>обучающегося</a:t>
            </a:r>
            <a:r>
              <a:rPr lang="ru-RU" dirty="0"/>
              <a:t>. Такая система иногда применяется преподавателями, где </a:t>
            </a:r>
            <a:r>
              <a:rPr lang="ru-RU" dirty="0" smtClean="0"/>
              <a:t>обучающемуся </a:t>
            </a:r>
            <a:r>
              <a:rPr lang="ru-RU" dirty="0"/>
              <a:t>для того, чтобы ему был засчитан курс, необходимо посетить какое-то определенное число лекций и практических занятий или </a:t>
            </a:r>
            <a:r>
              <a:rPr lang="ru-RU" dirty="0" smtClean="0"/>
              <a:t>отработать </a:t>
            </a:r>
            <a:r>
              <a:rPr lang="ru-RU" dirty="0"/>
              <a:t>лабораторные работы. Подобный подход был бы самым </a:t>
            </a:r>
            <a:r>
              <a:rPr lang="ru-RU" dirty="0" smtClean="0"/>
              <a:t>простым </a:t>
            </a:r>
            <a:r>
              <a:rPr lang="ru-RU" dirty="0"/>
              <a:t>в реализации. Но недостаток такого подхода очевиден: это </a:t>
            </a:r>
            <a:r>
              <a:rPr lang="ru-RU" dirty="0" smtClean="0"/>
              <a:t>отсутствие </a:t>
            </a:r>
            <a:r>
              <a:rPr lang="ru-RU" dirty="0"/>
              <a:t>гарантии того, что обучающийся, действительно, получает от </a:t>
            </a:r>
            <a:r>
              <a:rPr lang="ru-RU" dirty="0" smtClean="0"/>
              <a:t>занятий</a:t>
            </a:r>
            <a:r>
              <a:rPr lang="ru-RU" dirty="0"/>
              <a:t>, которые он посещает, необходимые ему знания;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Второй подход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другой подход основан на выявлении компетентности обучающегося в изучаемом предмете, т.е. важно не то, сколько занятий посетил обучающийся, а именно то, насколько хорошо он разбирается в материале и умеет его использовать. Именно такой подход к контролю знаний наиболее часто используется в системе дистанционного образования. Использование второго подхода является более прогрессивным.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3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dirty="0"/>
              <a:t>К</a:t>
            </a:r>
            <a:r>
              <a:rPr lang="ru-RU" sz="3600" b="0" dirty="0" smtClean="0"/>
              <a:t>ак </a:t>
            </a:r>
            <a:r>
              <a:rPr lang="ru-RU" sz="3600" b="0" dirty="0"/>
              <a:t>проверить </a:t>
            </a:r>
            <a:r>
              <a:rPr lang="ru-RU" sz="3600" b="0" dirty="0" smtClean="0"/>
              <a:t>компетентность? (2 подход)</a:t>
            </a:r>
            <a:endParaRPr lang="ru-RU" sz="36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24709" y="2512844"/>
            <a:ext cx="10554574" cy="3636511"/>
          </a:xfrm>
        </p:spPr>
        <p:txBody>
          <a:bodyPr>
            <a:noAutofit/>
          </a:bodyPr>
          <a:lstStyle/>
          <a:p>
            <a:r>
              <a:rPr lang="ru-RU" sz="2400" b="1" dirty="0"/>
              <a:t>что Вы знаете?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Здесь компетентность - это наличие только теоретических знаний;</a:t>
            </a:r>
          </a:p>
          <a:p>
            <a:r>
              <a:rPr lang="ru-RU" sz="2400" b="1" dirty="0"/>
              <a:t>что Вы умеете делать? 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Здесь компетентность - это в первую очередь умение применять свои знания на практике;</a:t>
            </a:r>
          </a:p>
          <a:p>
            <a:r>
              <a:rPr lang="ru-RU" sz="2400" b="1" dirty="0"/>
              <a:t>что Вы уже сделали?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Здесь компетентность - это уже проверенные в конкретных работах знания и умения;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76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Вариант 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Первый подход</a:t>
            </a:r>
            <a:r>
              <a:rPr lang="ru-RU" dirty="0"/>
              <a:t>, т.е. проверка теоретических знаний, допускает </a:t>
            </a:r>
            <a:r>
              <a:rPr lang="ru-RU" dirty="0" smtClean="0"/>
              <a:t>использование </a:t>
            </a:r>
            <a:r>
              <a:rPr lang="ru-RU" dirty="0"/>
              <a:t>различных методик. Стандартно используется </a:t>
            </a:r>
            <a:r>
              <a:rPr lang="ru-RU" dirty="0" smtClean="0"/>
              <a:t>множественный </a:t>
            </a:r>
            <a:r>
              <a:rPr lang="ru-RU" dirty="0"/>
              <a:t>выбор (выбор правильного ответа из нескольких вариантов), легко автоматизируемый, но применимый лишь в узком диапазоне за-дач тестирования, а также развернутый ответ, требующий для оценки правильности участия эксперта, но пригодный для любых задач. Для получения объективных результатов при удаленной </a:t>
            </a:r>
            <a:r>
              <a:rPr lang="ru-RU" dirty="0" err="1"/>
              <a:t>экзаменации</a:t>
            </a:r>
            <a:r>
              <a:rPr lang="ru-RU" dirty="0"/>
              <a:t> все-таки требуется, чтобы ответы давались в режиме реального времени;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Методики проведения процесса выявления компетентности при данных подходах</a:t>
            </a:r>
          </a:p>
        </p:txBody>
      </p:sp>
    </p:spTree>
    <p:extLst>
      <p:ext uri="{BB962C8B-B14F-4D97-AF65-F5344CB8AC3E}">
        <p14:creationId xmlns:p14="http://schemas.microsoft.com/office/powerpoint/2010/main" val="346015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TM03457503[[fn=Цитируемая]]</Template>
  <TotalTime>23</TotalTime>
  <Words>771</Words>
  <Application>Microsoft Office PowerPoint</Application>
  <PresentationFormat>Широкоэкранный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Цитаты</vt:lpstr>
      <vt:lpstr>Контроль и перекрёстный контроль в системах дистанционного обучения</vt:lpstr>
      <vt:lpstr>Традиционные формы обучения</vt:lpstr>
      <vt:lpstr>Дистанционное обучение</vt:lpstr>
      <vt:lpstr>Структура системы дистанционного обучения</vt:lpstr>
      <vt:lpstr>Преимущества системы контроля знаний в системе дистанционного обучения:</vt:lpstr>
      <vt:lpstr>Архитектура СДО</vt:lpstr>
      <vt:lpstr>Проблема 1: что контролировать?</vt:lpstr>
      <vt:lpstr>Как проверить компетентность? (2 подход)</vt:lpstr>
      <vt:lpstr>Вариант 1</vt:lpstr>
      <vt:lpstr>Вариант 2</vt:lpstr>
      <vt:lpstr>Вариант 3</vt:lpstr>
      <vt:lpstr>!</vt:lpstr>
      <vt:lpstr>Проблема 2: когда контролировать?</vt:lpstr>
      <vt:lpstr>Проблема 3: идентификация личности обучающегося</vt:lpstr>
      <vt:lpstr>Литература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 и перекрёстный контроль в системах дистанционного обучения</dc:title>
  <dc:creator>Rufimovich</dc:creator>
  <cp:lastModifiedBy>Rufimovich</cp:lastModifiedBy>
  <cp:revision>4</cp:revision>
  <dcterms:created xsi:type="dcterms:W3CDTF">2019-05-09T21:46:02Z</dcterms:created>
  <dcterms:modified xsi:type="dcterms:W3CDTF">2019-05-09T22:09:52Z</dcterms:modified>
</cp:coreProperties>
</file>