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 sz="1050">
                <a:solidFill>
                  <a:schemeClr val="dk1"/>
                </a:solidFill>
                <a:highlight>
                  <a:srgbClr val="FFFFFF"/>
                </a:highlight>
              </a:rPr>
              <a:t>The precision/recall cure shows us the trade-off between precision (false positive rate) and recall (false negative rate). High scores for both show that the classifier is returning accurate results (high precision), as well as returning a majority of all positive results (high recall).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cs" sz="1050">
                <a:solidFill>
                  <a:schemeClr val="dk1"/>
                </a:solidFill>
                <a:highlight>
                  <a:srgbClr val="FFFFFF"/>
                </a:highlight>
              </a:rPr>
              <a:t>(0, '(no genres listed)')</a:t>
            </a:r>
            <a:br>
              <a:rPr lang="cs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cs" sz="1050">
                <a:solidFill>
                  <a:schemeClr val="dk1"/>
                </a:solidFill>
                <a:highlight>
                  <a:srgbClr val="FFFFFF"/>
                </a:highlight>
              </a:rPr>
              <a:t>(1, 'action')</a:t>
            </a:r>
            <a:br>
              <a:rPr lang="cs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cs" sz="1050">
                <a:solidFill>
                  <a:schemeClr val="dk1"/>
                </a:solidFill>
                <a:highlight>
                  <a:srgbClr val="FFFFFF"/>
                </a:highlight>
              </a:rPr>
              <a:t>(2, 'adventure')</a:t>
            </a:r>
            <a:br>
              <a:rPr lang="cs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cs" sz="1050">
                <a:solidFill>
                  <a:schemeClr val="dk1"/>
                </a:solidFill>
                <a:highlight>
                  <a:srgbClr val="FFFFFF"/>
                </a:highlight>
              </a:rPr>
              <a:t>(3, 'animation')</a:t>
            </a:r>
            <a:br>
              <a:rPr lang="cs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cs" sz="1050">
                <a:solidFill>
                  <a:schemeClr val="dk1"/>
                </a:solidFill>
                <a:highlight>
                  <a:srgbClr val="FFFFFF"/>
                </a:highlight>
              </a:rPr>
              <a:t>(4, 'children')</a:t>
            </a:r>
            <a:br>
              <a:rPr lang="cs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cs" sz="1050">
                <a:solidFill>
                  <a:schemeClr val="dk1"/>
                </a:solidFill>
                <a:highlight>
                  <a:srgbClr val="FFFFFF"/>
                </a:highlight>
              </a:rPr>
              <a:t>(5, 'comedy')</a:t>
            </a:r>
            <a:br>
              <a:rPr lang="cs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cs" sz="1050">
                <a:solidFill>
                  <a:schemeClr val="dk1"/>
                </a:solidFill>
                <a:highlight>
                  <a:srgbClr val="FFFFFF"/>
                </a:highlight>
              </a:rPr>
              <a:t>(6, 'crime')</a:t>
            </a:r>
            <a:br>
              <a:rPr lang="cs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cs" sz="1050">
                <a:solidFill>
                  <a:schemeClr val="dk1"/>
                </a:solidFill>
                <a:highlight>
                  <a:srgbClr val="FFFFFF"/>
                </a:highlight>
              </a:rPr>
              <a:t>(7, 'documentary')</a:t>
            </a:r>
            <a:br>
              <a:rPr lang="cs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cs" sz="1050">
                <a:solidFill>
                  <a:schemeClr val="dk1"/>
                </a:solidFill>
                <a:highlight>
                  <a:srgbClr val="FFFFFF"/>
                </a:highlight>
              </a:rPr>
              <a:t>(8, 'drama')</a:t>
            </a:r>
            <a:br>
              <a:rPr lang="cs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cs" sz="1050">
                <a:solidFill>
                  <a:schemeClr val="dk1"/>
                </a:solidFill>
                <a:highlight>
                  <a:srgbClr val="FFFFFF"/>
                </a:highlight>
              </a:rPr>
              <a:t>(9, 'fantasy')</a:t>
            </a:r>
            <a:br>
              <a:rPr lang="cs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cs" sz="1050">
                <a:solidFill>
                  <a:schemeClr val="dk1"/>
                </a:solidFill>
                <a:highlight>
                  <a:srgbClr val="FFFFFF"/>
                </a:highlight>
              </a:rPr>
              <a:t>(10, 'film-noir')</a:t>
            </a:r>
            <a:br>
              <a:rPr lang="cs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cs" sz="1050">
                <a:solidFill>
                  <a:schemeClr val="dk1"/>
                </a:solidFill>
                <a:highlight>
                  <a:srgbClr val="FFFFFF"/>
                </a:highlight>
              </a:rPr>
              <a:t>(11, 'horror')</a:t>
            </a:r>
            <a:br>
              <a:rPr lang="cs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cs" sz="1050">
                <a:solidFill>
                  <a:schemeClr val="dk1"/>
                </a:solidFill>
                <a:highlight>
                  <a:srgbClr val="FFFFFF"/>
                </a:highlight>
              </a:rPr>
              <a:t>(12, 'imax')</a:t>
            </a:r>
            <a:br>
              <a:rPr lang="cs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cs" sz="1050">
                <a:solidFill>
                  <a:schemeClr val="dk1"/>
                </a:solidFill>
                <a:highlight>
                  <a:srgbClr val="FFFFFF"/>
                </a:highlight>
              </a:rPr>
              <a:t>(13, 'musical')</a:t>
            </a:r>
            <a:br>
              <a:rPr lang="cs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cs" sz="1050">
                <a:solidFill>
                  <a:schemeClr val="dk1"/>
                </a:solidFill>
                <a:highlight>
                  <a:srgbClr val="FFFFFF"/>
                </a:highlight>
              </a:rPr>
              <a:t>(14, 'mystery')</a:t>
            </a:r>
            <a:br>
              <a:rPr lang="cs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cs" sz="1050">
                <a:solidFill>
                  <a:schemeClr val="dk1"/>
                </a:solidFill>
                <a:highlight>
                  <a:srgbClr val="FFFFFF"/>
                </a:highlight>
              </a:rPr>
              <a:t>(15, 'romance')</a:t>
            </a:r>
            <a:br>
              <a:rPr lang="cs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cs" sz="1050">
                <a:solidFill>
                  <a:schemeClr val="dk1"/>
                </a:solidFill>
                <a:highlight>
                  <a:srgbClr val="FFFFFF"/>
                </a:highlight>
              </a:rPr>
              <a:t>(16, 'sci-fi')</a:t>
            </a:r>
            <a:br>
              <a:rPr lang="cs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cs" sz="1050">
                <a:solidFill>
                  <a:schemeClr val="dk1"/>
                </a:solidFill>
                <a:highlight>
                  <a:srgbClr val="FFFFFF"/>
                </a:highlight>
              </a:rPr>
              <a:t>(17, 'thriller')</a:t>
            </a:r>
            <a:br>
              <a:rPr lang="cs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cs" sz="1050">
                <a:solidFill>
                  <a:schemeClr val="dk1"/>
                </a:solidFill>
                <a:highlight>
                  <a:srgbClr val="FFFFFF"/>
                </a:highlight>
              </a:rPr>
              <a:t>(18, 'war')</a:t>
            </a:r>
            <a:br>
              <a:rPr lang="cs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cs" sz="1050">
                <a:solidFill>
                  <a:schemeClr val="dk1"/>
                </a:solidFill>
                <a:highlight>
                  <a:srgbClr val="FFFFFF"/>
                </a:highlight>
              </a:rPr>
              <a:t>(19, 'western')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 sz="1350">
                <a:solidFill>
                  <a:srgbClr val="313131"/>
                </a:solidFill>
                <a:highlight>
                  <a:srgbClr val="FFFFFF"/>
                </a:highlight>
              </a:rPr>
              <a:t>Receiving Operating Characteristic, or ROC, is a visual way for inspecting the performance of a binary classifier (0/1). In particular, it's comparing the rate at which your classifier is making correct predictions (True Positives or TP) and the rate at which your classifier is making false alarms (False Positives or FP).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c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jpg"/><Relationship Id="rId4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jpg"/><Relationship Id="rId4" Type="http://schemas.openxmlformats.org/officeDocument/2006/relationships/image" Target="../media/image0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jp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jpg"/><Relationship Id="rId4" Type="http://schemas.openxmlformats.org/officeDocument/2006/relationships/image" Target="../media/image0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2.jpg"/><Relationship Id="rId4" Type="http://schemas.openxmlformats.org/officeDocument/2006/relationships/image" Target="../media/image0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2.jpg"/><Relationship Id="rId4" Type="http://schemas.openxmlformats.org/officeDocument/2006/relationships/image" Target="../media/image0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2.jp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2.jp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2.jpg"/><Relationship Id="rId4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2.jp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2.jp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2.jpg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2.jp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2.jpg"/><Relationship Id="rId4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2.jpg"/><Relationship Id="rId4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jpg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jpg"/><Relationship Id="rId4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jpg"/><Relationship Id="rId4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jp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jpg"/><Relationship Id="rId4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468950" y="1220400"/>
            <a:ext cx="6206100" cy="270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140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 b="1" sz="3600">
              <a:solidFill>
                <a:srgbClr val="626262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b="1" lang="cs" sz="36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DSI Capstone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b="1" lang="cs" sz="36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​</a:t>
            </a:r>
            <a:r>
              <a:rPr b="1" lang="cs" sz="3600">
                <a:solidFill>
                  <a:srgbClr val="B7B7B7"/>
                </a:solidFill>
                <a:latin typeface="Verdana"/>
                <a:ea typeface="Verdana"/>
                <a:cs typeface="Verdana"/>
                <a:sym typeface="Verdana"/>
              </a:rPr>
              <a:t>Movie</a:t>
            </a:r>
            <a:r>
              <a:rPr b="1" lang="cs" sz="36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Recommenda</a:t>
            </a:r>
            <a:r>
              <a:rPr b="1" lang="cs" sz="36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tio</a:t>
            </a:r>
            <a:r>
              <a:rPr b="1" lang="cs" sz="36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ns And Genre P</a:t>
            </a:r>
            <a:r>
              <a:rPr b="1" lang="cs" sz="3600">
                <a:solidFill>
                  <a:srgbClr val="B7B7B7"/>
                </a:solidFill>
                <a:latin typeface="Verdana"/>
                <a:ea typeface="Verdana"/>
                <a:cs typeface="Verdana"/>
                <a:sym typeface="Verdana"/>
              </a:rPr>
              <a:t>redi</a:t>
            </a:r>
            <a:r>
              <a:rPr b="1" lang="cs" sz="36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ctions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140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 b="1" sz="3600">
              <a:solidFill>
                <a:srgbClr val="626262"/>
              </a:solidFill>
              <a:highlight>
                <a:srgbClr val="FFFFFF"/>
              </a:highlight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82500" y="416740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s">
                <a:latin typeface="Verdana"/>
                <a:ea typeface="Verdana"/>
                <a:cs typeface="Verdana"/>
                <a:sym typeface="Verdana"/>
              </a:rPr>
              <a:t>Katerina Capouskova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s3.png"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412" y="76199"/>
            <a:ext cx="7573164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s4.png"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412" y="76199"/>
            <a:ext cx="7573164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t-new.png"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6050" y="152400"/>
            <a:ext cx="5071889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st_rated.png"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00" y="152400"/>
            <a:ext cx="8839199" cy="4399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fidf.png"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9400" y="76199"/>
            <a:ext cx="5345212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stern.png"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4312" y="152400"/>
            <a:ext cx="551537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omance.png"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2575" y="152400"/>
            <a:ext cx="361885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rror.png"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9500" y="152400"/>
            <a:ext cx="350500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10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b="1" lang="cs" sz="1650">
                <a:latin typeface="Verdana"/>
                <a:ea typeface="Verdana"/>
                <a:cs typeface="Verdana"/>
                <a:sym typeface="Verdana"/>
              </a:rPr>
              <a:t>Genre prediction - One Versus Rest Classifier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Verdana"/>
              <a:buChar char="-"/>
            </a:pPr>
            <a:r>
              <a:rPr lang="c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Movies usually fall into more than one genre:  I had to use multilabel classification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Font typeface="Verdana"/>
              <a:buChar char="-"/>
            </a:pPr>
            <a:r>
              <a:rPr lang="c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Multi Label Binarizer to preprocess the data into a binirized format, so the model could process the labels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Font typeface="Verdana"/>
              <a:buChar char="-"/>
            </a:pPr>
            <a:r>
              <a:rPr lang="c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Pipeline that consisted of the NLP feature extractions Count Vectorizer that transforms a collection of movie titles to a matrix of token counts and also Tfidf Transformer, which creates a tf-idf representation from a count matrix(Count Vectorizer)</a:t>
            </a:r>
          </a:p>
          <a:p>
            <a:pPr indent="-228600" lvl="0" marL="457200">
              <a:spcBef>
                <a:spcPts val="0"/>
              </a:spcBef>
              <a:buClr>
                <a:schemeClr val="dk1"/>
              </a:buClr>
              <a:buFont typeface="Verdana"/>
              <a:buChar char="-"/>
            </a:pPr>
            <a:r>
              <a:rPr lang="c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OneVsRestClassifier: fits one classifier per class. It associates a set of positive examples for a given class and a set of negative examples which represent all the other classes.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100"/>
              </a:spcBef>
              <a:buNone/>
            </a:pPr>
            <a:r>
              <a:rPr b="1" lang="cs" sz="1650">
                <a:latin typeface="Verdana"/>
                <a:ea typeface="Verdana"/>
                <a:cs typeface="Verdana"/>
                <a:sym typeface="Verdana"/>
              </a:rPr>
              <a:t>Genre prediction - One Versus Rest Classifier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onevsrest"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74750"/>
            <a:ext cx="5343525" cy="33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5840350" y="1297850"/>
            <a:ext cx="26664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s">
                <a:latin typeface="Verdana"/>
                <a:ea typeface="Verdana"/>
                <a:cs typeface="Verdana"/>
                <a:sym typeface="Verdana"/>
              </a:rPr>
              <a:t>Taken from:</a:t>
            </a:r>
          </a:p>
          <a:p>
            <a:pPr lvl="0">
              <a:spcBef>
                <a:spcPts val="0"/>
              </a:spcBef>
              <a:buNone/>
            </a:pPr>
            <a:r>
              <a:rPr lang="cs">
                <a:latin typeface="Verdana"/>
                <a:ea typeface="Verdana"/>
                <a:cs typeface="Verdana"/>
                <a:sym typeface="Verdana"/>
              </a:rPr>
              <a:t>http://m.blog.csdn.net/article/details?id=50685873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5946550" y="2477725"/>
            <a:ext cx="25956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s">
                <a:latin typeface="Verdana"/>
                <a:ea typeface="Verdana"/>
                <a:cs typeface="Verdana"/>
                <a:sym typeface="Verdana"/>
              </a:rPr>
              <a:t>Inside the OnVsRest I used Linear Suppor Vector Classifier</a:t>
            </a:r>
          </a:p>
          <a:p>
            <a:pPr lvl="0">
              <a:spcBef>
                <a:spcPts val="0"/>
              </a:spcBef>
              <a:buNone/>
            </a:pPr>
            <a:r>
              <a:rPr lang="cs">
                <a:latin typeface="Verdana"/>
                <a:ea typeface="Verdana"/>
                <a:cs typeface="Verdana"/>
                <a:sym typeface="Verdana"/>
              </a:rPr>
              <a:t>-easy to compute</a:t>
            </a:r>
          </a:p>
          <a:p>
            <a:pPr lvl="0">
              <a:spcBef>
                <a:spcPts val="0"/>
              </a:spcBef>
              <a:buNone/>
            </a:pPr>
            <a:r>
              <a:rPr lang="cs">
                <a:latin typeface="Verdana"/>
                <a:ea typeface="Verdana"/>
                <a:cs typeface="Verdana"/>
                <a:sym typeface="Verdana"/>
              </a:rPr>
              <a:t>- </a:t>
            </a:r>
            <a:r>
              <a:rPr lang="cs">
                <a:solidFill>
                  <a:srgbClr val="080E14"/>
                </a:solidFill>
                <a:latin typeface="Verdana"/>
                <a:ea typeface="Verdana"/>
                <a:cs typeface="Verdana"/>
                <a:sym typeface="Verdana"/>
              </a:rPr>
              <a:t>effective in cases where number of dimensions(features) is greater than the number of samples</a:t>
            </a:r>
          </a:p>
          <a:p>
            <a:pPr lvl="0">
              <a:spcBef>
                <a:spcPts val="0"/>
              </a:spcBef>
              <a:buNone/>
            </a:pPr>
            <a:r>
              <a:rPr lang="cs">
                <a:solidFill>
                  <a:srgbClr val="080E14"/>
                </a:solidFill>
                <a:latin typeface="Verdana"/>
                <a:ea typeface="Verdana"/>
                <a:cs typeface="Verdana"/>
                <a:sym typeface="Verdana"/>
              </a:rPr>
              <a:t>- supports OneVsRest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cs">
                <a:latin typeface="Verdana"/>
                <a:ea typeface="Verdana"/>
                <a:cs typeface="Verdana"/>
                <a:sym typeface="Verdana"/>
              </a:rPr>
              <a:t>The Aim: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Char char="-"/>
            </a:pPr>
            <a:r>
              <a:rPr lang="c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When looking at Netflix, I often look only on titles and infer the genres so I asked: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Char char="-"/>
            </a:pPr>
            <a:r>
              <a:rPr lang="c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Can a model predict  genre from a movie title?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Char char="-"/>
            </a:pPr>
            <a:r>
              <a:rPr lang="c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And when I like couple of movies, I want to watch similar ones so I asked another question: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Char char="-"/>
            </a:pPr>
            <a:r>
              <a:rPr lang="c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Can a model recommend me movies according to my previous likes?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100"/>
              </a:spcBef>
              <a:buNone/>
            </a:pPr>
            <a:r>
              <a:rPr b="1" lang="cs" sz="1650">
                <a:latin typeface="Verdana"/>
                <a:ea typeface="Verdana"/>
                <a:cs typeface="Verdana"/>
                <a:sym typeface="Verdana"/>
              </a:rPr>
              <a:t>Genre prediction - One Versus Rest Classifier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5840350" y="1297850"/>
            <a:ext cx="26664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5946550" y="2477725"/>
            <a:ext cx="25956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80E1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prec-recall.png"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7937" y="937849"/>
            <a:ext cx="5328133" cy="38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100"/>
              </a:spcBef>
              <a:buNone/>
            </a:pPr>
            <a:r>
              <a:rPr b="1" lang="cs" sz="1650">
                <a:latin typeface="Verdana"/>
                <a:ea typeface="Verdana"/>
                <a:cs typeface="Verdana"/>
                <a:sym typeface="Verdana"/>
              </a:rPr>
              <a:t>Genre prediction - One Versus Rest Classifier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5840350" y="1297850"/>
            <a:ext cx="26664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5946550" y="2477725"/>
            <a:ext cx="25956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80E1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roc.png"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24" y="1290437"/>
            <a:ext cx="9083146" cy="3140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100"/>
              </a:spcBef>
              <a:buNone/>
            </a:pPr>
            <a:r>
              <a:rPr b="1" lang="cs" sz="1650">
                <a:latin typeface="Verdana"/>
                <a:ea typeface="Verdana"/>
                <a:cs typeface="Verdana"/>
                <a:sym typeface="Verdana"/>
              </a:rPr>
              <a:t>Genre prediction - One Versus Rest Classifier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5840350" y="1297850"/>
            <a:ext cx="26664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5946550" y="2477725"/>
            <a:ext cx="25956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80E1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roc-horror.png" id="181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3875" y="1017724"/>
            <a:ext cx="5716245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100"/>
              </a:spcBef>
              <a:buNone/>
            </a:pPr>
            <a:r>
              <a:rPr b="1" lang="cs" sz="1650">
                <a:latin typeface="Verdana"/>
                <a:ea typeface="Verdana"/>
                <a:cs typeface="Verdana"/>
                <a:sym typeface="Verdana"/>
              </a:rPr>
              <a:t>Genre prediction - One Versus Rest Classifier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5840350" y="1297850"/>
            <a:ext cx="26664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5946550" y="2477725"/>
            <a:ext cx="25956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80E1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roc-western.png"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7937" y="1017724"/>
            <a:ext cx="5328133" cy="38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1100"/>
              </a:spcBef>
              <a:buNone/>
            </a:pPr>
            <a:r>
              <a:t/>
            </a:r>
            <a:endParaRPr b="1" sz="165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c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Number of tested movies: 8622, number of at least one good classification: 3578 (41.5%)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5840350" y="1297850"/>
            <a:ext cx="26664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5946550" y="2477725"/>
            <a:ext cx="25956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80E1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0"/>
              </a:spcBef>
              <a:buNone/>
            </a:pPr>
            <a:r>
              <a:rPr b="1" lang="cs" sz="2400">
                <a:latin typeface="Verdana"/>
                <a:ea typeface="Verdana"/>
                <a:cs typeface="Verdana"/>
                <a:sym typeface="Verdana"/>
              </a:rPr>
              <a:t>Now let’s play:</a:t>
            </a:r>
          </a:p>
          <a:p>
            <a:pPr lvl="0" rtl="0">
              <a:spcBef>
                <a:spcPts val="1100"/>
              </a:spcBef>
              <a:buNone/>
            </a:pPr>
            <a:r>
              <a:t/>
            </a:r>
            <a:endParaRPr b="1" sz="165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'zombie in the forrest',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'death',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'kill your lady at night',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'die django ',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'frankenstein',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'love in paris',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'story of a novice',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c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'soldier in the battle and his army',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'alice in wonderland',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'peaky blinders',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'game of thrones',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'sex and the city',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c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'the big bang theory'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5840350" y="1297850"/>
            <a:ext cx="26664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5946550" y="2477725"/>
            <a:ext cx="25956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80E1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7" name="Shape 20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c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('comedy', 'horror'),</a:t>
            </a:r>
            <a:br>
              <a:rPr lang="c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c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('action',),</a:t>
            </a:r>
            <a:br>
              <a:rPr lang="c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c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('comedy',),</a:t>
            </a:r>
            <a:br>
              <a:rPr lang="c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c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('thriller', 'western'),</a:t>
            </a:r>
            <a:br>
              <a:rPr lang="c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c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('horror', 'sci-fi'),</a:t>
            </a:r>
            <a:br>
              <a:rPr lang="c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c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('comedy', 'drama', 'romance'),</a:t>
            </a:r>
            <a:br>
              <a:rPr lang="c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c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('documentary',),</a:t>
            </a:r>
            <a:br>
              <a:rPr lang="c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c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('action', 'war'),</a:t>
            </a:r>
            <a:br>
              <a:rPr lang="c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c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('adventure', 'fantasy'),</a:t>
            </a:r>
            <a:br>
              <a:rPr lang="c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c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('drama',),</a:t>
            </a:r>
            <a:br>
              <a:rPr lang="c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c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('drama',),</a:t>
            </a:r>
            <a:br>
              <a:rPr lang="c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c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('comedy', 'drama', 'romance'),</a:t>
            </a:r>
            <a:br>
              <a:rPr lang="c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c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('drama',)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100"/>
              </a:spcBef>
              <a:buNone/>
            </a:pPr>
            <a:r>
              <a:rPr b="1" lang="cs" sz="2400">
                <a:latin typeface="Verdana"/>
                <a:ea typeface="Verdana"/>
                <a:cs typeface="Verdana"/>
                <a:sym typeface="Verdana"/>
              </a:rPr>
              <a:t>Recommendation system: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Char char="-"/>
            </a:pPr>
            <a:r>
              <a:rPr lang="c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Tf-idf again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Char char="-"/>
            </a:pPr>
            <a:r>
              <a:rPr lang="c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Cosine similarity (genres, tags, and mean ratings)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Char char="-"/>
            </a:pPr>
            <a:r>
              <a:rPr lang="c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Cosine similarity computes the cosine of the angle between the two vectors and returns normalized dot product (1 most similar)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840350" y="1297850"/>
            <a:ext cx="26664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5946550" y="2477725"/>
            <a:ext cx="25956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80E1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6" name="Shape 216"/>
          <p:cNvSpPr txBox="1"/>
          <p:nvPr>
            <p:ph idx="4294967295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100"/>
              </a:spcBef>
              <a:buNone/>
            </a:pPr>
            <a:r>
              <a:rPr b="1" lang="cs" sz="2400">
                <a:latin typeface="Verdana"/>
                <a:ea typeface="Verdana"/>
                <a:cs typeface="Verdana"/>
                <a:sym typeface="Verdana"/>
              </a:rPr>
              <a:t>Recommendation system: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5840350" y="1297850"/>
            <a:ext cx="26664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5946550" y="2477725"/>
            <a:ext cx="25956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80E1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5" name="Shape 225"/>
          <p:cNvSpPr txBox="1"/>
          <p:nvPr>
            <p:ph idx="4294967295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Screen Shot 2017-02-07 at 18.35.45.png" id="226" name="Shape 2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425" y="1297850"/>
            <a:ext cx="7575148" cy="362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100"/>
              </a:spcBef>
              <a:buNone/>
            </a:pPr>
            <a:r>
              <a:rPr b="1" lang="cs" sz="2400">
                <a:latin typeface="Verdana"/>
                <a:ea typeface="Verdana"/>
                <a:cs typeface="Verdana"/>
                <a:sym typeface="Verdana"/>
              </a:rPr>
              <a:t>Recommendation system: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5840350" y="1297850"/>
            <a:ext cx="26664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4" name="Shape 234"/>
          <p:cNvSpPr txBox="1"/>
          <p:nvPr/>
        </p:nvSpPr>
        <p:spPr>
          <a:xfrm>
            <a:off x="5946550" y="2477725"/>
            <a:ext cx="25956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80E1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5" name="Shape 235"/>
          <p:cNvSpPr txBox="1"/>
          <p:nvPr>
            <p:ph idx="4294967295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Screen Shot 2017-02-07 at 18.36.03.png" id="236" name="Shape 2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187" y="1152472"/>
            <a:ext cx="7213626" cy="359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100"/>
              </a:spcBef>
              <a:buNone/>
            </a:pPr>
            <a:r>
              <a:rPr b="1" lang="cs" sz="2400">
                <a:latin typeface="Verdana"/>
                <a:ea typeface="Verdana"/>
                <a:cs typeface="Verdana"/>
                <a:sym typeface="Verdana"/>
              </a:rPr>
              <a:t>Conclusion: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Char char="-"/>
            </a:pPr>
            <a:r>
              <a:rPr lang="c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Some genres are easier to predict than others, but the main problem is that genres are not mutually exclusive, but some predictions can be made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Char char="-"/>
            </a:pPr>
            <a:r>
              <a:rPr lang="c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Recommendations are easier to assess when recommending according to one movie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Char char="-"/>
            </a:pPr>
            <a:r>
              <a:rPr lang="c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answer my question: recommendations can be done, but it is hard to evaluate them objectively (I will gladly try subjectively)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5840350" y="1297850"/>
            <a:ext cx="26664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5946550" y="2477725"/>
            <a:ext cx="25956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80E1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5" name="Shape 245"/>
          <p:cNvSpPr txBox="1"/>
          <p:nvPr>
            <p:ph idx="4294967295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cs">
                <a:latin typeface="Verdana"/>
                <a:ea typeface="Verdana"/>
                <a:cs typeface="Verdana"/>
                <a:sym typeface="Verdana"/>
              </a:rPr>
              <a:t>The Data: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ratings.csv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Char char="-"/>
            </a:pPr>
            <a:r>
              <a:rPr lang="c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24 million ratings (long format by user ID)</a:t>
            </a:r>
          </a:p>
          <a:p>
            <a:pPr lvl="0" rtl="0">
              <a:spcBef>
                <a:spcPts val="0"/>
              </a:spcBef>
              <a:buNone/>
            </a:pPr>
            <a:r>
              <a:rPr lang="c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movies.csv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Char char="-"/>
            </a:pPr>
            <a:r>
              <a:rPr lang="c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40 thousand movies (wide format by movied ID, genres)</a:t>
            </a:r>
          </a:p>
          <a:p>
            <a:pPr lvl="0" rtl="0">
              <a:spcBef>
                <a:spcPts val="0"/>
              </a:spcBef>
              <a:buNone/>
            </a:pPr>
            <a:r>
              <a:rPr lang="c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tags.csv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Char char="-"/>
            </a:pPr>
            <a:r>
              <a:rPr lang="c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668 thousand tags (long format by movie ID)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cs">
                <a:latin typeface="Verdana"/>
                <a:ea typeface="Verdana"/>
                <a:cs typeface="Verdana"/>
                <a:sym typeface="Verdana"/>
              </a:rPr>
              <a:t>Genres</a:t>
            </a:r>
            <a:r>
              <a:rPr b="1" lang="cs">
                <a:latin typeface="Verdana"/>
                <a:ea typeface="Verdana"/>
                <a:cs typeface="Verdana"/>
                <a:sym typeface="Verdana"/>
              </a:rPr>
              <a:t>: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Char char="-"/>
            </a:pPr>
            <a:r>
              <a:rPr lang="c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Comedy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Char char="-"/>
            </a:pPr>
            <a:r>
              <a:rPr lang="c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Drama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Char char="-"/>
            </a:pPr>
            <a:r>
              <a:rPr lang="c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Romance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Char char="-"/>
            </a:pPr>
            <a:r>
              <a:rPr lang="c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Mystery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Char char="-"/>
            </a:pPr>
            <a:r>
              <a:rPr lang="c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Thriller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Char char="-"/>
            </a:pPr>
            <a:r>
              <a:rPr lang="c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Horror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Char char="-"/>
            </a:pPr>
            <a:r>
              <a:rPr lang="c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Film-noir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Char char="-"/>
            </a:pPr>
            <a:r>
              <a:rPr lang="c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Musical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Char char="-"/>
            </a:pPr>
            <a:r>
              <a:rPr lang="c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Fantasy</a:t>
            </a:r>
          </a:p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Char char="-"/>
            </a:pPr>
            <a:r>
              <a:rPr lang="c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Documentary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Char char="-"/>
            </a:pPr>
            <a:r>
              <a:rPr lang="c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Adventure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Char char="-"/>
            </a:pPr>
            <a:r>
              <a:rPr lang="c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Animation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Char char="-"/>
            </a:pPr>
            <a:r>
              <a:rPr lang="c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Children’s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Char char="-"/>
            </a:pPr>
            <a:r>
              <a:rPr lang="c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Western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Char char="-"/>
            </a:pPr>
            <a:r>
              <a:rPr lang="c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War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Char char="-"/>
            </a:pPr>
            <a:r>
              <a:rPr lang="c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Crime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Char char="-"/>
            </a:pPr>
            <a:r>
              <a:rPr lang="c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Sci-Fi</a:t>
            </a:r>
          </a:p>
          <a:p>
            <a:pPr indent="-381000" lvl="0" marL="457200"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Char char="-"/>
            </a:pPr>
            <a:r>
              <a:rPr lang="c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(IMAX)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umber_of_movies.png"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375" y="58700"/>
            <a:ext cx="8636647" cy="5084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r_movies_year.png"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0"/>
            <a:ext cx="8564074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t_of_ratings.png"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150" y="119750"/>
            <a:ext cx="8165701" cy="490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s1.png"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212" y="324649"/>
            <a:ext cx="7469575" cy="487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s2.png"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412" y="76199"/>
            <a:ext cx="7573164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