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312" r:id="rId4"/>
    <p:sldId id="314" r:id="rId5"/>
    <p:sldId id="313" r:id="rId6"/>
    <p:sldId id="332" r:id="rId7"/>
    <p:sldId id="315" r:id="rId8"/>
    <p:sldId id="316" r:id="rId9"/>
    <p:sldId id="317" r:id="rId10"/>
    <p:sldId id="318" r:id="rId11"/>
    <p:sldId id="323" r:id="rId12"/>
    <p:sldId id="319" r:id="rId13"/>
    <p:sldId id="324" r:id="rId14"/>
    <p:sldId id="320" r:id="rId15"/>
    <p:sldId id="325" r:id="rId16"/>
    <p:sldId id="331" r:id="rId17"/>
    <p:sldId id="321" r:id="rId18"/>
    <p:sldId id="326" r:id="rId19"/>
    <p:sldId id="322" r:id="rId20"/>
    <p:sldId id="327" r:id="rId21"/>
    <p:sldId id="328" r:id="rId22"/>
    <p:sldId id="330" r:id="rId23"/>
    <p:sldId id="329" r:id="rId24"/>
  </p:sldIdLst>
  <p:sldSz cx="9144000" cy="5143500" type="screen16x9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C012C2C-964B-4AC9-9418-E84CB3AFB895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  <a:tblStyle styleId="{334DB23F-9E68-43CC-8470-96CF13166308}" styleName="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8E7E8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ECBCF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ECBCF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3A3B"/>
          </a:solidFill>
        </a:fill>
      </a:tcStyle>
    </a:lastRow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C3A3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 varScale="1">
        <p:scale>
          <a:sx n="102" d="100"/>
          <a:sy n="102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F9C5D6EA-BF56-C643-B0BD-F27AF9565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4B4C8573-16B6-954C-9F31-2CC2BCE4840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6987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GR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ged143d5643_1_0:notes">
            <a:extLst>
              <a:ext uri="{FF2B5EF4-FFF2-40B4-BE49-F238E27FC236}">
                <a16:creationId xmlns:a16="http://schemas.microsoft.com/office/drawing/2014/main" id="{6B92C78C-007C-174F-96DE-6BAAFC0DF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17;ged143d5643_1_0:notes">
            <a:extLst>
              <a:ext uri="{FF2B5EF4-FFF2-40B4-BE49-F238E27FC236}">
                <a16:creationId xmlns:a16="http://schemas.microsoft.com/office/drawing/2014/main" id="{112FA806-F361-404C-882E-E3AB103F19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0D497C82-CC21-6E4C-9EC4-4B435884F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1547BEC6-A1C5-0140-AB92-D16E11DB46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7CA46671-82AA-E448-B809-8A496AEE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7E3DDD8D-BD9D-6E4D-8000-CE1384ABB5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make it transparent png 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0662BD59-C6C2-4B4C-8560-AD430CD46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9B50A153-AE32-F240-80F8-8CCE98A06B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488D5E5C-00AC-794F-95B3-DF5D37086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B555ABCC-C3F2-454D-8C92-3AEDCAB253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8521400B-B784-F44B-AF8F-10A12B297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2B729FA6-7933-3A46-BD6B-F634964C47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F6058325-2EF8-2E44-B983-2E1559BF1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3229D32D-4D30-1A42-90DA-7BC6F1C891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0282EC7F-DE93-4746-A7E5-5DF871D7E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BAE43F34-166D-DD44-A1FD-FE15C97A89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90B1B1C4-242A-2840-996E-A7B90A9D5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C000AF46-9215-C34D-8C12-81A17127DF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8814E719-A0D3-6A49-92DD-3AB29011D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E883712F-BD86-1A44-8A08-D2362D2B3B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0D87356F-8B6D-DA4F-A34A-A6D66C337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E022AA43-6B6C-1D42-A1EE-00E5A0F979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E55183BF-5BEC-A54A-BC77-D3393DF69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A11C6EC8-4DD0-1947-A576-D8EBE004DB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AB8A633F-598A-324B-8CD9-5F3320E13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4F0ED3F4-C0C3-4041-B37E-EE3EA31D9A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5;ged143d5643_2_14007:notes">
            <a:extLst>
              <a:ext uri="{FF2B5EF4-FFF2-40B4-BE49-F238E27FC236}">
                <a16:creationId xmlns:a16="http://schemas.microsoft.com/office/drawing/2014/main" id="{D282E393-A3C8-4746-86FC-A9FD640E0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596;ged143d5643_2_14007:notes">
            <a:extLst>
              <a:ext uri="{FF2B5EF4-FFF2-40B4-BE49-F238E27FC236}">
                <a16:creationId xmlns:a16="http://schemas.microsoft.com/office/drawing/2014/main" id="{BBD31684-2C71-F842-8576-F7AD24C1E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27B79DB6-7D3E-BB45-9E7F-EEC22CA0A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494DD78B-99E6-AD42-AAF3-77638D368E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5;ged143d5643_2_14007:notes">
            <a:extLst>
              <a:ext uri="{FF2B5EF4-FFF2-40B4-BE49-F238E27FC236}">
                <a16:creationId xmlns:a16="http://schemas.microsoft.com/office/drawing/2014/main" id="{196DD4CF-9A8F-B940-A206-5A9A119C3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596;ged143d5643_2_14007:notes">
            <a:extLst>
              <a:ext uri="{FF2B5EF4-FFF2-40B4-BE49-F238E27FC236}">
                <a16:creationId xmlns:a16="http://schemas.microsoft.com/office/drawing/2014/main" id="{B5A7A4BA-9FE8-C146-8030-A86965C68D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5;ged143d5643_2_14007:notes">
            <a:extLst>
              <a:ext uri="{FF2B5EF4-FFF2-40B4-BE49-F238E27FC236}">
                <a16:creationId xmlns:a16="http://schemas.microsoft.com/office/drawing/2014/main" id="{18F9449E-422F-A545-8C5E-C8082938F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596;ged143d5643_2_14007:notes">
            <a:extLst>
              <a:ext uri="{FF2B5EF4-FFF2-40B4-BE49-F238E27FC236}">
                <a16:creationId xmlns:a16="http://schemas.microsoft.com/office/drawing/2014/main" id="{063DB348-1EA1-4343-AD0A-AADA573D1C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3C7AC100-5B0F-3545-A116-3F63EEC5D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0CB94146-FE5F-1542-B715-F9072BF390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93F185C5-CD67-DF43-BFBF-7941FC688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200CB37F-4D2D-6C4B-BCD8-B9F56E2A5B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BB13E6C2-22B7-4D4C-9E7D-682B88EF4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55DC009E-6907-674A-8055-B0C698C5EE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5;ged143d5643_2_14007:notes">
            <a:extLst>
              <a:ext uri="{FF2B5EF4-FFF2-40B4-BE49-F238E27FC236}">
                <a16:creationId xmlns:a16="http://schemas.microsoft.com/office/drawing/2014/main" id="{5E14ED7F-3880-8E46-A882-20462D513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596;ged143d5643_2_14007:notes">
            <a:extLst>
              <a:ext uri="{FF2B5EF4-FFF2-40B4-BE49-F238E27FC236}">
                <a16:creationId xmlns:a16="http://schemas.microsoft.com/office/drawing/2014/main" id="{079326AE-26E1-0449-9DD8-B4636E3A2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3;ged143d5643_2_14093:notes">
            <a:extLst>
              <a:ext uri="{FF2B5EF4-FFF2-40B4-BE49-F238E27FC236}">
                <a16:creationId xmlns:a16="http://schemas.microsoft.com/office/drawing/2014/main" id="{24F9B783-0BE1-934D-8129-1FFCFF33B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674;ged143d5643_2_14093:notes">
            <a:extLst>
              <a:ext uri="{FF2B5EF4-FFF2-40B4-BE49-F238E27FC236}">
                <a16:creationId xmlns:a16="http://schemas.microsoft.com/office/drawing/2014/main" id="{C1F7431A-3622-3B47-81A0-0AB072902A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5;ged143d5643_2_14007:notes">
            <a:extLst>
              <a:ext uri="{FF2B5EF4-FFF2-40B4-BE49-F238E27FC236}">
                <a16:creationId xmlns:a16="http://schemas.microsoft.com/office/drawing/2014/main" id="{DE9DDB11-927A-4741-8FE8-6D9CF154C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596;ged143d5643_2_14007:notes">
            <a:extLst>
              <a:ext uri="{FF2B5EF4-FFF2-40B4-BE49-F238E27FC236}">
                <a16:creationId xmlns:a16="http://schemas.microsoft.com/office/drawing/2014/main" id="{F5D75686-3547-7044-8DBD-BD8955A40F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4FDF6F81-83FC-C946-BB39-3748A7BC8A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2" y="940862"/>
            <a:ext cx="4832101" cy="2132097"/>
          </a:xfrm>
        </p:spPr>
        <p:txBody>
          <a:bodyPr anchor="ctr"/>
          <a:lstStyle>
            <a:lvl1pPr>
              <a:defRPr sz="4600"/>
            </a:lvl1pPr>
          </a:lstStyle>
          <a:p>
            <a:pPr lvl="0"/>
            <a:endParaRPr lang="en-GR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78745D37-F628-C247-A76A-45294987EC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2" y="3109737"/>
            <a:ext cx="4832101" cy="483296"/>
          </a:xfrm>
        </p:spPr>
        <p:txBody>
          <a:bodyPr/>
          <a:lstStyle>
            <a:lvl1pPr>
              <a:buNone/>
              <a:defRPr lang="en-GR"/>
            </a:lvl1pPr>
          </a:lstStyle>
          <a:p>
            <a:pPr lvl="0"/>
            <a:endParaRPr lang="en-GR"/>
          </a:p>
        </p:txBody>
      </p:sp>
      <p:cxnSp>
        <p:nvCxnSpPr>
          <p:cNvPr id="4" name="Google Shape;12;p2">
            <a:extLst>
              <a:ext uri="{FF2B5EF4-FFF2-40B4-BE49-F238E27FC236}">
                <a16:creationId xmlns:a16="http://schemas.microsoft.com/office/drawing/2014/main" id="{ABB6C079-6006-AB44-8757-1ABD50BE24A9}"/>
              </a:ext>
            </a:extLst>
          </p:cNvPr>
          <p:cNvCxnSpPr/>
          <p:nvPr/>
        </p:nvCxnSpPr>
        <p:spPr>
          <a:xfrm>
            <a:off x="0" y="4721220"/>
            <a:ext cx="7024201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1362840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4">
            <a:extLst>
              <a:ext uri="{FF2B5EF4-FFF2-40B4-BE49-F238E27FC236}">
                <a16:creationId xmlns:a16="http://schemas.microsoft.com/office/drawing/2014/main" id="{BEFAC32C-2E20-8742-BEA1-6CAFA54D8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7" y="3275097"/>
            <a:ext cx="3503102" cy="395697"/>
          </a:xfrm>
        </p:spPr>
        <p:txBody>
          <a:bodyPr anchor="ctr"/>
          <a:lstStyle>
            <a:lvl1pPr>
              <a:defRPr sz="1900"/>
            </a:lvl1pPr>
          </a:lstStyle>
          <a:p>
            <a:pPr lvl="0"/>
            <a:endParaRPr lang="en-GR"/>
          </a:p>
        </p:txBody>
      </p:sp>
      <p:sp>
        <p:nvSpPr>
          <p:cNvPr id="3" name="Google Shape;87;p14">
            <a:extLst>
              <a:ext uri="{FF2B5EF4-FFF2-40B4-BE49-F238E27FC236}">
                <a16:creationId xmlns:a16="http://schemas.microsoft.com/office/drawing/2014/main" id="{244245D9-9A13-9B4D-8886-F45882769D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3277" y="840004"/>
            <a:ext cx="3503102" cy="2361602"/>
          </a:xfrm>
        </p:spPr>
        <p:txBody>
          <a:bodyPr anchor="ctr"/>
          <a:lstStyle>
            <a:lvl1pPr>
              <a:buNone/>
              <a:defRPr lang="en-GR" sz="2500"/>
            </a:lvl1pPr>
          </a:lstStyle>
          <a:p>
            <a:pPr lvl="0"/>
            <a:endParaRPr lang="en-GR"/>
          </a:p>
        </p:txBody>
      </p:sp>
      <p:cxnSp>
        <p:nvCxnSpPr>
          <p:cNvPr id="4" name="Google Shape;88;p14">
            <a:extLst>
              <a:ext uri="{FF2B5EF4-FFF2-40B4-BE49-F238E27FC236}">
                <a16:creationId xmlns:a16="http://schemas.microsoft.com/office/drawing/2014/main" id="{AEB87BED-5DB6-A54C-BDC0-181CF6535A74}"/>
              </a:ext>
            </a:extLst>
          </p:cNvPr>
          <p:cNvCxnSpPr/>
          <p:nvPr/>
        </p:nvCxnSpPr>
        <p:spPr>
          <a:xfrm>
            <a:off x="0" y="4721220"/>
            <a:ext cx="7024201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3518744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25">
            <a:extLst>
              <a:ext uri="{FF2B5EF4-FFF2-40B4-BE49-F238E27FC236}">
                <a16:creationId xmlns:a16="http://schemas.microsoft.com/office/drawing/2014/main" id="{926AAE8A-0990-8A48-81A6-B8377D3E4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8625" y="445029"/>
            <a:ext cx="3457803" cy="12065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R"/>
          </a:p>
        </p:txBody>
      </p:sp>
      <p:sp>
        <p:nvSpPr>
          <p:cNvPr id="3" name="Google Shape;182;p25">
            <a:extLst>
              <a:ext uri="{FF2B5EF4-FFF2-40B4-BE49-F238E27FC236}">
                <a16:creationId xmlns:a16="http://schemas.microsoft.com/office/drawing/2014/main" id="{9CC6C142-E80D-484B-BC99-F7E65CA060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38625" y="1956322"/>
            <a:ext cx="3992096" cy="2414701"/>
          </a:xfrm>
        </p:spPr>
        <p:txBody>
          <a:bodyPr/>
          <a:lstStyle>
            <a:lvl1pPr>
              <a:buClr>
                <a:srgbClr val="8E7CC3"/>
              </a:buClr>
              <a:buSzPts val="1600"/>
              <a:buFont typeface="Actor"/>
              <a:defRPr lang="en-GR" sz="1600"/>
            </a:lvl1pPr>
          </a:lstStyle>
          <a:p>
            <a:pPr lvl="0"/>
            <a:endParaRPr lang="en-GR"/>
          </a:p>
        </p:txBody>
      </p:sp>
      <p:cxnSp>
        <p:nvCxnSpPr>
          <p:cNvPr id="4" name="Google Shape;183;p25">
            <a:extLst>
              <a:ext uri="{FF2B5EF4-FFF2-40B4-BE49-F238E27FC236}">
                <a16:creationId xmlns:a16="http://schemas.microsoft.com/office/drawing/2014/main" id="{E8C2C322-98B6-7747-979A-8A2173B87B20}"/>
              </a:ext>
            </a:extLst>
          </p:cNvPr>
          <p:cNvCxnSpPr/>
          <p:nvPr/>
        </p:nvCxnSpPr>
        <p:spPr>
          <a:xfrm>
            <a:off x="0" y="461973"/>
            <a:ext cx="7024201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15425713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0;p37">
            <a:extLst>
              <a:ext uri="{FF2B5EF4-FFF2-40B4-BE49-F238E27FC236}">
                <a16:creationId xmlns:a16="http://schemas.microsoft.com/office/drawing/2014/main" id="{33F7FB0F-5B9F-614C-9930-B3F4F51CAD68}"/>
              </a:ext>
            </a:extLst>
          </p:cNvPr>
          <p:cNvGrpSpPr/>
          <p:nvPr/>
        </p:nvGrpSpPr>
        <p:grpSpPr>
          <a:xfrm>
            <a:off x="790078" y="4263975"/>
            <a:ext cx="636897" cy="322801"/>
            <a:chOff x="790078" y="4263975"/>
            <a:chExt cx="636897" cy="322801"/>
          </a:xfrm>
        </p:grpSpPr>
        <p:sp>
          <p:nvSpPr>
            <p:cNvPr id="3" name="Google Shape;281;p37">
              <a:extLst>
                <a:ext uri="{FF2B5EF4-FFF2-40B4-BE49-F238E27FC236}">
                  <a16:creationId xmlns:a16="http://schemas.microsoft.com/office/drawing/2014/main" id="{AFBFBD3C-5EC1-5743-BF99-A10E8DAF40ED}"/>
                </a:ext>
              </a:extLst>
            </p:cNvPr>
            <p:cNvSpPr/>
            <p:nvPr/>
          </p:nvSpPr>
          <p:spPr>
            <a:xfrm>
              <a:off x="790078" y="4263975"/>
              <a:ext cx="636897" cy="322801"/>
            </a:xfrm>
            <a:custGeom>
              <a:avLst>
                <a:gd name="f1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8E7CC3"/>
            </a:solidFill>
            <a:ln w="9528" cap="flat">
              <a:solidFill>
                <a:srgbClr val="E5E1EE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4" name="Google Shape;282;p37">
              <a:extLst>
                <a:ext uri="{FF2B5EF4-FFF2-40B4-BE49-F238E27FC236}">
                  <a16:creationId xmlns:a16="http://schemas.microsoft.com/office/drawing/2014/main" id="{59091A7D-02B2-E54D-9E9C-D147F142BAB3}"/>
                </a:ext>
              </a:extLst>
            </p:cNvPr>
            <p:cNvCxnSpPr/>
            <p:nvPr/>
          </p:nvCxnSpPr>
          <p:spPr>
            <a:xfrm>
              <a:off x="990624" y="4425375"/>
              <a:ext cx="235796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round/>
              <a:tailEnd type="arrow"/>
            </a:ln>
          </p:spPr>
        </p:cxnSp>
      </p:grpSp>
      <p:grpSp>
        <p:nvGrpSpPr>
          <p:cNvPr id="5" name="Google Shape;283;p37">
            <a:extLst>
              <a:ext uri="{FF2B5EF4-FFF2-40B4-BE49-F238E27FC236}">
                <a16:creationId xmlns:a16="http://schemas.microsoft.com/office/drawing/2014/main" id="{74CF16BF-50DE-6E4F-98A9-D752BF2D986A}"/>
              </a:ext>
            </a:extLst>
          </p:cNvPr>
          <p:cNvGrpSpPr/>
          <p:nvPr/>
        </p:nvGrpSpPr>
        <p:grpSpPr>
          <a:xfrm>
            <a:off x="7254218" y="2021299"/>
            <a:ext cx="1259750" cy="3123261"/>
            <a:chOff x="7254218" y="2021299"/>
            <a:chExt cx="1259750" cy="3123261"/>
          </a:xfrm>
        </p:grpSpPr>
        <p:sp>
          <p:nvSpPr>
            <p:cNvPr id="6" name="Google Shape;284;p37">
              <a:extLst>
                <a:ext uri="{FF2B5EF4-FFF2-40B4-BE49-F238E27FC236}">
                  <a16:creationId xmlns:a16="http://schemas.microsoft.com/office/drawing/2014/main" id="{C5A85CF3-1A4F-D146-B8D9-FC6E865FE8F7}"/>
                </a:ext>
              </a:extLst>
            </p:cNvPr>
            <p:cNvSpPr/>
            <p:nvPr/>
          </p:nvSpPr>
          <p:spPr>
            <a:xfrm flipH="1">
              <a:off x="7254218" y="3042592"/>
              <a:ext cx="971220" cy="9341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302"/>
                <a:gd name="f4" fmla="val 18566"/>
                <a:gd name="f5" fmla="val 13070"/>
                <a:gd name="f6" fmla="val 12789"/>
                <a:gd name="f7" fmla="val 12499"/>
                <a:gd name="f8" fmla="val 104"/>
                <a:gd name="f9" fmla="val 12250"/>
                <a:gd name="f10" fmla="val 229"/>
                <a:gd name="f11" fmla="val 11003"/>
                <a:gd name="f12" fmla="val 867"/>
                <a:gd name="f13" fmla="val 9940"/>
                <a:gd name="f14" fmla="val 1901"/>
                <a:gd name="f15" fmla="val 8633"/>
                <a:gd name="f16" fmla="val 2357"/>
                <a:gd name="f17" fmla="val 8025"/>
                <a:gd name="f18" fmla="val 2570"/>
                <a:gd name="f19" fmla="val 7386"/>
                <a:gd name="f20" fmla="val 2661"/>
                <a:gd name="f21" fmla="val 6809"/>
                <a:gd name="f22" fmla="val 2934"/>
                <a:gd name="f23" fmla="val 3739"/>
                <a:gd name="f24" fmla="val 4393"/>
                <a:gd name="f25" fmla="val 4012"/>
                <a:gd name="f26" fmla="val 8892"/>
                <a:gd name="f27" fmla="val 3040"/>
                <a:gd name="f28" fmla="val 11597"/>
                <a:gd name="f29" fmla="val 2584"/>
                <a:gd name="f30" fmla="val 12843"/>
                <a:gd name="f31" fmla="val 17038"/>
                <a:gd name="f32" fmla="val 1034"/>
                <a:gd name="f33" fmla="val 18223"/>
                <a:gd name="f34" fmla="val 1241"/>
                <a:gd name="f35" fmla="val 18458"/>
                <a:gd name="f36" fmla="val 1409"/>
                <a:gd name="f37" fmla="val 18537"/>
                <a:gd name="f38" fmla="val 1563"/>
                <a:gd name="f39" fmla="val 1880"/>
                <a:gd name="f40" fmla="val 2137"/>
                <a:gd name="f41" fmla="val 18200"/>
                <a:gd name="f42" fmla="val 2568"/>
                <a:gd name="f43" fmla="val 2630"/>
                <a:gd name="f44" fmla="val 2696"/>
                <a:gd name="f45" fmla="val 18207"/>
                <a:gd name="f46" fmla="val 2766"/>
                <a:gd name="f47" fmla="val 3070"/>
                <a:gd name="f48" fmla="val 18314"/>
                <a:gd name="f49" fmla="val 3374"/>
                <a:gd name="f50" fmla="val 18527"/>
                <a:gd name="f51" fmla="val 3708"/>
                <a:gd name="f52" fmla="val 18558"/>
                <a:gd name="f53" fmla="val 3750"/>
                <a:gd name="f54" fmla="val 18563"/>
                <a:gd name="f55" fmla="val 3791"/>
                <a:gd name="f56" fmla="val 3832"/>
                <a:gd name="f57" fmla="val 4476"/>
                <a:gd name="f58" fmla="val 5007"/>
                <a:gd name="f59" fmla="val 17913"/>
                <a:gd name="f60" fmla="val 5350"/>
                <a:gd name="f61" fmla="val 17342"/>
                <a:gd name="f62" fmla="val 6383"/>
                <a:gd name="f63" fmla="val 15731"/>
                <a:gd name="f64" fmla="val 7295"/>
                <a:gd name="f65" fmla="val 14059"/>
                <a:gd name="f66" fmla="val 8116"/>
                <a:gd name="f67" fmla="val 12327"/>
                <a:gd name="f68" fmla="val 8420"/>
                <a:gd name="f69" fmla="val 11658"/>
                <a:gd name="f70" fmla="val 9423"/>
                <a:gd name="f71" fmla="val 8253"/>
                <a:gd name="f72" fmla="val 10122"/>
                <a:gd name="f73" fmla="val 8193"/>
                <a:gd name="f74" fmla="val 10129"/>
                <a:gd name="f75" fmla="val 8192"/>
                <a:gd name="f76" fmla="val 10137"/>
                <a:gd name="f77" fmla="val 10145"/>
                <a:gd name="f78" fmla="val 10769"/>
                <a:gd name="f79" fmla="val 12316"/>
                <a:gd name="f80" fmla="val 10568"/>
                <a:gd name="f81" fmla="val 12766"/>
                <a:gd name="f82" fmla="val 10959"/>
                <a:gd name="f83" fmla="val 13718"/>
                <a:gd name="f84" fmla="val 11751"/>
                <a:gd name="f85" fmla="val 14899"/>
                <a:gd name="f86" fmla="val 12567"/>
                <a:gd name="f87" fmla="val 16169"/>
                <a:gd name="f88" fmla="val 16360"/>
                <a:gd name="f89" fmla="val 16554"/>
                <a:gd name="f90" fmla="val 12549"/>
                <a:gd name="f91" fmla="val 16748"/>
                <a:gd name="f92" fmla="val 12509"/>
                <a:gd name="f93" fmla="val 17751"/>
                <a:gd name="f94" fmla="val 18572"/>
                <a:gd name="f95" fmla="val 11536"/>
                <a:gd name="f96" fmla="val 18937"/>
                <a:gd name="f97" fmla="val 10594"/>
                <a:gd name="f98" fmla="val 19301"/>
                <a:gd name="f99" fmla="val 9652"/>
                <a:gd name="f100" fmla="val 19241"/>
                <a:gd name="f101" fmla="val 8588"/>
                <a:gd name="f102" fmla="val 18997"/>
                <a:gd name="f103" fmla="val 7615"/>
                <a:gd name="f104" fmla="val 18238"/>
                <a:gd name="f105" fmla="val 4910"/>
                <a:gd name="f106" fmla="val 16049"/>
                <a:gd name="f107" fmla="val 2387"/>
                <a:gd name="f108" fmla="val 14073"/>
                <a:gd name="f109" fmla="val 533"/>
                <a:gd name="f110" fmla="val 13830"/>
                <a:gd name="f111" fmla="val 320"/>
                <a:gd name="f112" fmla="val 13557"/>
                <a:gd name="f113" fmla="val 77"/>
                <a:gd name="f114" fmla="val 13253"/>
                <a:gd name="f115" fmla="val 16"/>
                <a:gd name="f116" fmla="val 13192"/>
                <a:gd name="f117" fmla="val 5"/>
                <a:gd name="f118" fmla="val 13131"/>
                <a:gd name="f119" fmla="*/ f0 1 19302"/>
                <a:gd name="f120" fmla="*/ f1 1 18566"/>
                <a:gd name="f121" fmla="+- f4 0 f2"/>
                <a:gd name="f122" fmla="+- f3 0 f2"/>
                <a:gd name="f123" fmla="*/ f122 1 19302"/>
                <a:gd name="f124" fmla="*/ f121 1 18566"/>
                <a:gd name="f125" fmla="*/ f2 1 f123"/>
                <a:gd name="f126" fmla="*/ f3 1 f123"/>
                <a:gd name="f127" fmla="*/ f2 1 f124"/>
                <a:gd name="f128" fmla="*/ f4 1 f124"/>
                <a:gd name="f129" fmla="*/ f125 f119 1"/>
                <a:gd name="f130" fmla="*/ f126 f119 1"/>
                <a:gd name="f131" fmla="*/ f128 f120 1"/>
                <a:gd name="f132" fmla="*/ f127 f1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9" t="f132" r="f130" b="f131"/>
              <a:pathLst>
                <a:path w="19302" h="18566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2" y="f31"/>
                    <a:pt x="f32" y="f33"/>
                  </a:cubicBezTo>
                  <a:cubicBezTo>
                    <a:pt x="f34" y="f35"/>
                    <a:pt x="f36" y="f37"/>
                    <a:pt x="f38" y="f37"/>
                  </a:cubicBezTo>
                  <a:cubicBezTo>
                    <a:pt x="f39" y="f37"/>
                    <a:pt x="f40" y="f41"/>
                    <a:pt x="f42" y="f41"/>
                  </a:cubicBezTo>
                  <a:cubicBezTo>
                    <a:pt x="f43" y="f41"/>
                    <a:pt x="f44" y="f45"/>
                    <a:pt x="f46" y="f33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4"/>
                    <a:pt x="f56" y="f4"/>
                  </a:cubicBezTo>
                  <a:cubicBezTo>
                    <a:pt x="f57" y="f4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5"/>
                    <a:pt x="f77" y="f75"/>
                  </a:cubicBezTo>
                  <a:cubicBezTo>
                    <a:pt x="f78" y="f75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6"/>
                  </a:cubicBezTo>
                  <a:cubicBezTo>
                    <a:pt x="f88" y="f86"/>
                    <a:pt x="f89" y="f90"/>
                    <a:pt x="f91" y="f92"/>
                  </a:cubicBezTo>
                  <a:cubicBezTo>
                    <a:pt x="f93" y="f67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2"/>
                    <a:pt x="f5" y="f2"/>
                  </a:cubicBezTo>
                  <a:close/>
                </a:path>
              </a:pathLst>
            </a:custGeom>
            <a:solidFill>
              <a:srgbClr val="E5E1EE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85;p37">
              <a:extLst>
                <a:ext uri="{FF2B5EF4-FFF2-40B4-BE49-F238E27FC236}">
                  <a16:creationId xmlns:a16="http://schemas.microsoft.com/office/drawing/2014/main" id="{E95570DB-5FED-AC40-A7E9-33CEF1426331}"/>
                </a:ext>
              </a:extLst>
            </p:cNvPr>
            <p:cNvSpPr/>
            <p:nvPr/>
          </p:nvSpPr>
          <p:spPr>
            <a:xfrm flipH="1">
              <a:off x="7997497" y="3665875"/>
              <a:ext cx="253947" cy="104613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047"/>
                <a:gd name="f4" fmla="val 20791"/>
                <a:gd name="f5" fmla="val 5046"/>
                <a:gd name="f6" fmla="val 3131"/>
                <a:gd name="f7" fmla="val 2918"/>
                <a:gd name="f8" fmla="val 1642"/>
                <a:gd name="f9" fmla="val 6414"/>
                <a:gd name="f10" fmla="val 1277"/>
                <a:gd name="f11" fmla="val 9940"/>
                <a:gd name="f12" fmla="val 943"/>
                <a:gd name="f13" fmla="val 13557"/>
                <a:gd name="f14" fmla="val 1672"/>
                <a:gd name="f15" fmla="val 17356"/>
                <a:gd name="f16" fmla="*/ f0 1 5047"/>
                <a:gd name="f17" fmla="*/ f1 1 20791"/>
                <a:gd name="f18" fmla="+- f4 0 f2"/>
                <a:gd name="f19" fmla="+- f3 0 f2"/>
                <a:gd name="f20" fmla="*/ f19 1 5047"/>
                <a:gd name="f21" fmla="*/ f18 1 20791"/>
                <a:gd name="f22" fmla="*/ f2 1 f20"/>
                <a:gd name="f23" fmla="*/ f3 1 f20"/>
                <a:gd name="f24" fmla="*/ f2 1 f21"/>
                <a:gd name="f25" fmla="*/ f4 1 f21"/>
                <a:gd name="f26" fmla="*/ f22 f16 1"/>
                <a:gd name="f27" fmla="*/ f23 f16 1"/>
                <a:gd name="f28" fmla="*/ f25 f17 1"/>
                <a:gd name="f29" fmla="*/ f24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5047" h="20791" fill="none">
                  <a:moveTo>
                    <a:pt x="f5" y="f2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2" y="f4"/>
                  </a:cubicBezTo>
                </a:path>
              </a:pathLst>
            </a:custGeom>
            <a:noFill/>
            <a:ln w="9528" cap="rnd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286;p37">
              <a:extLst>
                <a:ext uri="{FF2B5EF4-FFF2-40B4-BE49-F238E27FC236}">
                  <a16:creationId xmlns:a16="http://schemas.microsoft.com/office/drawing/2014/main" id="{C148DDFA-7C78-754B-AF7B-BF8351BFA1A7}"/>
                </a:ext>
              </a:extLst>
            </p:cNvPr>
            <p:cNvSpPr/>
            <p:nvPr/>
          </p:nvSpPr>
          <p:spPr>
            <a:xfrm flipH="1">
              <a:off x="7691631" y="2021299"/>
              <a:ext cx="775484" cy="17451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412"/>
                <a:gd name="f4" fmla="val 34683"/>
                <a:gd name="f5" fmla="val 6626"/>
                <a:gd name="f6" fmla="val 4517"/>
                <a:gd name="f7" fmla="val 7077"/>
                <a:gd name="f8" fmla="val 7246"/>
                <a:gd name="f9" fmla="val 5616"/>
                <a:gd name="f10" fmla="val 7296"/>
                <a:gd name="f11" fmla="val 5936"/>
                <a:gd name="f12" fmla="val 7389"/>
                <a:gd name="f13" fmla="val 6704"/>
                <a:gd name="f14" fmla="val 7210"/>
                <a:gd name="f15" fmla="val 7004"/>
                <a:gd name="f16" fmla="val 6961"/>
                <a:gd name="f17" fmla="val 6560"/>
                <a:gd name="f18" fmla="val 5974"/>
                <a:gd name="f19" fmla="val 6222"/>
                <a:gd name="f20" fmla="val 6049"/>
                <a:gd name="f21" fmla="val 5359"/>
                <a:gd name="f22" fmla="val 5328"/>
                <a:gd name="f23" fmla="val 6080"/>
                <a:gd name="f24" fmla="val 5116"/>
                <a:gd name="f25" fmla="val 6110"/>
                <a:gd name="f26" fmla="val 4872"/>
                <a:gd name="f27" fmla="val 6262"/>
                <a:gd name="f28" fmla="val 4720"/>
                <a:gd name="f29" fmla="val 6400"/>
                <a:gd name="f30" fmla="val 4576"/>
                <a:gd name="f31" fmla="val 6521"/>
                <a:gd name="f32" fmla="val 11187"/>
                <a:gd name="f33" fmla="val 8259"/>
                <a:gd name="f34" fmla="val 11412"/>
                <a:gd name="f35" fmla="val 11540"/>
                <a:gd name="f36" fmla="val 8423"/>
                <a:gd name="f37" fmla="val 11429"/>
                <a:gd name="f38" fmla="val 8915"/>
                <a:gd name="f39" fmla="val 11156"/>
                <a:gd name="f40" fmla="val 10313"/>
                <a:gd name="f41" fmla="val 10153"/>
                <a:gd name="f42" fmla="val 11468"/>
                <a:gd name="f43" fmla="val 8937"/>
                <a:gd name="f44" fmla="val 12106"/>
                <a:gd name="f45" fmla="val 8694"/>
                <a:gd name="f46" fmla="val 12258"/>
                <a:gd name="f47" fmla="val 8420"/>
                <a:gd name="f48" fmla="val 12350"/>
                <a:gd name="f49" fmla="val 8147"/>
                <a:gd name="f50" fmla="val 7873"/>
                <a:gd name="f51" fmla="val 7569"/>
                <a:gd name="f52" fmla="val 12228"/>
                <a:gd name="f53" fmla="val 7478"/>
                <a:gd name="f54" fmla="val 11955"/>
                <a:gd name="f55" fmla="val 7356"/>
                <a:gd name="f56" fmla="val 11651"/>
                <a:gd name="f57" fmla="val 7508"/>
                <a:gd name="f58" fmla="val 11316"/>
                <a:gd name="f59" fmla="val 7660"/>
                <a:gd name="f60" fmla="val 11073"/>
                <a:gd name="f61" fmla="val 8268"/>
                <a:gd name="f62" fmla="val 10070"/>
                <a:gd name="f63" fmla="val 9089"/>
                <a:gd name="f64" fmla="val 9401"/>
                <a:gd name="f65" fmla="val 10031"/>
                <a:gd name="f66" fmla="val 8793"/>
                <a:gd name="f67" fmla="val 10321"/>
                <a:gd name="f68" fmla="val 8612"/>
                <a:gd name="f69" fmla="val 10858"/>
                <a:gd name="f70" fmla="val 3739"/>
                <a:gd name="f71" fmla="val 14629"/>
                <a:gd name="f72" fmla="val 5411"/>
                <a:gd name="f73" fmla="val 14660"/>
                <a:gd name="f74" fmla="val 17304"/>
                <a:gd name="f75" fmla="val 5198"/>
                <a:gd name="f76" fmla="val 18733"/>
                <a:gd name="f77" fmla="val 5138"/>
                <a:gd name="f78" fmla="val 18976"/>
                <a:gd name="f79" fmla="val 5107"/>
                <a:gd name="f80" fmla="val 19189"/>
                <a:gd name="f81" fmla="val 5077"/>
                <a:gd name="f82" fmla="val 19341"/>
                <a:gd name="f83" fmla="val 5049"/>
                <a:gd name="f84" fmla="val 19479"/>
                <a:gd name="f85" fmla="val 4971"/>
                <a:gd name="f86" fmla="val 19618"/>
                <a:gd name="f87" fmla="val 4842"/>
                <a:gd name="f88" fmla="val 4829"/>
                <a:gd name="f89" fmla="val 4816"/>
                <a:gd name="f90" fmla="val 19617"/>
                <a:gd name="f91" fmla="val 4803"/>
                <a:gd name="f92" fmla="val 19614"/>
                <a:gd name="f93" fmla="val 4742"/>
                <a:gd name="f94" fmla="val 4682"/>
                <a:gd name="f95" fmla="val 19523"/>
                <a:gd name="f96" fmla="val 4651"/>
                <a:gd name="f97" fmla="val 19462"/>
                <a:gd name="f98" fmla="val 3952"/>
                <a:gd name="f99" fmla="val 18246"/>
                <a:gd name="f100" fmla="val 3496"/>
                <a:gd name="f101" fmla="val 16909"/>
                <a:gd name="f102" fmla="val 3314"/>
                <a:gd name="f103" fmla="val 15511"/>
                <a:gd name="f104" fmla="val 3283"/>
                <a:gd name="f105" fmla="val 15328"/>
                <a:gd name="f106" fmla="val 15146"/>
                <a:gd name="f107" fmla="val 3344"/>
                <a:gd name="f108" fmla="val 14964"/>
                <a:gd name="f109" fmla="val 3405"/>
                <a:gd name="f110" fmla="val 14781"/>
                <a:gd name="f111" fmla="val 3557"/>
                <a:gd name="f112" fmla="val 8238"/>
                <a:gd name="f113" fmla="val 20830"/>
                <a:gd name="f114" fmla="val 8299"/>
                <a:gd name="f115" fmla="val 20982"/>
                <a:gd name="f116" fmla="val 8359"/>
                <a:gd name="f117" fmla="val 21164"/>
                <a:gd name="f118" fmla="val 8390"/>
                <a:gd name="f119" fmla="val 21286"/>
                <a:gd name="f120" fmla="val 8451"/>
                <a:gd name="f121" fmla="val 21711"/>
                <a:gd name="f122" fmla="val 22015"/>
                <a:gd name="f123" fmla="val 7904"/>
                <a:gd name="f124" fmla="val 22350"/>
                <a:gd name="f125" fmla="val 7630"/>
                <a:gd name="f126" fmla="val 22549"/>
                <a:gd name="f127" fmla="val 7049"/>
                <a:gd name="f128" fmla="val 22891"/>
                <a:gd name="f129" fmla="val 6615"/>
                <a:gd name="f130" fmla="val 6519"/>
                <a:gd name="f131" fmla="val 6430"/>
                <a:gd name="f132" fmla="val 22875"/>
                <a:gd name="f133" fmla="val 6353"/>
                <a:gd name="f134" fmla="val 22836"/>
                <a:gd name="f135" fmla="val 6171"/>
                <a:gd name="f136" fmla="val 22745"/>
                <a:gd name="f137" fmla="val 22532"/>
                <a:gd name="f138" fmla="val 22167"/>
                <a:gd name="f139" fmla="val 6201"/>
                <a:gd name="f140" fmla="val 21985"/>
                <a:gd name="f141" fmla="val 6323"/>
                <a:gd name="f142" fmla="val 21863"/>
                <a:gd name="f143" fmla="val 6809"/>
                <a:gd name="f144" fmla="val 20891"/>
                <a:gd name="f145" fmla="val 11135"/>
                <a:gd name="f146" fmla="val 1"/>
                <a:gd name="f147" fmla="val 10928"/>
                <a:gd name="f148" fmla="val 10739"/>
                <a:gd name="f149" fmla="val 14"/>
                <a:gd name="f150" fmla="val 10578"/>
                <a:gd name="f151" fmla="val 39"/>
                <a:gd name="f152" fmla="val 6688"/>
                <a:gd name="f153" fmla="val 617"/>
                <a:gd name="f154" fmla="val 3960"/>
                <a:gd name="f155" fmla="val 3010"/>
                <a:gd name="f156" fmla="val 7122"/>
                <a:gd name="f157" fmla="val 2979"/>
                <a:gd name="f158" fmla="val 7182"/>
                <a:gd name="f159" fmla="val 2949"/>
                <a:gd name="f160" fmla="val 7213"/>
                <a:gd name="f161" fmla="val 7274"/>
                <a:gd name="f162" fmla="val 7365"/>
                <a:gd name="f163" fmla="val 3040"/>
                <a:gd name="f164" fmla="val 7395"/>
                <a:gd name="f165" fmla="val 3101"/>
                <a:gd name="f166" fmla="val 7456"/>
                <a:gd name="f167" fmla="val 3770"/>
                <a:gd name="f168" fmla="val 8003"/>
                <a:gd name="f169" fmla="val 4195"/>
                <a:gd name="f170" fmla="val 8885"/>
                <a:gd name="f171" fmla="val 4226"/>
                <a:gd name="f172" fmla="val 9796"/>
                <a:gd name="f173" fmla="val 9888"/>
                <a:gd name="f174" fmla="val 9979"/>
                <a:gd name="f175" fmla="val 4165"/>
                <a:gd name="f176" fmla="val 4095"/>
                <a:gd name="f177" fmla="val 10163"/>
                <a:gd name="f178" fmla="val 3972"/>
                <a:gd name="f179" fmla="val 10203"/>
                <a:gd name="f180" fmla="val 3850"/>
                <a:gd name="f181" fmla="val 3813"/>
                <a:gd name="f182" fmla="val 3775"/>
                <a:gd name="f183" fmla="val 10199"/>
                <a:gd name="f184" fmla="val 10192"/>
                <a:gd name="f185" fmla="val 3618"/>
                <a:gd name="f186" fmla="val 10131"/>
                <a:gd name="f187" fmla="val 10009"/>
                <a:gd name="f188" fmla="val 9918"/>
                <a:gd name="f189" fmla="val 9492"/>
                <a:gd name="f190" fmla="val 2827"/>
                <a:gd name="f191" fmla="val 9037"/>
                <a:gd name="f192" fmla="val 2645"/>
                <a:gd name="f193" fmla="val 8520"/>
                <a:gd name="f194" fmla="val 1490"/>
                <a:gd name="f195" fmla="val 10769"/>
                <a:gd name="f196" fmla="val 1125"/>
                <a:gd name="f197" fmla="val 14265"/>
                <a:gd name="f198" fmla="val 1399"/>
                <a:gd name="f199" fmla="val 16727"/>
                <a:gd name="f200" fmla="val 1551"/>
                <a:gd name="f201" fmla="val 18216"/>
                <a:gd name="f202" fmla="val 2098"/>
                <a:gd name="f203" fmla="val 19857"/>
                <a:gd name="f204" fmla="val 1976"/>
                <a:gd name="f205" fmla="val 21347"/>
                <a:gd name="f206" fmla="val 1855"/>
                <a:gd name="f207" fmla="val 23170"/>
                <a:gd name="f208" fmla="val 1095"/>
                <a:gd name="f209" fmla="val 24903"/>
                <a:gd name="f210" fmla="val 609"/>
                <a:gd name="f211" fmla="val 26666"/>
                <a:gd name="f212" fmla="val 61"/>
                <a:gd name="f213" fmla="val 28581"/>
                <a:gd name="f214" fmla="val 30709"/>
                <a:gd name="f215" fmla="val 396"/>
                <a:gd name="f216" fmla="val 32684"/>
                <a:gd name="f217" fmla="val 548"/>
                <a:gd name="f218" fmla="val 33414"/>
                <a:gd name="f219" fmla="val 913"/>
                <a:gd name="f220" fmla="val 34113"/>
                <a:gd name="f221" fmla="val 1581"/>
                <a:gd name="f222" fmla="val 34478"/>
                <a:gd name="f223" fmla="val 1821"/>
                <a:gd name="f224" fmla="val 34614"/>
                <a:gd name="f225" fmla="val 2103"/>
                <a:gd name="f226" fmla="val 2384"/>
                <a:gd name="f227" fmla="val 2854"/>
                <a:gd name="f228" fmla="val 3321"/>
                <a:gd name="f229" fmla="val 34493"/>
                <a:gd name="f230" fmla="val 3587"/>
                <a:gd name="f231" fmla="val 3779"/>
                <a:gd name="f232" fmla="val 34177"/>
                <a:gd name="f233" fmla="val 3978"/>
                <a:gd name="f234" fmla="val 34207"/>
                <a:gd name="f235" fmla="val 4177"/>
                <a:gd name="f236" fmla="val 4929"/>
                <a:gd name="f237" fmla="val 5683"/>
                <a:gd name="f238" fmla="val 33776"/>
                <a:gd name="f239" fmla="val 6019"/>
                <a:gd name="f240" fmla="val 33079"/>
                <a:gd name="f241" fmla="val 32380"/>
                <a:gd name="f242" fmla="val 6232"/>
                <a:gd name="f243" fmla="val 31590"/>
                <a:gd name="f244" fmla="val 30830"/>
                <a:gd name="f245" fmla="val 6141"/>
                <a:gd name="f246" fmla="val 28277"/>
                <a:gd name="f247" fmla="val 7052"/>
                <a:gd name="f248" fmla="val 26210"/>
                <a:gd name="f249" fmla="val 8511"/>
                <a:gd name="f250" fmla="val 24204"/>
                <a:gd name="f251" fmla="val 9940"/>
                <a:gd name="f252" fmla="val 22259"/>
                <a:gd name="f253" fmla="val 9788"/>
                <a:gd name="f254" fmla="val 19249"/>
                <a:gd name="f255" fmla="val 10335"/>
                <a:gd name="f256" fmla="val 16939"/>
                <a:gd name="f257" fmla="val 10882"/>
                <a:gd name="f258" fmla="val 14599"/>
                <a:gd name="f259" fmla="val 12098"/>
                <a:gd name="f260" fmla="val 12471"/>
                <a:gd name="f261" fmla="val 13162"/>
                <a:gd name="f262" fmla="val 10344"/>
                <a:gd name="f263" fmla="val 14135"/>
                <a:gd name="f264" fmla="val 8337"/>
                <a:gd name="f265" fmla="val 15411"/>
                <a:gd name="f266" fmla="val 6362"/>
                <a:gd name="f267" fmla="val 15047"/>
                <a:gd name="f268" fmla="val 4143"/>
                <a:gd name="f269" fmla="val 14986"/>
                <a:gd name="f270" fmla="val 3930"/>
                <a:gd name="f271" fmla="val 14955"/>
                <a:gd name="f272" fmla="val 3717"/>
                <a:gd name="f273" fmla="val 14864"/>
                <a:gd name="f274" fmla="val 3474"/>
                <a:gd name="f275" fmla="val 3444"/>
                <a:gd name="f276" fmla="val 3413"/>
                <a:gd name="f277" fmla="val 14803"/>
                <a:gd name="f278" fmla="val 3383"/>
                <a:gd name="f279" fmla="val 14786"/>
                <a:gd name="f280" fmla="val 3365"/>
                <a:gd name="f281" fmla="val 14765"/>
                <a:gd name="f282" fmla="val 3358"/>
                <a:gd name="f283" fmla="val 14744"/>
                <a:gd name="f284" fmla="val 14692"/>
                <a:gd name="f285" fmla="val 14634"/>
                <a:gd name="f286" fmla="val 3401"/>
                <a:gd name="f287" fmla="val 14591"/>
                <a:gd name="f288" fmla="val 14013"/>
                <a:gd name="f289" fmla="val 13314"/>
                <a:gd name="f290" fmla="val 4325"/>
                <a:gd name="f291" fmla="val 12584"/>
                <a:gd name="f292" fmla="val 4568"/>
                <a:gd name="f293" fmla="val 12535"/>
                <a:gd name="f294" fmla="val 4581"/>
                <a:gd name="f295" fmla="val 12470"/>
                <a:gd name="f296" fmla="val 4593"/>
                <a:gd name="f297" fmla="val 12407"/>
                <a:gd name="f298" fmla="val 12314"/>
                <a:gd name="f299" fmla="val 12225"/>
                <a:gd name="f300" fmla="val 4567"/>
                <a:gd name="f301" fmla="val 12189"/>
                <a:gd name="f302" fmla="val 4477"/>
                <a:gd name="f303" fmla="val 12159"/>
                <a:gd name="f304" fmla="val 4386"/>
                <a:gd name="f305" fmla="val 12220"/>
                <a:gd name="f306" fmla="val 4264"/>
                <a:gd name="f307" fmla="val 12463"/>
                <a:gd name="f308" fmla="val 3808"/>
                <a:gd name="f309" fmla="val 12797"/>
                <a:gd name="f310" fmla="val 13223"/>
                <a:gd name="f311" fmla="val 3109"/>
                <a:gd name="f312" fmla="val 13648"/>
                <a:gd name="f313" fmla="val 2805"/>
                <a:gd name="f314" fmla="val 14256"/>
                <a:gd name="f315" fmla="val 2532"/>
                <a:gd name="f316" fmla="val 14287"/>
                <a:gd name="f317" fmla="val 2015"/>
                <a:gd name="f318" fmla="val 14365"/>
                <a:gd name="f319" fmla="val 523"/>
                <a:gd name="f320" fmla="val 12415"/>
                <a:gd name="f321" fmla="*/ f0 1 15412"/>
                <a:gd name="f322" fmla="*/ f1 1 34683"/>
                <a:gd name="f323" fmla="+- f4 0 f2"/>
                <a:gd name="f324" fmla="+- f3 0 f2"/>
                <a:gd name="f325" fmla="*/ f324 1 15412"/>
                <a:gd name="f326" fmla="*/ f323 1 34683"/>
                <a:gd name="f327" fmla="*/ f2 1 f325"/>
                <a:gd name="f328" fmla="*/ f3 1 f325"/>
                <a:gd name="f329" fmla="*/ f2 1 f326"/>
                <a:gd name="f330" fmla="*/ f4 1 f326"/>
                <a:gd name="f331" fmla="*/ f327 f321 1"/>
                <a:gd name="f332" fmla="*/ f328 f321 1"/>
                <a:gd name="f333" fmla="*/ f330 f322 1"/>
                <a:gd name="f334" fmla="*/ f329 f3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1" t="f334" r="f332" b="f333"/>
              <a:pathLst>
                <a:path w="15412" h="34683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5"/>
                  </a:cubicBezTo>
                  <a:cubicBezTo>
                    <a:pt x="f17" y="f15"/>
                    <a:pt x="f18" y="f19"/>
                    <a:pt x="f20" y="f21"/>
                  </a:cubicBezTo>
                  <a:cubicBezTo>
                    <a:pt x="f20" y="f21"/>
                    <a:pt x="f20" y="f21"/>
                    <a:pt x="f20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6"/>
                    <a:pt x="f5" y="f6"/>
                  </a:cubicBezTo>
                  <a:close/>
                  <a:moveTo>
                    <a:pt x="f32" y="f33"/>
                  </a:move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48"/>
                  </a:cubicBezTo>
                  <a:cubicBezTo>
                    <a:pt x="f50" y="f48"/>
                    <a:pt x="f51" y="f52"/>
                    <a:pt x="f53" y="f54"/>
                  </a:cubicBez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33"/>
                    <a:pt x="f32" y="f33"/>
                  </a:cubicBezTo>
                  <a:close/>
                  <a:moveTo>
                    <a:pt x="f70" y="f71"/>
                  </a:moveTo>
                  <a:cubicBezTo>
                    <a:pt x="f72" y="f73"/>
                    <a:pt x="f72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6"/>
                  </a:cubicBezTo>
                  <a:cubicBezTo>
                    <a:pt x="f88" y="f86"/>
                    <a:pt x="f89" y="f90"/>
                    <a:pt x="f91" y="f92"/>
                  </a:cubicBezTo>
                  <a:cubicBezTo>
                    <a:pt x="f93" y="f92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4" y="f106"/>
                    <a:pt x="f107" y="f108"/>
                  </a:cubicBezTo>
                  <a:cubicBezTo>
                    <a:pt x="f109" y="f110"/>
                    <a:pt x="f111" y="f71"/>
                    <a:pt x="f70" y="f71"/>
                  </a:cubicBezTo>
                  <a:close/>
                  <a:moveTo>
                    <a:pt x="f112" y="f113"/>
                  </a:moveTo>
                  <a:cubicBezTo>
                    <a:pt x="f114" y="f115"/>
                    <a:pt x="f116" y="f117"/>
                    <a:pt x="f118" y="f119"/>
                  </a:cubicBezTo>
                  <a:cubicBezTo>
                    <a:pt x="f120" y="f121"/>
                    <a:pt x="f118" y="f122"/>
                    <a:pt x="f123" y="f124"/>
                  </a:cubicBezTo>
                  <a:cubicBezTo>
                    <a:pt x="f125" y="f126"/>
                    <a:pt x="f127" y="f128"/>
                    <a:pt x="f129" y="f128"/>
                  </a:cubicBezTo>
                  <a:cubicBezTo>
                    <a:pt x="f130" y="f128"/>
                    <a:pt x="f131" y="f132"/>
                    <a:pt x="f133" y="f134"/>
                  </a:cubicBezTo>
                  <a:cubicBezTo>
                    <a:pt x="f135" y="f136"/>
                    <a:pt x="f20" y="f137"/>
                    <a:pt x="f23" y="f124"/>
                  </a:cubicBezTo>
                  <a:cubicBezTo>
                    <a:pt x="f23" y="f138"/>
                    <a:pt x="f139" y="f140"/>
                    <a:pt x="f141" y="f142"/>
                  </a:cubicBezTo>
                  <a:cubicBezTo>
                    <a:pt x="f143" y="f119"/>
                    <a:pt x="f57" y="f144"/>
                    <a:pt x="f112" y="f113"/>
                  </a:cubicBezTo>
                  <a:close/>
                  <a:moveTo>
                    <a:pt x="f145" y="f146"/>
                  </a:moveTo>
                  <a:cubicBezTo>
                    <a:pt x="f147" y="f146"/>
                    <a:pt x="f148" y="f149"/>
                    <a:pt x="f150" y="f151"/>
                  </a:cubicBezTo>
                  <a:cubicBezTo>
                    <a:pt x="f152" y="f153"/>
                    <a:pt x="f94" y="f154"/>
                    <a:pt x="f155" y="f156"/>
                  </a:cubicBezTo>
                  <a:cubicBezTo>
                    <a:pt x="f157" y="f158"/>
                    <a:pt x="f159" y="f160"/>
                    <a:pt x="f157" y="f161"/>
                  </a:cubicBezTo>
                  <a:cubicBezTo>
                    <a:pt x="f157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71" y="f172"/>
                  </a:cubicBezTo>
                  <a:cubicBezTo>
                    <a:pt x="f171" y="f173"/>
                    <a:pt x="f169" y="f174"/>
                    <a:pt x="f175" y="f62"/>
                  </a:cubicBezTo>
                  <a:cubicBezTo>
                    <a:pt x="f176" y="f177"/>
                    <a:pt x="f178" y="f179"/>
                    <a:pt x="f180" y="f179"/>
                  </a:cubicBezTo>
                  <a:cubicBezTo>
                    <a:pt x="f181" y="f179"/>
                    <a:pt x="f182" y="f183"/>
                    <a:pt x="f70" y="f184"/>
                  </a:cubicBezTo>
                  <a:cubicBezTo>
                    <a:pt x="f185" y="f186"/>
                    <a:pt x="f100" y="f187"/>
                    <a:pt x="f109" y="f188"/>
                  </a:cubicBezTo>
                  <a:cubicBezTo>
                    <a:pt x="f163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cubicBezTo>
                    <a:pt x="f200" y="f201"/>
                    <a:pt x="f202" y="f203"/>
                    <a:pt x="f204" y="f205"/>
                  </a:cubicBezTo>
                  <a:cubicBezTo>
                    <a:pt x="f206" y="f207"/>
                    <a:pt x="f208" y="f209"/>
                    <a:pt x="f210" y="f211"/>
                  </a:cubicBezTo>
                  <a:cubicBezTo>
                    <a:pt x="f212" y="f213"/>
                    <a:pt x="f146" y="f214"/>
                    <a:pt x="f215" y="f216"/>
                  </a:cubicBezTo>
                  <a:cubicBezTo>
                    <a:pt x="f217" y="f218"/>
                    <a:pt x="f219" y="f220"/>
                    <a:pt x="f221" y="f222"/>
                  </a:cubicBezTo>
                  <a:cubicBezTo>
                    <a:pt x="f223" y="f224"/>
                    <a:pt x="f225" y="f4"/>
                    <a:pt x="f226" y="f4"/>
                  </a:cubicBezTo>
                  <a:cubicBezTo>
                    <a:pt x="f227" y="f4"/>
                    <a:pt x="f228" y="f229"/>
                    <a:pt x="f230" y="f220"/>
                  </a:cubicBezTo>
                  <a:cubicBezTo>
                    <a:pt x="f231" y="f232"/>
                    <a:pt x="f233" y="f234"/>
                    <a:pt x="f235" y="f234"/>
                  </a:cubicBezTo>
                  <a:cubicBezTo>
                    <a:pt x="f236" y="f234"/>
                    <a:pt x="f237" y="f238"/>
                    <a:pt x="f239" y="f240"/>
                  </a:cubicBezTo>
                  <a:cubicBezTo>
                    <a:pt x="f141" y="f241"/>
                    <a:pt x="f242" y="f243"/>
                    <a:pt x="f139" y="f244"/>
                  </a:cubicBezTo>
                  <a:cubicBezTo>
                    <a:pt x="f245" y="f246"/>
                    <a:pt x="f247" y="f248"/>
                    <a:pt x="f249" y="f250"/>
                  </a:cubicBezTo>
                  <a:cubicBezTo>
                    <a:pt x="f251" y="f252"/>
                    <a:pt x="f253" y="f254"/>
                    <a:pt x="f255" y="f256"/>
                  </a:cubicBezTo>
                  <a:cubicBezTo>
                    <a:pt x="f257" y="f258"/>
                    <a:pt x="f259" y="f260"/>
                    <a:pt x="f261" y="f262"/>
                  </a:cubicBezTo>
                  <a:cubicBezTo>
                    <a:pt x="f263" y="f264"/>
                    <a:pt x="f265" y="f266"/>
                    <a:pt x="f267" y="f268"/>
                  </a:cubicBezTo>
                  <a:cubicBezTo>
                    <a:pt x="f269" y="f270"/>
                    <a:pt x="f271" y="f272"/>
                    <a:pt x="f273" y="f274"/>
                  </a:cubicBezTo>
                  <a:cubicBezTo>
                    <a:pt x="f273" y="f275"/>
                    <a:pt x="f273" y="f276"/>
                    <a:pt x="f277" y="f278"/>
                  </a:cubicBezTo>
                  <a:cubicBezTo>
                    <a:pt x="f279" y="f280"/>
                    <a:pt x="f281" y="f282"/>
                    <a:pt x="f283" y="f282"/>
                  </a:cubicBezTo>
                  <a:cubicBezTo>
                    <a:pt x="f284" y="f282"/>
                    <a:pt x="f285" y="f286"/>
                    <a:pt x="f287" y="f275"/>
                  </a:cubicBezTo>
                  <a:cubicBezTo>
                    <a:pt x="f288" y="f270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6"/>
                  </a:cubicBezTo>
                  <a:cubicBezTo>
                    <a:pt x="f298" y="f296"/>
                    <a:pt x="f299" y="f300"/>
                    <a:pt x="f301" y="f302"/>
                  </a:cubicBezTo>
                  <a:cubicBezTo>
                    <a:pt x="f303" y="f304"/>
                    <a:pt x="f301" y="f290"/>
                    <a:pt x="f305" y="f306"/>
                  </a:cubicBezTo>
                  <a:cubicBezTo>
                    <a:pt x="f307" y="f308"/>
                    <a:pt x="f309" y="f276"/>
                    <a:pt x="f310" y="f311"/>
                  </a:cubicBezTo>
                  <a:cubicBezTo>
                    <a:pt x="f312" y="f313"/>
                    <a:pt x="f314" y="f315"/>
                    <a:pt x="f316" y="f317"/>
                  </a:cubicBezTo>
                  <a:cubicBezTo>
                    <a:pt x="f318" y="f319"/>
                    <a:pt x="f320" y="f146"/>
                    <a:pt x="f145" y="f146"/>
                  </a:cubicBezTo>
                  <a:close/>
                </a:path>
              </a:pathLst>
            </a:custGeom>
            <a:solidFill>
              <a:srgbClr val="E5E1EE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287;p37">
              <a:extLst>
                <a:ext uri="{FF2B5EF4-FFF2-40B4-BE49-F238E27FC236}">
                  <a16:creationId xmlns:a16="http://schemas.microsoft.com/office/drawing/2014/main" id="{831BF824-3716-904E-84A8-7AAB5481E14E}"/>
                </a:ext>
              </a:extLst>
            </p:cNvPr>
            <p:cNvSpPr/>
            <p:nvPr/>
          </p:nvSpPr>
          <p:spPr>
            <a:xfrm flipH="1">
              <a:off x="8210095" y="3231480"/>
              <a:ext cx="182047" cy="15677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18"/>
                <a:gd name="f4" fmla="val 31157"/>
                <a:gd name="f5" fmla="val 31156"/>
                <a:gd name="f6" fmla="val 669"/>
                <a:gd name="f7" fmla="val 29941"/>
                <a:gd name="f8" fmla="val 1337"/>
                <a:gd name="f9" fmla="val 28694"/>
                <a:gd name="f10" fmla="val 1641"/>
                <a:gd name="f11" fmla="val 27327"/>
                <a:gd name="f12" fmla="val 1854"/>
                <a:gd name="f13" fmla="val 26415"/>
                <a:gd name="f14" fmla="val 1915"/>
                <a:gd name="f15" fmla="val 25442"/>
                <a:gd name="f16" fmla="val 1976"/>
                <a:gd name="f17" fmla="val 24469"/>
                <a:gd name="f18" fmla="val 2006"/>
                <a:gd name="f19" fmla="val 23801"/>
                <a:gd name="f20" fmla="val 1945"/>
                <a:gd name="f21" fmla="val 23618"/>
                <a:gd name="f22" fmla="val 2067"/>
                <a:gd name="f23" fmla="val 22980"/>
                <a:gd name="f24" fmla="val 2857"/>
                <a:gd name="f25" fmla="val 19302"/>
                <a:gd name="f26" fmla="val 3617"/>
                <a:gd name="f27" fmla="val 15472"/>
                <a:gd name="f28" fmla="val 2553"/>
                <a:gd name="f29" fmla="val 11916"/>
                <a:gd name="f30" fmla="val 2037"/>
                <a:gd name="f31" fmla="val 10183"/>
                <a:gd name="f32" fmla="val 1125"/>
                <a:gd name="f33" fmla="val 8573"/>
                <a:gd name="f34" fmla="val 973"/>
                <a:gd name="f35" fmla="val 6779"/>
                <a:gd name="f36" fmla="val 821"/>
                <a:gd name="f37" fmla="val 4348"/>
                <a:gd name="f38" fmla="val 2128"/>
                <a:gd name="f39" fmla="val 2068"/>
                <a:gd name="f40" fmla="val 3404"/>
                <a:gd name="f41" fmla="val 1"/>
                <a:gd name="f42" fmla="*/ f0 1 3618"/>
                <a:gd name="f43" fmla="*/ f1 1 31157"/>
                <a:gd name="f44" fmla="+- f4 0 f2"/>
                <a:gd name="f45" fmla="+- f3 0 f2"/>
                <a:gd name="f46" fmla="*/ f45 1 3618"/>
                <a:gd name="f47" fmla="*/ f44 1 31157"/>
                <a:gd name="f48" fmla="*/ f2 1 f46"/>
                <a:gd name="f49" fmla="*/ f3 1 f46"/>
                <a:gd name="f50" fmla="*/ f2 1 f47"/>
                <a:gd name="f51" fmla="*/ f4 1 f47"/>
                <a:gd name="f52" fmla="*/ f48 f42 1"/>
                <a:gd name="f53" fmla="*/ f49 f42 1"/>
                <a:gd name="f54" fmla="*/ f51 f43 1"/>
                <a:gd name="f55" fmla="*/ f50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55" r="f53" b="f54"/>
              <a:pathLst>
                <a:path w="3618" h="31157" fill="none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</a:path>
              </a:pathLst>
            </a:custGeom>
            <a:noFill/>
            <a:ln w="9528" cap="rnd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288;p37">
              <a:extLst>
                <a:ext uri="{FF2B5EF4-FFF2-40B4-BE49-F238E27FC236}">
                  <a16:creationId xmlns:a16="http://schemas.microsoft.com/office/drawing/2014/main" id="{387B83F6-3D84-1C47-A072-D081567BC99E}"/>
                </a:ext>
              </a:extLst>
            </p:cNvPr>
            <p:cNvSpPr/>
            <p:nvPr/>
          </p:nvSpPr>
          <p:spPr>
            <a:xfrm flipH="1">
              <a:off x="7997506" y="4534564"/>
              <a:ext cx="516462" cy="6099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88"/>
                <a:gd name="f4" fmla="val 12123"/>
                <a:gd name="f5" fmla="val 1"/>
                <a:gd name="f6" fmla="val 1277"/>
                <a:gd name="f7" fmla="val 10852"/>
                <a:gd name="f8" fmla="val 1551"/>
                <a:gd name="f9" fmla="val 12068"/>
                <a:gd name="f10" fmla="val 1561"/>
                <a:gd name="f11" fmla="val 12109"/>
                <a:gd name="f12" fmla="val 2746"/>
                <a:gd name="f13" fmla="val 12122"/>
                <a:gd name="f14" fmla="val 4323"/>
                <a:gd name="f15" fmla="val 7475"/>
                <a:gd name="f16" fmla="val 12189"/>
                <a:gd name="f17" fmla="val 12250"/>
                <a:gd name="f18" fmla="val 11946"/>
                <a:gd name="f19" fmla="val 12737"/>
                <a:gd name="f20" fmla="val 5959"/>
                <a:gd name="f21" fmla="val 12858"/>
                <a:gd name="f22" fmla="val 5472"/>
                <a:gd name="f23" fmla="*/ f0 1 13588"/>
                <a:gd name="f24" fmla="*/ f1 1 12123"/>
                <a:gd name="f25" fmla="+- f4 0 f2"/>
                <a:gd name="f26" fmla="+- f3 0 f2"/>
                <a:gd name="f27" fmla="*/ f26 1 13588"/>
                <a:gd name="f28" fmla="*/ f25 1 12123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13588" h="12123">
                  <a:moveTo>
                    <a:pt x="f5" y="f5"/>
                  </a:moveTo>
                  <a:cubicBezTo>
                    <a:pt x="f5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3"/>
                  </a:cubicBezTo>
                  <a:cubicBezTo>
                    <a:pt x="f15" y="f13"/>
                    <a:pt x="f16" y="f9"/>
                    <a:pt x="f16" y="f9"/>
                  </a:cubicBezTo>
                  <a:cubicBezTo>
                    <a:pt x="f17" y="f18"/>
                    <a:pt x="f19" y="f20"/>
                    <a:pt x="f21" y="f22"/>
                  </a:cubicBezTo>
                  <a:lnTo>
                    <a:pt x="f3" y="f5"/>
                  </a:lnTo>
                  <a:close/>
                </a:path>
              </a:pathLst>
            </a:custGeom>
            <a:solidFill>
              <a:srgbClr val="000000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cxnSp>
        <p:nvCxnSpPr>
          <p:cNvPr id="11" name="Google Shape;289;p37">
            <a:extLst>
              <a:ext uri="{FF2B5EF4-FFF2-40B4-BE49-F238E27FC236}">
                <a16:creationId xmlns:a16="http://schemas.microsoft.com/office/drawing/2014/main" id="{9BAEC039-68A4-AB41-9847-797890C8C918}"/>
              </a:ext>
            </a:extLst>
          </p:cNvPr>
          <p:cNvCxnSpPr/>
          <p:nvPr/>
        </p:nvCxnSpPr>
        <p:spPr>
          <a:xfrm>
            <a:off x="2119798" y="461973"/>
            <a:ext cx="7024202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258188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38">
            <a:extLst>
              <a:ext uri="{FF2B5EF4-FFF2-40B4-BE49-F238E27FC236}">
                <a16:creationId xmlns:a16="http://schemas.microsoft.com/office/drawing/2014/main" id="{DEAC0AB9-852A-9C43-8C9C-5D9BEC09D4C8}"/>
              </a:ext>
            </a:extLst>
          </p:cNvPr>
          <p:cNvSpPr/>
          <p:nvPr/>
        </p:nvSpPr>
        <p:spPr>
          <a:xfrm>
            <a:off x="-517321" y="1618332"/>
            <a:ext cx="2760299" cy="27602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5946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292;p38">
            <a:extLst>
              <a:ext uri="{FF2B5EF4-FFF2-40B4-BE49-F238E27FC236}">
                <a16:creationId xmlns:a16="http://schemas.microsoft.com/office/drawing/2014/main" id="{655D9088-06E2-3841-BF1B-46BAB71C54B1}"/>
              </a:ext>
            </a:extLst>
          </p:cNvPr>
          <p:cNvGrpSpPr/>
          <p:nvPr/>
        </p:nvGrpSpPr>
        <p:grpSpPr>
          <a:xfrm>
            <a:off x="7748826" y="632673"/>
            <a:ext cx="636897" cy="322801"/>
            <a:chOff x="7748826" y="632673"/>
            <a:chExt cx="636897" cy="322801"/>
          </a:xfrm>
        </p:grpSpPr>
        <p:sp>
          <p:nvSpPr>
            <p:cNvPr id="4" name="Google Shape;293;p38">
              <a:extLst>
                <a:ext uri="{FF2B5EF4-FFF2-40B4-BE49-F238E27FC236}">
                  <a16:creationId xmlns:a16="http://schemas.microsoft.com/office/drawing/2014/main" id="{A83CF43E-FBF5-9646-A937-EFE8AB26CE7F}"/>
                </a:ext>
              </a:extLst>
            </p:cNvPr>
            <p:cNvSpPr/>
            <p:nvPr/>
          </p:nvSpPr>
          <p:spPr>
            <a:xfrm>
              <a:off x="7748826" y="632673"/>
              <a:ext cx="636897" cy="322801"/>
            </a:xfrm>
            <a:custGeom>
              <a:avLst>
                <a:gd name="f1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8E7CC3"/>
            </a:solidFill>
            <a:ln w="9528" cap="flat">
              <a:solidFill>
                <a:srgbClr val="E5E1EE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5" name="Google Shape;294;p38">
              <a:extLst>
                <a:ext uri="{FF2B5EF4-FFF2-40B4-BE49-F238E27FC236}">
                  <a16:creationId xmlns:a16="http://schemas.microsoft.com/office/drawing/2014/main" id="{3173A811-5731-4041-B77E-675DA410DD52}"/>
                </a:ext>
              </a:extLst>
            </p:cNvPr>
            <p:cNvCxnSpPr/>
            <p:nvPr/>
          </p:nvCxnSpPr>
          <p:spPr>
            <a:xfrm>
              <a:off x="7949372" y="794074"/>
              <a:ext cx="235806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round/>
              <a:tailEnd type="arrow"/>
            </a:ln>
          </p:spPr>
        </p:cxnSp>
      </p:grpSp>
      <p:grpSp>
        <p:nvGrpSpPr>
          <p:cNvPr id="6" name="Google Shape;295;p38">
            <a:extLst>
              <a:ext uri="{FF2B5EF4-FFF2-40B4-BE49-F238E27FC236}">
                <a16:creationId xmlns:a16="http://schemas.microsoft.com/office/drawing/2014/main" id="{4F71D80A-2E34-5643-93BF-1ECBE39ABCAE}"/>
              </a:ext>
            </a:extLst>
          </p:cNvPr>
          <p:cNvGrpSpPr/>
          <p:nvPr/>
        </p:nvGrpSpPr>
        <p:grpSpPr>
          <a:xfrm>
            <a:off x="244675" y="1853379"/>
            <a:ext cx="1628006" cy="3290203"/>
            <a:chOff x="244675" y="1853379"/>
            <a:chExt cx="1628006" cy="3290203"/>
          </a:xfrm>
        </p:grpSpPr>
        <p:sp>
          <p:nvSpPr>
            <p:cNvPr id="7" name="Google Shape;296;p38">
              <a:extLst>
                <a:ext uri="{FF2B5EF4-FFF2-40B4-BE49-F238E27FC236}">
                  <a16:creationId xmlns:a16="http://schemas.microsoft.com/office/drawing/2014/main" id="{504E73C1-EA35-4A4F-9C7A-C449BFB7CD92}"/>
                </a:ext>
              </a:extLst>
            </p:cNvPr>
            <p:cNvSpPr/>
            <p:nvPr/>
          </p:nvSpPr>
          <p:spPr>
            <a:xfrm>
              <a:off x="573996" y="1853379"/>
              <a:ext cx="924778" cy="16414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559"/>
                <a:gd name="f4" fmla="val 29392"/>
                <a:gd name="f5" fmla="val 8501"/>
                <a:gd name="f6" fmla="val 4644"/>
                <a:gd name="f7" fmla="val 8562"/>
                <a:gd name="f8" fmla="val 8636"/>
                <a:gd name="f9" fmla="val 4667"/>
                <a:gd name="f10" fmla="val 8724"/>
                <a:gd name="f11" fmla="val 4719"/>
                <a:gd name="f12" fmla="val 8937"/>
                <a:gd name="f13" fmla="val 4841"/>
                <a:gd name="f14" fmla="val 8998"/>
                <a:gd name="f15" fmla="val 5084"/>
                <a:gd name="f16" fmla="val 9059"/>
                <a:gd name="f17" fmla="val 5297"/>
                <a:gd name="f18" fmla="val 9211"/>
                <a:gd name="f19" fmla="val 5874"/>
                <a:gd name="f20" fmla="val 9302"/>
                <a:gd name="f21" fmla="val 6452"/>
                <a:gd name="f22" fmla="val 9332"/>
                <a:gd name="f23" fmla="val 6999"/>
                <a:gd name="f24" fmla="val 7090"/>
                <a:gd name="f25" fmla="val 7364"/>
                <a:gd name="f26" fmla="val 9271"/>
                <a:gd name="f27" fmla="val 7576"/>
                <a:gd name="f28" fmla="val 9252"/>
                <a:gd name="f29" fmla="val 7733"/>
                <a:gd name="f30" fmla="val 9195"/>
                <a:gd name="f31" fmla="val 7852"/>
                <a:gd name="f32" fmla="val 9100"/>
                <a:gd name="f33" fmla="val 9047"/>
                <a:gd name="f34" fmla="val 8983"/>
                <a:gd name="f35" fmla="val 7815"/>
                <a:gd name="f36" fmla="val 8907"/>
                <a:gd name="f37" fmla="val 7728"/>
                <a:gd name="f38" fmla="val 8420"/>
                <a:gd name="f39" fmla="val 7242"/>
                <a:gd name="f40" fmla="val 8299"/>
                <a:gd name="f41" fmla="val 6543"/>
                <a:gd name="f42" fmla="val 8268"/>
                <a:gd name="f43" fmla="val 8242"/>
                <a:gd name="f44" fmla="val 5637"/>
                <a:gd name="f45" fmla="val 8101"/>
                <a:gd name="f46" fmla="val 12372"/>
                <a:gd name="f47" fmla="val 12501"/>
                <a:gd name="f48" fmla="val 12493"/>
                <a:gd name="f49" fmla="val 12585"/>
                <a:gd name="f50" fmla="val 12531"/>
                <a:gd name="f51" fmla="val 12645"/>
                <a:gd name="f52" fmla="val 12653"/>
                <a:gd name="f53" fmla="val 12676"/>
                <a:gd name="f54" fmla="val 12713"/>
                <a:gd name="f55" fmla="val 12865"/>
                <a:gd name="f56" fmla="val 12615"/>
                <a:gd name="f57" fmla="val 12926"/>
                <a:gd name="f58" fmla="val 11825"/>
                <a:gd name="f59" fmla="val 13686"/>
                <a:gd name="f60" fmla="val 10761"/>
                <a:gd name="f61" fmla="val 14081"/>
                <a:gd name="f62" fmla="val 9697"/>
                <a:gd name="f63" fmla="val 9484"/>
                <a:gd name="f64" fmla="val 9393"/>
                <a:gd name="f65" fmla="val 13747"/>
                <a:gd name="f66" fmla="val 9575"/>
                <a:gd name="f67" fmla="val 13625"/>
                <a:gd name="f68" fmla="val 9636"/>
                <a:gd name="f69" fmla="val 13595"/>
                <a:gd name="f70" fmla="val 13564"/>
                <a:gd name="f71" fmla="val 9758"/>
                <a:gd name="f72" fmla="val 13504"/>
                <a:gd name="f73" fmla="val 9788"/>
                <a:gd name="f74" fmla="val 13443"/>
                <a:gd name="f75" fmla="val 9819"/>
                <a:gd name="f76" fmla="val 13382"/>
                <a:gd name="f77" fmla="val 9910"/>
                <a:gd name="f78" fmla="val 13321"/>
                <a:gd name="f79" fmla="val 10609"/>
                <a:gd name="f80" fmla="val 12956"/>
                <a:gd name="f81" fmla="val 11399"/>
                <a:gd name="f82" fmla="val 12561"/>
                <a:gd name="f83" fmla="val 12189"/>
                <a:gd name="f84" fmla="val 4855"/>
                <a:gd name="f85" fmla="val 12077"/>
                <a:gd name="f86" fmla="val 4939"/>
                <a:gd name="f87" fmla="val 5024"/>
                <a:gd name="f88" fmla="val 12087"/>
                <a:gd name="f89" fmla="val 5107"/>
                <a:gd name="f90" fmla="val 12105"/>
                <a:gd name="f91" fmla="val 5350"/>
                <a:gd name="f92" fmla="val 12197"/>
                <a:gd name="f93" fmla="val 5563"/>
                <a:gd name="f94" fmla="val 12349"/>
                <a:gd name="f95" fmla="val 5746"/>
                <a:gd name="f96" fmla="val 6232"/>
                <a:gd name="f97" fmla="val 13139"/>
                <a:gd name="f98" fmla="val 6475"/>
                <a:gd name="f99" fmla="val 13899"/>
                <a:gd name="f100" fmla="val 6566"/>
                <a:gd name="f101" fmla="val 14659"/>
                <a:gd name="f102" fmla="val 6597"/>
                <a:gd name="f103" fmla="val 15054"/>
                <a:gd name="f104" fmla="val 15449"/>
                <a:gd name="f105" fmla="val 6384"/>
                <a:gd name="f106" fmla="val 15753"/>
                <a:gd name="f107" fmla="val 6170"/>
                <a:gd name="f108" fmla="val 16087"/>
                <a:gd name="f109" fmla="val 5968"/>
                <a:gd name="f110" fmla="val 16221"/>
                <a:gd name="f111" fmla="val 5782"/>
                <a:gd name="f112" fmla="val 5119"/>
                <a:gd name="f113" fmla="val 4648"/>
                <a:gd name="f114" fmla="val 14525"/>
                <a:gd name="f115" fmla="val 4530"/>
                <a:gd name="f116" fmla="val 14051"/>
                <a:gd name="f117" fmla="val 4439"/>
                <a:gd name="f118" fmla="val 13656"/>
                <a:gd name="f119" fmla="val 3983"/>
                <a:gd name="f120" fmla="val 12592"/>
                <a:gd name="f121" fmla="val 4347"/>
                <a:gd name="f122" fmla="val 12257"/>
                <a:gd name="f123" fmla="val 4474"/>
                <a:gd name="f124" fmla="val 12130"/>
                <a:gd name="f125" fmla="val 4661"/>
                <a:gd name="f126" fmla="val 13172"/>
                <a:gd name="f127" fmla="val 12729"/>
                <a:gd name="f128" fmla="val 12240"/>
                <a:gd name="f129" fmla="val 117"/>
                <a:gd name="f130" fmla="val 11703"/>
                <a:gd name="f131" fmla="val 373"/>
                <a:gd name="f132" fmla="val 11764"/>
                <a:gd name="f133" fmla="val 677"/>
                <a:gd name="f134" fmla="val 950"/>
                <a:gd name="f135" fmla="val 11916"/>
                <a:gd name="f136" fmla="val 1224"/>
                <a:gd name="f137" fmla="val 11977"/>
                <a:gd name="f138" fmla="val 1558"/>
                <a:gd name="f139" fmla="val 12037"/>
                <a:gd name="f140" fmla="val 1893"/>
                <a:gd name="f141" fmla="val 2227"/>
                <a:gd name="f142" fmla="val 2409"/>
                <a:gd name="f143" fmla="val 12007"/>
                <a:gd name="f144" fmla="val 2592"/>
                <a:gd name="f145" fmla="val 2774"/>
                <a:gd name="f146" fmla="val 2987"/>
                <a:gd name="f147" fmla="val 11855"/>
                <a:gd name="f148" fmla="val 3139"/>
                <a:gd name="f149" fmla="val 11642"/>
                <a:gd name="f150" fmla="val 3200"/>
                <a:gd name="f151" fmla="val 11618"/>
                <a:gd name="f152" fmla="val 3208"/>
                <a:gd name="f153" fmla="val 11591"/>
                <a:gd name="f154" fmla="val 3211"/>
                <a:gd name="f155" fmla="val 11565"/>
                <a:gd name="f156" fmla="val 11492"/>
                <a:gd name="f157" fmla="val 11421"/>
                <a:gd name="f158" fmla="val 3183"/>
                <a:gd name="f159" fmla="val 10913"/>
                <a:gd name="f160" fmla="val 2531"/>
                <a:gd name="f161" fmla="val 1771"/>
                <a:gd name="f162" fmla="val 10670"/>
                <a:gd name="f163" fmla="val 1011"/>
                <a:gd name="f164" fmla="val 10487"/>
                <a:gd name="f165" fmla="val 1133"/>
                <a:gd name="f166" fmla="val 10274"/>
                <a:gd name="f167" fmla="val 1285"/>
                <a:gd name="f168" fmla="val 10092"/>
                <a:gd name="f169" fmla="val 1467"/>
                <a:gd name="f170" fmla="val 6779"/>
                <a:gd name="f171" fmla="val 4263"/>
                <a:gd name="f172" fmla="val 8032"/>
                <a:gd name="f173" fmla="val 2888"/>
                <a:gd name="f174" fmla="val 12166"/>
                <a:gd name="f175" fmla="val 1885"/>
                <a:gd name="f176" fmla="val 14841"/>
                <a:gd name="f177" fmla="val 1247"/>
                <a:gd name="f178" fmla="val 17607"/>
                <a:gd name="f179" fmla="val 882"/>
                <a:gd name="f180" fmla="val 20434"/>
                <a:gd name="f181" fmla="val 609"/>
                <a:gd name="f182" fmla="val 22653"/>
                <a:gd name="f183" fmla="val 1"/>
                <a:gd name="f184" fmla="val 25875"/>
                <a:gd name="f185" fmla="val 669"/>
                <a:gd name="f186" fmla="val 28063"/>
                <a:gd name="f187" fmla="val 821"/>
                <a:gd name="f188" fmla="val 28580"/>
                <a:gd name="f189" fmla="val 1217"/>
                <a:gd name="f190" fmla="val 29066"/>
                <a:gd name="f191" fmla="val 1733"/>
                <a:gd name="f192" fmla="val 29188"/>
                <a:gd name="f193" fmla="val 1801"/>
                <a:gd name="f194" fmla="val 29203"/>
                <a:gd name="f195" fmla="val 1869"/>
                <a:gd name="f196" fmla="val 29210"/>
                <a:gd name="f197" fmla="val 1938"/>
                <a:gd name="f198" fmla="val 2428"/>
                <a:gd name="f199" fmla="val 2919"/>
                <a:gd name="f200" fmla="val 28847"/>
                <a:gd name="f201" fmla="val 28367"/>
                <a:gd name="f202" fmla="val 2983"/>
                <a:gd name="f203" fmla="val 29101"/>
                <a:gd name="f204" fmla="val 3448"/>
                <a:gd name="f205" fmla="val 29391"/>
                <a:gd name="f206" fmla="val 3978"/>
                <a:gd name="f207" fmla="val 4457"/>
                <a:gd name="f208" fmla="val 4988"/>
                <a:gd name="f209" fmla="val 29154"/>
                <a:gd name="f210" fmla="val 5320"/>
                <a:gd name="f211" fmla="val 28793"/>
                <a:gd name="f212" fmla="val 10700"/>
                <a:gd name="f213" fmla="val 22926"/>
                <a:gd name="f214" fmla="val 14469"/>
                <a:gd name="f215" fmla="val 15601"/>
                <a:gd name="f216" fmla="val 16110"/>
                <a:gd name="f217" fmla="val 7820"/>
                <a:gd name="f218" fmla="val 14834"/>
                <a:gd name="f219" fmla="val 8367"/>
                <a:gd name="f220" fmla="val 13557"/>
                <a:gd name="f221" fmla="val 8853"/>
                <a:gd name="f222" fmla="val 9005"/>
                <a:gd name="f223" fmla="val 12178"/>
                <a:gd name="f224" fmla="val 9007"/>
                <a:gd name="f225" fmla="val 12167"/>
                <a:gd name="f226" fmla="val 12157"/>
                <a:gd name="f227" fmla="val 11959"/>
                <a:gd name="f228" fmla="val 11802"/>
                <a:gd name="f229" fmla="val 8752"/>
                <a:gd name="f230" fmla="val 11946"/>
                <a:gd name="f231" fmla="val 8580"/>
                <a:gd name="f232" fmla="val 13740"/>
                <a:gd name="f233" fmla="val 7181"/>
                <a:gd name="f234" fmla="val 14773"/>
                <a:gd name="f235" fmla="val 6786"/>
                <a:gd name="f236" fmla="val 15290"/>
                <a:gd name="f237" fmla="val 6573"/>
                <a:gd name="f238" fmla="val 15806"/>
                <a:gd name="f239" fmla="val 6421"/>
                <a:gd name="f240" fmla="val 16354"/>
                <a:gd name="f241" fmla="val 6269"/>
                <a:gd name="f242" fmla="val 16558"/>
                <a:gd name="f243" fmla="val 3253"/>
                <a:gd name="f244" fmla="val 15516"/>
                <a:gd name="f245" fmla="*/ f0 1 16559"/>
                <a:gd name="f246" fmla="*/ f1 1 29392"/>
                <a:gd name="f247" fmla="+- f4 0 f2"/>
                <a:gd name="f248" fmla="+- f3 0 f2"/>
                <a:gd name="f249" fmla="*/ f248 1 16559"/>
                <a:gd name="f250" fmla="*/ f247 1 29392"/>
                <a:gd name="f251" fmla="*/ f2 1 f249"/>
                <a:gd name="f252" fmla="*/ f3 1 f249"/>
                <a:gd name="f253" fmla="*/ f2 1 f250"/>
                <a:gd name="f254" fmla="*/ f4 1 f250"/>
                <a:gd name="f255" fmla="*/ f251 f245 1"/>
                <a:gd name="f256" fmla="*/ f252 f245 1"/>
                <a:gd name="f257" fmla="*/ f254 f246 1"/>
                <a:gd name="f258" fmla="*/ f253 f2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5" t="f258" r="f256" b="f257"/>
              <a:pathLst>
                <a:path w="16559" h="29392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2" y="f24"/>
                    <a:pt x="f22" y="f25"/>
                    <a:pt x="f26" y="f27"/>
                  </a:cubicBezTo>
                  <a:cubicBezTo>
                    <a:pt x="f28" y="f29"/>
                    <a:pt x="f30" y="f31"/>
                    <a:pt x="f32" y="f31"/>
                  </a:cubicBezTo>
                  <a:cubicBezTo>
                    <a:pt x="f33" y="f31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19"/>
                  </a:cubicBezTo>
                  <a:cubicBezTo>
                    <a:pt x="f43" y="f44"/>
                    <a:pt x="f45" y="f6"/>
                    <a:pt x="f5" y="f6"/>
                  </a:cubicBezTo>
                  <a:close/>
                  <a:moveTo>
                    <a:pt x="f46" y="f47"/>
                  </a:moveTo>
                  <a:cubicBezTo>
                    <a:pt x="f48" y="f47"/>
                    <a:pt x="f49" y="f50"/>
                    <a:pt x="f51" y="f52"/>
                  </a:cubicBezTo>
                  <a:cubicBezTo>
                    <a:pt x="f53" y="f54"/>
                    <a:pt x="f53" y="f55"/>
                    <a:pt x="f56" y="f57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66" y="f67"/>
                  </a:cubicBezTo>
                  <a:cubicBezTo>
                    <a:pt x="f68" y="f69"/>
                    <a:pt x="f62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47"/>
                  </a:cubicBezTo>
                  <a:close/>
                  <a:moveTo>
                    <a:pt x="f84" y="f85"/>
                  </a:moveTo>
                  <a:cubicBezTo>
                    <a:pt x="f86" y="f85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82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0" y="f104"/>
                    <a:pt x="f105" y="f106"/>
                  </a:cubicBezTo>
                  <a:cubicBezTo>
                    <a:pt x="f107" y="f108"/>
                    <a:pt x="f109" y="f110"/>
                    <a:pt x="f111" y="f110"/>
                  </a:cubicBezTo>
                  <a:cubicBezTo>
                    <a:pt x="f112" y="f110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85"/>
                    <a:pt x="f84" y="f85"/>
                  </a:cubicBezTo>
                  <a:close/>
                  <a:moveTo>
                    <a:pt x="f126" y="f2"/>
                  </a:moveTo>
                  <a:cubicBezTo>
                    <a:pt x="f127" y="f2"/>
                    <a:pt x="f128" y="f129"/>
                    <a:pt x="f130" y="f131"/>
                  </a:cubicBezTo>
                  <a:cubicBezTo>
                    <a:pt x="f132" y="f133"/>
                    <a:pt x="f58" y="f134"/>
                    <a:pt x="f135" y="f136"/>
                  </a:cubicBezTo>
                  <a:cubicBezTo>
                    <a:pt x="f137" y="f138"/>
                    <a:pt x="f139" y="f140"/>
                    <a:pt x="f139" y="f141"/>
                  </a:cubicBezTo>
                  <a:cubicBezTo>
                    <a:pt x="f139" y="f142"/>
                    <a:pt x="f143" y="f144"/>
                    <a:pt x="f137" y="f145"/>
                  </a:cubicBezTo>
                  <a:cubicBezTo>
                    <a:pt x="f13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4"/>
                  </a:cubicBezTo>
                  <a:cubicBezTo>
                    <a:pt x="f156" y="f154"/>
                    <a:pt x="f157" y="f158"/>
                    <a:pt x="f81" y="f148"/>
                  </a:cubicBezTo>
                  <a:cubicBezTo>
                    <a:pt x="f159" y="f160"/>
                    <a:pt x="f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17" y="f172"/>
                    <a:pt x="f173" y="f174"/>
                  </a:cubicBezTo>
                  <a:cubicBezTo>
                    <a:pt x="f175" y="f176"/>
                    <a:pt x="f177" y="f178"/>
                    <a:pt x="f179" y="f180"/>
                  </a:cubicBezTo>
                  <a:cubicBezTo>
                    <a:pt x="f181" y="f182"/>
                    <a:pt x="f183" y="f184"/>
                    <a:pt x="f185" y="f186"/>
                  </a:cubicBezTo>
                  <a:cubicBezTo>
                    <a:pt x="f187" y="f188"/>
                    <a:pt x="f189" y="f190"/>
                    <a:pt x="f191" y="f192"/>
                  </a:cubicBezTo>
                  <a:cubicBezTo>
                    <a:pt x="f193" y="f194"/>
                    <a:pt x="f195" y="f196"/>
                    <a:pt x="f197" y="f196"/>
                  </a:cubicBezTo>
                  <a:cubicBezTo>
                    <a:pt x="f198" y="f196"/>
                    <a:pt x="f199" y="f200"/>
                    <a:pt x="f199" y="f201"/>
                  </a:cubicBezTo>
                  <a:cubicBezTo>
                    <a:pt x="f202" y="f203"/>
                    <a:pt x="f204" y="f205"/>
                    <a:pt x="f206" y="f205"/>
                  </a:cubicBezTo>
                  <a:cubicBezTo>
                    <a:pt x="f207" y="f205"/>
                    <a:pt x="f208" y="f209"/>
                    <a:pt x="f210" y="f211"/>
                  </a:cubicBezTo>
                  <a:cubicBezTo>
                    <a:pt x="f212" y="f213"/>
                    <a:pt x="f214" y="f215"/>
                    <a:pt x="f216" y="f217"/>
                  </a:cubicBezTo>
                  <a:lnTo>
                    <a:pt x="f216" y="f217"/>
                  </a:lnTo>
                  <a:cubicBezTo>
                    <a:pt x="f218" y="f219"/>
                    <a:pt x="f220" y="f221"/>
                    <a:pt x="f83" y="f222"/>
                  </a:cubicBezTo>
                  <a:cubicBezTo>
                    <a:pt x="f223" y="f224"/>
                    <a:pt x="f225" y="f224"/>
                    <a:pt x="f226" y="f224"/>
                  </a:cubicBezTo>
                  <a:cubicBezTo>
                    <a:pt x="f227" y="f224"/>
                    <a:pt x="f228" y="f229"/>
                    <a:pt x="f230" y="f231"/>
                  </a:cubicBezTo>
                  <a:cubicBezTo>
                    <a:pt x="f51" y="f37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"/>
                    <a:pt x="f126" y="f2"/>
                  </a:cubicBezTo>
                  <a:close/>
                </a:path>
              </a:pathLst>
            </a:custGeom>
            <a:solidFill>
              <a:srgbClr val="E5E1EE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297;p38">
              <a:extLst>
                <a:ext uri="{FF2B5EF4-FFF2-40B4-BE49-F238E27FC236}">
                  <a16:creationId xmlns:a16="http://schemas.microsoft.com/office/drawing/2014/main" id="{5799B753-521E-EE43-8CEC-4C8888F15689}"/>
                </a:ext>
              </a:extLst>
            </p:cNvPr>
            <p:cNvSpPr/>
            <p:nvPr/>
          </p:nvSpPr>
          <p:spPr>
            <a:xfrm>
              <a:off x="736960" y="2986220"/>
              <a:ext cx="1135721" cy="115978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336"/>
                <a:gd name="f4" fmla="val 20767"/>
                <a:gd name="f5" fmla="val 16779"/>
                <a:gd name="f6" fmla="val 6714"/>
                <a:gd name="f7" fmla="val 17022"/>
                <a:gd name="f8" fmla="val 17296"/>
                <a:gd name="f9" fmla="val 6775"/>
                <a:gd name="f10" fmla="val 17417"/>
                <a:gd name="f11" fmla="val 6988"/>
                <a:gd name="f12" fmla="val 17569"/>
                <a:gd name="f13" fmla="val 7292"/>
                <a:gd name="f14" fmla="val 17235"/>
                <a:gd name="f15" fmla="val 7596"/>
                <a:gd name="f16" fmla="val 16931"/>
                <a:gd name="f17" fmla="val 7778"/>
                <a:gd name="f18" fmla="val 16901"/>
                <a:gd name="f19" fmla="val 7808"/>
                <a:gd name="f20" fmla="val 16870"/>
                <a:gd name="f21" fmla="val 7839"/>
                <a:gd name="f22" fmla="val 15958"/>
                <a:gd name="f23" fmla="val 8325"/>
                <a:gd name="f24" fmla="val 14986"/>
                <a:gd name="f25" fmla="val 8903"/>
                <a:gd name="f26" fmla="val 13952"/>
                <a:gd name="f27" fmla="val 9024"/>
                <a:gd name="f28" fmla="val 13853"/>
                <a:gd name="f29" fmla="val 9033"/>
                <a:gd name="f30" fmla="val 13699"/>
                <a:gd name="f31" fmla="val 9045"/>
                <a:gd name="f32" fmla="val 13529"/>
                <a:gd name="f33" fmla="val 13127"/>
                <a:gd name="f34" fmla="val 12630"/>
                <a:gd name="f35" fmla="val 8980"/>
                <a:gd name="f36" fmla="val 12524"/>
                <a:gd name="f37" fmla="val 8660"/>
                <a:gd name="f38" fmla="val 12341"/>
                <a:gd name="f39" fmla="val 8112"/>
                <a:gd name="f40" fmla="val 13253"/>
                <a:gd name="f41" fmla="val 13618"/>
                <a:gd name="f42" fmla="val 7413"/>
                <a:gd name="f43" fmla="val 14591"/>
                <a:gd name="f44" fmla="val 6957"/>
                <a:gd name="f45" fmla="val 15685"/>
                <a:gd name="f46" fmla="val 10927"/>
                <a:gd name="f47" fmla="val 5510"/>
                <a:gd name="f48" fmla="val 10986"/>
                <a:gd name="f49" fmla="val 11043"/>
                <a:gd name="f50" fmla="val 5524"/>
                <a:gd name="f51" fmla="val 11095"/>
                <a:gd name="f52" fmla="val 5559"/>
                <a:gd name="f53" fmla="val 11430"/>
                <a:gd name="f54" fmla="val 5802"/>
                <a:gd name="f55" fmla="val 11521"/>
                <a:gd name="f56" fmla="val 6198"/>
                <a:gd name="f57" fmla="val 11490"/>
                <a:gd name="f58" fmla="val 6653"/>
                <a:gd name="f59" fmla="val 7565"/>
                <a:gd name="f60" fmla="val 10852"/>
                <a:gd name="f61" fmla="val 8720"/>
                <a:gd name="f62" fmla="val 10518"/>
                <a:gd name="f63" fmla="val 9146"/>
                <a:gd name="f64" fmla="val 10453"/>
                <a:gd name="f65" fmla="val 9253"/>
                <a:gd name="f66" fmla="val 10328"/>
                <a:gd name="f67" fmla="val 9361"/>
                <a:gd name="f68" fmla="val 10217"/>
                <a:gd name="f69" fmla="val 10171"/>
                <a:gd name="f70" fmla="val 10128"/>
                <a:gd name="f71" fmla="val 9342"/>
                <a:gd name="f72" fmla="val 10092"/>
                <a:gd name="f73" fmla="val 9298"/>
                <a:gd name="f74" fmla="val 10062"/>
                <a:gd name="f75" fmla="val 9267"/>
                <a:gd name="f76" fmla="val 9207"/>
                <a:gd name="f77" fmla="val 10031"/>
                <a:gd name="f78" fmla="val 8872"/>
                <a:gd name="f79" fmla="val 8416"/>
                <a:gd name="f80" fmla="val 8295"/>
                <a:gd name="f81" fmla="val 10001"/>
                <a:gd name="f82" fmla="val 7444"/>
                <a:gd name="f83" fmla="val 9849"/>
                <a:gd name="f84" fmla="val 6380"/>
                <a:gd name="f85" fmla="val 5711"/>
                <a:gd name="f86" fmla="val 10626"/>
                <a:gd name="f87" fmla="val 5603"/>
                <a:gd name="f88" fmla="val 10781"/>
                <a:gd name="f89" fmla="val 9732"/>
                <a:gd name="f90" fmla="val 14091"/>
                <a:gd name="f91" fmla="val 10332"/>
                <a:gd name="f92" fmla="val 10997"/>
                <a:gd name="f93" fmla="val 14179"/>
                <a:gd name="f94" fmla="val 11034"/>
                <a:gd name="f95" fmla="val 14496"/>
                <a:gd name="f96" fmla="val 11065"/>
                <a:gd name="f97" fmla="val 14799"/>
                <a:gd name="f98" fmla="val 10761"/>
                <a:gd name="f99" fmla="val 15012"/>
                <a:gd name="f100" fmla="val 10305"/>
                <a:gd name="f101" fmla="val 15164"/>
                <a:gd name="f102" fmla="val 9515"/>
                <a:gd name="f103" fmla="val 15438"/>
                <a:gd name="f104" fmla="val 8329"/>
                <a:gd name="f105" fmla="val 15468"/>
                <a:gd name="f106" fmla="val 8056"/>
                <a:gd name="f107" fmla="val 15529"/>
                <a:gd name="f108" fmla="val 7630"/>
                <a:gd name="f109" fmla="val 15590"/>
                <a:gd name="f110" fmla="val 7204"/>
                <a:gd name="f111" fmla="val 15651"/>
                <a:gd name="f112" fmla="val 6809"/>
                <a:gd name="f113" fmla="val 15711"/>
                <a:gd name="f114" fmla="val 6718"/>
                <a:gd name="f115" fmla="val 15559"/>
                <a:gd name="f116" fmla="val 6870"/>
                <a:gd name="f117" fmla="val 15377"/>
                <a:gd name="f118" fmla="val 6992"/>
                <a:gd name="f119" fmla="val 15225"/>
                <a:gd name="f120" fmla="val 7539"/>
                <a:gd name="f121" fmla="val 14769"/>
                <a:gd name="f122" fmla="val 8147"/>
                <a:gd name="f123" fmla="val 14374"/>
                <a:gd name="f124" fmla="val 8846"/>
                <a:gd name="f125" fmla="val 14161"/>
                <a:gd name="f126" fmla="val 8999"/>
                <a:gd name="f127" fmla="val 14126"/>
                <a:gd name="f128" fmla="val 9353"/>
                <a:gd name="f129" fmla="val 18891"/>
                <a:gd name="f130" fmla="val 18590"/>
                <a:gd name="f131" fmla="val 18276"/>
                <a:gd name="f132" fmla="val 71"/>
                <a:gd name="f133" fmla="val 17995"/>
                <a:gd name="f134" fmla="val 149"/>
                <a:gd name="f135" fmla="val 453"/>
                <a:gd name="f136" fmla="val 15898"/>
                <a:gd name="f137" fmla="val 818"/>
                <a:gd name="f138" fmla="val 14895"/>
                <a:gd name="f139" fmla="val 1273"/>
                <a:gd name="f140" fmla="val 14864"/>
                <a:gd name="f141" fmla="val 15168"/>
                <a:gd name="f142" fmla="val 3918"/>
                <a:gd name="f143" fmla="val 15047"/>
                <a:gd name="f144" fmla="val 4252"/>
                <a:gd name="f145" fmla="val 14940"/>
                <a:gd name="f146" fmla="val 4549"/>
                <a:gd name="f147" fmla="val 14493"/>
                <a:gd name="f148" fmla="val 4921"/>
                <a:gd name="f149" fmla="val 14109"/>
                <a:gd name="f150" fmla="val 13943"/>
                <a:gd name="f151" fmla="val 13789"/>
                <a:gd name="f152" fmla="val 4852"/>
                <a:gd name="f153" fmla="val 13679"/>
                <a:gd name="f154" fmla="val 4678"/>
                <a:gd name="f155" fmla="val 13588"/>
                <a:gd name="f156" fmla="val 4526"/>
                <a:gd name="f157" fmla="val 4343"/>
                <a:gd name="f158" fmla="val 4161"/>
                <a:gd name="f159" fmla="val 3462"/>
                <a:gd name="f160" fmla="val 2732"/>
                <a:gd name="f161" fmla="val 13648"/>
                <a:gd name="f162" fmla="val 2003"/>
                <a:gd name="f163" fmla="val 3219"/>
                <a:gd name="f164" fmla="val 8420"/>
                <a:gd name="f165" fmla="val 5134"/>
                <a:gd name="f166" fmla="val 6353"/>
                <a:gd name="f167" fmla="val 5867"/>
                <a:gd name="f168" fmla="val 7991"/>
                <a:gd name="f169" fmla="val 4773"/>
                <a:gd name="f170" fmla="val 4803"/>
                <a:gd name="f171" fmla="val 9693"/>
                <a:gd name="f172" fmla="val 10149"/>
                <a:gd name="f173" fmla="val 5168"/>
                <a:gd name="f174" fmla="val 10726"/>
                <a:gd name="f175" fmla="val 5229"/>
                <a:gd name="f176" fmla="val 11213"/>
                <a:gd name="f177" fmla="val 5290"/>
                <a:gd name="f178" fmla="val 11760"/>
                <a:gd name="f179" fmla="val 12337"/>
                <a:gd name="f180" fmla="val 5198"/>
                <a:gd name="f181" fmla="val 12885"/>
                <a:gd name="f182" fmla="val 13006"/>
                <a:gd name="f183" fmla="val 5138"/>
                <a:gd name="f184" fmla="val 13158"/>
                <a:gd name="f185" fmla="val 5016"/>
                <a:gd name="f186" fmla="val 13189"/>
                <a:gd name="f187" fmla="val 4997"/>
                <a:gd name="f188" fmla="val 13195"/>
                <a:gd name="f189" fmla="val 4978"/>
                <a:gd name="f190" fmla="val 13198"/>
                <a:gd name="f191" fmla="val 4959"/>
                <a:gd name="f192" fmla="val 12984"/>
                <a:gd name="f193" fmla="val 4651"/>
                <a:gd name="f194" fmla="val 12793"/>
                <a:gd name="f195" fmla="val 4499"/>
                <a:gd name="f196" fmla="val 11973"/>
                <a:gd name="f197" fmla="val 4469"/>
                <a:gd name="f198" fmla="val 11152"/>
                <a:gd name="f199" fmla="val 4378"/>
                <a:gd name="f200" fmla="val 10301"/>
                <a:gd name="f201" fmla="val 2584"/>
                <a:gd name="f202" fmla="val 12094"/>
                <a:gd name="f203" fmla="val 1642"/>
                <a:gd name="f204" fmla="val 1065"/>
                <a:gd name="f205" fmla="val 17413"/>
                <a:gd name="f206" fmla="val 943"/>
                <a:gd name="f207" fmla="val 17991"/>
                <a:gd name="f208" fmla="val 1"/>
                <a:gd name="f209" fmla="val 20392"/>
                <a:gd name="f210" fmla="val 578"/>
                <a:gd name="f211" fmla="val 20757"/>
                <a:gd name="f212" fmla="val 589"/>
                <a:gd name="f213" fmla="val 20764"/>
                <a:gd name="f214" fmla="val 607"/>
                <a:gd name="f215" fmla="val 631"/>
                <a:gd name="f216" fmla="val 1156"/>
                <a:gd name="f217" fmla="val 4710"/>
                <a:gd name="f218" fmla="val 19260"/>
                <a:gd name="f219" fmla="val 5320"/>
                <a:gd name="f220" fmla="val 19085"/>
                <a:gd name="f221" fmla="val 8572"/>
                <a:gd name="f222" fmla="val 18295"/>
                <a:gd name="f223" fmla="val 11733"/>
                <a:gd name="f224" fmla="val 16532"/>
                <a:gd name="f225" fmla="val 13983"/>
                <a:gd name="f226" fmla="val 13766"/>
                <a:gd name="f227" fmla="val 15351"/>
                <a:gd name="f228" fmla="val 16658"/>
                <a:gd name="f229" fmla="val 17721"/>
                <a:gd name="f230" fmla="val 8386"/>
                <a:gd name="f231" fmla="val 18572"/>
                <a:gd name="f232" fmla="val 6836"/>
                <a:gd name="f233" fmla="val 20031"/>
                <a:gd name="f234" fmla="val 4313"/>
                <a:gd name="f235" fmla="val 19880"/>
                <a:gd name="f236" fmla="val 2520"/>
                <a:gd name="f237" fmla="val 19606"/>
                <a:gd name="f238" fmla="val 19302"/>
                <a:gd name="f239" fmla="val 2611"/>
                <a:gd name="f240" fmla="val 18998"/>
                <a:gd name="f241" fmla="val 18694"/>
                <a:gd name="f242" fmla="val 2854"/>
                <a:gd name="f243" fmla="val 18390"/>
                <a:gd name="f244" fmla="val 2976"/>
                <a:gd name="f245" fmla="val 18025"/>
                <a:gd name="f246" fmla="val 17934"/>
                <a:gd name="f247" fmla="val 17904"/>
                <a:gd name="f248" fmla="val 2945"/>
                <a:gd name="f249" fmla="val 17843"/>
                <a:gd name="f250" fmla="val 2915"/>
                <a:gd name="f251" fmla="val 2824"/>
                <a:gd name="f252" fmla="val 17813"/>
                <a:gd name="f253" fmla="val 2398"/>
                <a:gd name="f254" fmla="val 18177"/>
                <a:gd name="f255" fmla="val 2033"/>
                <a:gd name="f256" fmla="val 1881"/>
                <a:gd name="f257" fmla="val 18876"/>
                <a:gd name="f258" fmla="val 1729"/>
                <a:gd name="f259" fmla="val 19849"/>
                <a:gd name="f260" fmla="val 1760"/>
                <a:gd name="f261" fmla="val 20062"/>
                <a:gd name="f262" fmla="val 1547"/>
                <a:gd name="f263" fmla="val 20335"/>
                <a:gd name="f264" fmla="val 1243"/>
                <a:gd name="f265" fmla="val 19940"/>
                <a:gd name="f266" fmla="val 19667"/>
                <a:gd name="f267" fmla="val 240"/>
                <a:gd name="f268" fmla="val 19445"/>
                <a:gd name="f269" fmla="val 63"/>
                <a:gd name="f270" fmla="val 19174"/>
                <a:gd name="f271" fmla="*/ f0 1 20336"/>
                <a:gd name="f272" fmla="*/ f1 1 20767"/>
                <a:gd name="f273" fmla="+- f4 0 f2"/>
                <a:gd name="f274" fmla="+- f3 0 f2"/>
                <a:gd name="f275" fmla="*/ f274 1 20336"/>
                <a:gd name="f276" fmla="*/ f273 1 20767"/>
                <a:gd name="f277" fmla="*/ f2 1 f275"/>
                <a:gd name="f278" fmla="*/ f3 1 f275"/>
                <a:gd name="f279" fmla="*/ f2 1 f276"/>
                <a:gd name="f280" fmla="*/ f4 1 f276"/>
                <a:gd name="f281" fmla="*/ f277 f271 1"/>
                <a:gd name="f282" fmla="*/ f278 f271 1"/>
                <a:gd name="f283" fmla="*/ f280 f272 1"/>
                <a:gd name="f284" fmla="*/ f279 f2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1" t="f284" r="f282" b="f283"/>
              <a:pathLst>
                <a:path w="20336" h="20767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1"/>
                  </a:cubicBezTo>
                  <a:cubicBezTo>
                    <a:pt x="f33" y="f31"/>
                    <a:pt x="f34" y="f35"/>
                    <a:pt x="f36" y="f37"/>
                  </a:cubicBezTo>
                  <a:cubicBezTo>
                    <a:pt x="f38" y="f39"/>
                    <a:pt x="f40" y="f15"/>
                    <a:pt x="f41" y="f42"/>
                  </a:cubicBezTo>
                  <a:cubicBezTo>
                    <a:pt x="f43" y="f44"/>
                    <a:pt x="f45" y="f6"/>
                    <a:pt x="f5" y="f6"/>
                  </a:cubicBezTo>
                  <a:close/>
                  <a:moveTo>
                    <a:pt x="f46" y="f47"/>
                  </a:moveTo>
                  <a:cubicBezTo>
                    <a:pt x="f48" y="f47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3" y="f59"/>
                    <a:pt x="f60" y="f61"/>
                    <a:pt x="f62" y="f63"/>
                  </a:cubicBezTo>
                  <a:cubicBezTo>
                    <a:pt x="f64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75"/>
                    <a:pt x="f74" y="f76"/>
                    <a:pt x="f74" y="f63"/>
                  </a:cubicBezTo>
                  <a:cubicBezTo>
                    <a:pt x="f77" y="f78"/>
                    <a:pt x="f77" y="f79"/>
                    <a:pt x="f74" y="f80"/>
                  </a:cubicBezTo>
                  <a:cubicBezTo>
                    <a:pt x="f81" y="f82"/>
                    <a:pt x="f83" y="f84"/>
                    <a:pt x="f62" y="f85"/>
                  </a:cubicBezTo>
                  <a:cubicBezTo>
                    <a:pt x="f86" y="f87"/>
                    <a:pt x="f88" y="f47"/>
                    <a:pt x="f46" y="f47"/>
                  </a:cubicBezTo>
                  <a:close/>
                  <a:moveTo>
                    <a:pt x="f89" y="f90"/>
                  </a:moveTo>
                  <a:cubicBezTo>
                    <a:pt x="f91" y="f90"/>
                    <a:pt x="f92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4" y="f105"/>
                    <a:pt x="f106" y="f107"/>
                  </a:cubicBezTo>
                  <a:cubicBezTo>
                    <a:pt x="f108" y="f109"/>
                    <a:pt x="f110" y="f111"/>
                    <a:pt x="f112" y="f113"/>
                  </a:cubicBezTo>
                  <a:cubicBezTo>
                    <a:pt x="f114" y="f115"/>
                    <a:pt x="f116" y="f117"/>
                    <a:pt x="f118" y="f119"/>
                  </a:cubicBezTo>
                  <a:cubicBezTo>
                    <a:pt x="f120" y="f121"/>
                    <a:pt x="f122" y="f123"/>
                    <a:pt x="f124" y="f125"/>
                  </a:cubicBezTo>
                  <a:cubicBezTo>
                    <a:pt x="f126" y="f127"/>
                    <a:pt x="f128" y="f90"/>
                    <a:pt x="f89" y="f90"/>
                  </a:cubicBezTo>
                  <a:close/>
                  <a:moveTo>
                    <a:pt x="f129" y="f2"/>
                  </a:moveTo>
                  <a:cubicBezTo>
                    <a:pt x="f130" y="f2"/>
                    <a:pt x="f131" y="f132"/>
                    <a:pt x="f133" y="f134"/>
                  </a:cubicBezTo>
                  <a:cubicBezTo>
                    <a:pt x="f16" y="f135"/>
                    <a:pt x="f136" y="f137"/>
                    <a:pt x="f138" y="f139"/>
                  </a:cubicBezTo>
                  <a:cubicBezTo>
                    <a:pt x="f140" y="f139"/>
                    <a:pt x="f141" y="f142"/>
                    <a:pt x="f143" y="f144"/>
                  </a:cubicBezTo>
                  <a:cubicBezTo>
                    <a:pt x="f145" y="f146"/>
                    <a:pt x="f147" y="f148"/>
                    <a:pt x="f149" y="f148"/>
                  </a:cubicBezTo>
                  <a:cubicBezTo>
                    <a:pt x="f150" y="f148"/>
                    <a:pt x="f151" y="f152"/>
                    <a:pt x="f153" y="f154"/>
                  </a:cubicBezTo>
                  <a:cubicBezTo>
                    <a:pt x="f155" y="f156"/>
                    <a:pt x="f155" y="f157"/>
                    <a:pt x="f155" y="f158"/>
                  </a:cubicBezTo>
                  <a:cubicBezTo>
                    <a:pt x="f41" y="f159"/>
                    <a:pt x="f153" y="f160"/>
                    <a:pt x="f161" y="f162"/>
                  </a:cubicBezTo>
                  <a:lnTo>
                    <a:pt x="f161" y="f162"/>
                  </a:lnTo>
                  <a:cubicBezTo>
                    <a:pt x="f60" y="f163"/>
                    <a:pt x="f164" y="f165"/>
                    <a:pt x="f166" y="f42"/>
                  </a:cubicBezTo>
                  <a:cubicBezTo>
                    <a:pt x="f167" y="f168"/>
                    <a:pt x="f169" y="f25"/>
                    <a:pt x="f170" y="f171"/>
                  </a:cubicBezTo>
                  <a:cubicBezTo>
                    <a:pt x="f170" y="f172"/>
                    <a:pt x="f173" y="f174"/>
                    <a:pt x="f175" y="f176"/>
                  </a:cubicBezTo>
                  <a:cubicBezTo>
                    <a:pt x="f177" y="f178"/>
                    <a:pt x="f177" y="f179"/>
                    <a:pt x="f180" y="f181"/>
                  </a:cubicBezTo>
                  <a:cubicBezTo>
                    <a:pt x="f180" y="f182"/>
                    <a:pt x="f183" y="f184"/>
                    <a:pt x="f185" y="f186"/>
                  </a:cubicBezTo>
                  <a:cubicBezTo>
                    <a:pt x="f187" y="f188"/>
                    <a:pt x="f189" y="f190"/>
                    <a:pt x="f191" y="f190"/>
                  </a:cubicBezTo>
                  <a:cubicBezTo>
                    <a:pt x="f170" y="f190"/>
                    <a:pt x="f154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99"/>
                    <a:pt x="f204" y="f205"/>
                  </a:cubicBezTo>
                  <a:cubicBezTo>
                    <a:pt x="f206" y="f207"/>
                    <a:pt x="f208" y="f209"/>
                    <a:pt x="f210" y="f211"/>
                  </a:cubicBezTo>
                  <a:cubicBezTo>
                    <a:pt x="f212" y="f213"/>
                    <a:pt x="f214" y="f4"/>
                    <a:pt x="f215" y="f4"/>
                  </a:cubicBezTo>
                  <a:cubicBezTo>
                    <a:pt x="f216" y="f4"/>
                    <a:pt x="f217" y="f218"/>
                    <a:pt x="f219" y="f220"/>
                  </a:cubicBezTo>
                  <a:cubicBezTo>
                    <a:pt x="f221" y="f222"/>
                    <a:pt x="f223" y="f224"/>
                    <a:pt x="f225" y="f226"/>
                  </a:cubicBezTo>
                  <a:cubicBezTo>
                    <a:pt x="f227" y="f202"/>
                    <a:pt x="f228" y="f200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6"/>
                    <a:pt x="f238" y="f239"/>
                    <a:pt x="f240" y="f160"/>
                  </a:cubicBezTo>
                  <a:cubicBezTo>
                    <a:pt x="f241" y="f242"/>
                    <a:pt x="f243" y="f244"/>
                    <a:pt x="f245" y="f244"/>
                  </a:cubicBezTo>
                  <a:cubicBezTo>
                    <a:pt x="f133" y="f244"/>
                    <a:pt x="f246" y="f244"/>
                    <a:pt x="f247" y="f248"/>
                  </a:cubicBezTo>
                  <a:cubicBezTo>
                    <a:pt x="f249" y="f250"/>
                    <a:pt x="f249" y="f242"/>
                    <a:pt x="f249" y="f251"/>
                  </a:cubicBezTo>
                  <a:cubicBezTo>
                    <a:pt x="f252" y="f253"/>
                    <a:pt x="f254" y="f255"/>
                    <a:pt x="f231" y="f256"/>
                  </a:cubicBezTo>
                  <a:cubicBezTo>
                    <a:pt x="f257" y="f258"/>
                    <a:pt x="f259" y="f260"/>
                    <a:pt x="f261" y="f262"/>
                  </a:cubicBezTo>
                  <a:cubicBezTo>
                    <a:pt x="f263" y="f264"/>
                    <a:pt x="f265" y="f135"/>
                    <a:pt x="f266" y="f267"/>
                  </a:cubicBezTo>
                  <a:cubicBezTo>
                    <a:pt x="f268" y="f269"/>
                    <a:pt x="f270" y="f2"/>
                    <a:pt x="f129" y="f2"/>
                  </a:cubicBezTo>
                  <a:close/>
                </a:path>
              </a:pathLst>
            </a:custGeom>
            <a:solidFill>
              <a:srgbClr val="E5E1EE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298;p38">
              <a:extLst>
                <a:ext uri="{FF2B5EF4-FFF2-40B4-BE49-F238E27FC236}">
                  <a16:creationId xmlns:a16="http://schemas.microsoft.com/office/drawing/2014/main" id="{870638AD-DD5E-D247-8F92-B1613BC006D5}"/>
                </a:ext>
              </a:extLst>
            </p:cNvPr>
            <p:cNvSpPr/>
            <p:nvPr/>
          </p:nvSpPr>
          <p:spPr>
            <a:xfrm>
              <a:off x="692840" y="3569927"/>
              <a:ext cx="650174" cy="95069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642"/>
                <a:gd name="f4" fmla="val 17023"/>
                <a:gd name="f5" fmla="val 1"/>
                <a:gd name="f6" fmla="val 9423"/>
                <a:gd name="f7" fmla="val 1946"/>
                <a:gd name="f8" fmla="val 7235"/>
                <a:gd name="f9" fmla="val 3892"/>
                <a:gd name="f10" fmla="val 5046"/>
                <a:gd name="f11" fmla="val 5837"/>
                <a:gd name="f12" fmla="val 3861"/>
                <a:gd name="f13" fmla="val 6870"/>
                <a:gd name="f14" fmla="val 2675"/>
                <a:gd name="f15" fmla="val 7934"/>
                <a:gd name="f16" fmla="val 1855"/>
                <a:gd name="f17" fmla="val 9302"/>
                <a:gd name="f18" fmla="val 517"/>
                <a:gd name="f19" fmla="val 11551"/>
                <a:gd name="f20" fmla="val 244"/>
                <a:gd name="f21" fmla="val 14348"/>
                <a:gd name="f22" fmla="val 17022"/>
                <a:gd name="f23" fmla="*/ f0 1 11642"/>
                <a:gd name="f24" fmla="*/ f1 1 17023"/>
                <a:gd name="f25" fmla="+- f4 0 f2"/>
                <a:gd name="f26" fmla="+- f3 0 f2"/>
                <a:gd name="f27" fmla="*/ f26 1 11642"/>
                <a:gd name="f28" fmla="*/ f25 1 17023"/>
                <a:gd name="f29" fmla="*/ f2 1 f27"/>
                <a:gd name="f30" fmla="*/ f3 1 f27"/>
                <a:gd name="f31" fmla="*/ f2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11642" h="17023" fill="none">
                  <a:moveTo>
                    <a:pt x="f3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" y="f22"/>
                  </a:cubicBezTo>
                </a:path>
              </a:pathLst>
            </a:cu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299;p38">
              <a:extLst>
                <a:ext uri="{FF2B5EF4-FFF2-40B4-BE49-F238E27FC236}">
                  <a16:creationId xmlns:a16="http://schemas.microsoft.com/office/drawing/2014/main" id="{CCEFC6AA-081F-E646-9819-B8350F17CDF3}"/>
                </a:ext>
              </a:extLst>
            </p:cNvPr>
            <p:cNvSpPr/>
            <p:nvPr/>
          </p:nvSpPr>
          <p:spPr>
            <a:xfrm>
              <a:off x="658889" y="2364766"/>
              <a:ext cx="480462" cy="22899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603"/>
                <a:gd name="f4" fmla="val 41004"/>
                <a:gd name="f5" fmla="val 8602"/>
                <a:gd name="f6" fmla="val 6536"/>
                <a:gd name="f7" fmla="val 4620"/>
                <a:gd name="f8" fmla="val 1399"/>
                <a:gd name="f9" fmla="val 17660"/>
                <a:gd name="f10" fmla="val 639"/>
                <a:gd name="f11" fmla="val 22766"/>
                <a:gd name="f12" fmla="val 213"/>
                <a:gd name="f13" fmla="val 25441"/>
                <a:gd name="f14" fmla="val 183"/>
                <a:gd name="f15" fmla="val 28177"/>
                <a:gd name="f16" fmla="val 122"/>
                <a:gd name="f17" fmla="val 30882"/>
                <a:gd name="f18" fmla="val 1"/>
                <a:gd name="f19" fmla="*/ f0 1 8603"/>
                <a:gd name="f20" fmla="*/ f1 1 41004"/>
                <a:gd name="f21" fmla="+- f4 0 f2"/>
                <a:gd name="f22" fmla="+- f3 0 f2"/>
                <a:gd name="f23" fmla="*/ f22 1 8603"/>
                <a:gd name="f24" fmla="*/ f21 1 41004"/>
                <a:gd name="f25" fmla="*/ f2 1 f23"/>
                <a:gd name="f26" fmla="*/ f3 1 f23"/>
                <a:gd name="f27" fmla="*/ f2 1 f24"/>
                <a:gd name="f28" fmla="*/ f4 1 f24"/>
                <a:gd name="f29" fmla="*/ f25 f19 1"/>
                <a:gd name="f30" fmla="*/ f26 f19 1"/>
                <a:gd name="f31" fmla="*/ f28 f20 1"/>
                <a:gd name="f32" fmla="*/ f27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9" t="f32" r="f30" b="f31"/>
              <a:pathLst>
                <a:path w="8603" h="41004" fill="none">
                  <a:moveTo>
                    <a:pt x="f5" y="f2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lnTo>
                    <a:pt x="f18" y="f4"/>
                  </a:lnTo>
                </a:path>
              </a:pathLst>
            </a:cu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300;p38">
              <a:extLst>
                <a:ext uri="{FF2B5EF4-FFF2-40B4-BE49-F238E27FC236}">
                  <a16:creationId xmlns:a16="http://schemas.microsoft.com/office/drawing/2014/main" id="{46229227-006F-5743-BBE6-6EB2CDB1E777}"/>
                </a:ext>
              </a:extLst>
            </p:cNvPr>
            <p:cNvSpPr/>
            <p:nvPr/>
          </p:nvSpPr>
          <p:spPr>
            <a:xfrm>
              <a:off x="244675" y="4427168"/>
              <a:ext cx="860724" cy="71641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412"/>
                <a:gd name="f4" fmla="val 12828"/>
                <a:gd name="f5" fmla="val 1"/>
                <a:gd name="f6" fmla="val 1065"/>
                <a:gd name="f7" fmla="val 12797"/>
                <a:gd name="f8" fmla="val 14500"/>
                <a:gd name="f9" fmla="val 12676"/>
                <a:gd name="f10" fmla="val 14530"/>
                <a:gd name="f11" fmla="val 12615"/>
                <a:gd name="f12" fmla="*/ f0 1 15412"/>
                <a:gd name="f13" fmla="*/ f1 1 12828"/>
                <a:gd name="f14" fmla="+- f4 0 f2"/>
                <a:gd name="f15" fmla="+- f3 0 f2"/>
                <a:gd name="f16" fmla="*/ f15 1 15412"/>
                <a:gd name="f17" fmla="*/ f14 1 12828"/>
                <a:gd name="f18" fmla="*/ f2 1 f16"/>
                <a:gd name="f19" fmla="*/ f3 1 f16"/>
                <a:gd name="f20" fmla="*/ f2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412" h="12828">
                  <a:moveTo>
                    <a:pt x="f5" y="f5"/>
                  </a:moveTo>
                  <a:cubicBezTo>
                    <a:pt x="f5" y="f5"/>
                    <a:pt x="f6" y="f7"/>
                    <a:pt x="f6" y="f4"/>
                  </a:cubicBezTo>
                  <a:cubicBezTo>
                    <a:pt x="f6" y="f4"/>
                    <a:pt x="f8" y="f9"/>
                    <a:pt x="f10" y="f11"/>
                  </a:cubicBezTo>
                  <a:lnTo>
                    <a:pt x="f3" y="f5"/>
                  </a:lnTo>
                  <a:close/>
                </a:path>
              </a:pathLst>
            </a:custGeom>
            <a:solidFill>
              <a:srgbClr val="000000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cxnSp>
        <p:nvCxnSpPr>
          <p:cNvPr id="12" name="Google Shape;301;p38">
            <a:extLst>
              <a:ext uri="{FF2B5EF4-FFF2-40B4-BE49-F238E27FC236}">
                <a16:creationId xmlns:a16="http://schemas.microsoft.com/office/drawing/2014/main" id="{A310B1F0-8242-5147-95F7-5E8CA9B93E33}"/>
              </a:ext>
            </a:extLst>
          </p:cNvPr>
          <p:cNvCxnSpPr/>
          <p:nvPr/>
        </p:nvCxnSpPr>
        <p:spPr>
          <a:xfrm>
            <a:off x="0" y="4721220"/>
            <a:ext cx="7024201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11874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2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03;p39">
            <a:extLst>
              <a:ext uri="{FF2B5EF4-FFF2-40B4-BE49-F238E27FC236}">
                <a16:creationId xmlns:a16="http://schemas.microsoft.com/office/drawing/2014/main" id="{97C4AA8A-CAFB-8C4B-847A-2EE2A952F1D4}"/>
              </a:ext>
            </a:extLst>
          </p:cNvPr>
          <p:cNvGrpSpPr/>
          <p:nvPr/>
        </p:nvGrpSpPr>
        <p:grpSpPr>
          <a:xfrm>
            <a:off x="790078" y="4263975"/>
            <a:ext cx="636897" cy="322801"/>
            <a:chOff x="790078" y="4263975"/>
            <a:chExt cx="636897" cy="322801"/>
          </a:xfrm>
        </p:grpSpPr>
        <p:sp>
          <p:nvSpPr>
            <p:cNvPr id="3" name="Google Shape;304;p39">
              <a:extLst>
                <a:ext uri="{FF2B5EF4-FFF2-40B4-BE49-F238E27FC236}">
                  <a16:creationId xmlns:a16="http://schemas.microsoft.com/office/drawing/2014/main" id="{CE85A828-7FB7-A742-B459-E6D9265BFE06}"/>
                </a:ext>
              </a:extLst>
            </p:cNvPr>
            <p:cNvSpPr/>
            <p:nvPr/>
          </p:nvSpPr>
          <p:spPr>
            <a:xfrm>
              <a:off x="790078" y="4263975"/>
              <a:ext cx="636897" cy="322801"/>
            </a:xfrm>
            <a:custGeom>
              <a:avLst>
                <a:gd name="f1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8E7CC3"/>
            </a:solidFill>
            <a:ln w="9528" cap="flat">
              <a:solidFill>
                <a:srgbClr val="E5E1EE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4" name="Google Shape;305;p39">
              <a:extLst>
                <a:ext uri="{FF2B5EF4-FFF2-40B4-BE49-F238E27FC236}">
                  <a16:creationId xmlns:a16="http://schemas.microsoft.com/office/drawing/2014/main" id="{C1385F4F-EDEC-2045-B18E-8C8EFC16F54F}"/>
                </a:ext>
              </a:extLst>
            </p:cNvPr>
            <p:cNvCxnSpPr/>
            <p:nvPr/>
          </p:nvCxnSpPr>
          <p:spPr>
            <a:xfrm>
              <a:off x="990624" y="4425375"/>
              <a:ext cx="235796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round/>
              <a:tailEnd type="arrow"/>
            </a:ln>
          </p:spPr>
        </p:cxnSp>
      </p:grpSp>
      <p:grpSp>
        <p:nvGrpSpPr>
          <p:cNvPr id="5" name="Google Shape;306;p39">
            <a:extLst>
              <a:ext uri="{FF2B5EF4-FFF2-40B4-BE49-F238E27FC236}">
                <a16:creationId xmlns:a16="http://schemas.microsoft.com/office/drawing/2014/main" id="{63DEADA7-7720-E34E-A6EA-EEE6682D2237}"/>
              </a:ext>
            </a:extLst>
          </p:cNvPr>
          <p:cNvGrpSpPr/>
          <p:nvPr/>
        </p:nvGrpSpPr>
        <p:grpSpPr>
          <a:xfrm>
            <a:off x="7146118" y="2125285"/>
            <a:ext cx="1150443" cy="3018223"/>
            <a:chOff x="7146118" y="2125285"/>
            <a:chExt cx="1150443" cy="3018223"/>
          </a:xfrm>
        </p:grpSpPr>
        <p:sp>
          <p:nvSpPr>
            <p:cNvPr id="6" name="Google Shape;307;p39">
              <a:extLst>
                <a:ext uri="{FF2B5EF4-FFF2-40B4-BE49-F238E27FC236}">
                  <a16:creationId xmlns:a16="http://schemas.microsoft.com/office/drawing/2014/main" id="{248466FC-B6AD-BD43-8950-760038751F3A}"/>
                </a:ext>
              </a:extLst>
            </p:cNvPr>
            <p:cNvSpPr/>
            <p:nvPr/>
          </p:nvSpPr>
          <p:spPr>
            <a:xfrm flipH="1">
              <a:off x="7146118" y="2125285"/>
              <a:ext cx="848334" cy="150578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559"/>
                <a:gd name="f4" fmla="val 29392"/>
                <a:gd name="f5" fmla="val 8501"/>
                <a:gd name="f6" fmla="val 4644"/>
                <a:gd name="f7" fmla="val 8562"/>
                <a:gd name="f8" fmla="val 8636"/>
                <a:gd name="f9" fmla="val 4667"/>
                <a:gd name="f10" fmla="val 8724"/>
                <a:gd name="f11" fmla="val 4719"/>
                <a:gd name="f12" fmla="val 8937"/>
                <a:gd name="f13" fmla="val 4841"/>
                <a:gd name="f14" fmla="val 8998"/>
                <a:gd name="f15" fmla="val 5084"/>
                <a:gd name="f16" fmla="val 9059"/>
                <a:gd name="f17" fmla="val 5297"/>
                <a:gd name="f18" fmla="val 9211"/>
                <a:gd name="f19" fmla="val 5874"/>
                <a:gd name="f20" fmla="val 9302"/>
                <a:gd name="f21" fmla="val 6452"/>
                <a:gd name="f22" fmla="val 9332"/>
                <a:gd name="f23" fmla="val 6999"/>
                <a:gd name="f24" fmla="val 7090"/>
                <a:gd name="f25" fmla="val 7364"/>
                <a:gd name="f26" fmla="val 9271"/>
                <a:gd name="f27" fmla="val 7576"/>
                <a:gd name="f28" fmla="val 9252"/>
                <a:gd name="f29" fmla="val 7733"/>
                <a:gd name="f30" fmla="val 9195"/>
                <a:gd name="f31" fmla="val 7852"/>
                <a:gd name="f32" fmla="val 9100"/>
                <a:gd name="f33" fmla="val 9047"/>
                <a:gd name="f34" fmla="val 8983"/>
                <a:gd name="f35" fmla="val 7815"/>
                <a:gd name="f36" fmla="val 8907"/>
                <a:gd name="f37" fmla="val 7728"/>
                <a:gd name="f38" fmla="val 8420"/>
                <a:gd name="f39" fmla="val 7242"/>
                <a:gd name="f40" fmla="val 8299"/>
                <a:gd name="f41" fmla="val 6543"/>
                <a:gd name="f42" fmla="val 8268"/>
                <a:gd name="f43" fmla="val 8242"/>
                <a:gd name="f44" fmla="val 5637"/>
                <a:gd name="f45" fmla="val 8101"/>
                <a:gd name="f46" fmla="val 12372"/>
                <a:gd name="f47" fmla="val 12501"/>
                <a:gd name="f48" fmla="val 12493"/>
                <a:gd name="f49" fmla="val 12585"/>
                <a:gd name="f50" fmla="val 12531"/>
                <a:gd name="f51" fmla="val 12645"/>
                <a:gd name="f52" fmla="val 12653"/>
                <a:gd name="f53" fmla="val 12676"/>
                <a:gd name="f54" fmla="val 12713"/>
                <a:gd name="f55" fmla="val 12865"/>
                <a:gd name="f56" fmla="val 12615"/>
                <a:gd name="f57" fmla="val 12926"/>
                <a:gd name="f58" fmla="val 11825"/>
                <a:gd name="f59" fmla="val 13686"/>
                <a:gd name="f60" fmla="val 10761"/>
                <a:gd name="f61" fmla="val 14081"/>
                <a:gd name="f62" fmla="val 9697"/>
                <a:gd name="f63" fmla="val 9484"/>
                <a:gd name="f64" fmla="val 9393"/>
                <a:gd name="f65" fmla="val 13747"/>
                <a:gd name="f66" fmla="val 9575"/>
                <a:gd name="f67" fmla="val 13625"/>
                <a:gd name="f68" fmla="val 9636"/>
                <a:gd name="f69" fmla="val 13595"/>
                <a:gd name="f70" fmla="val 13564"/>
                <a:gd name="f71" fmla="val 9758"/>
                <a:gd name="f72" fmla="val 13504"/>
                <a:gd name="f73" fmla="val 9788"/>
                <a:gd name="f74" fmla="val 13443"/>
                <a:gd name="f75" fmla="val 9819"/>
                <a:gd name="f76" fmla="val 13382"/>
                <a:gd name="f77" fmla="val 9910"/>
                <a:gd name="f78" fmla="val 13321"/>
                <a:gd name="f79" fmla="val 10609"/>
                <a:gd name="f80" fmla="val 12956"/>
                <a:gd name="f81" fmla="val 11399"/>
                <a:gd name="f82" fmla="val 12561"/>
                <a:gd name="f83" fmla="val 12189"/>
                <a:gd name="f84" fmla="val 4855"/>
                <a:gd name="f85" fmla="val 12077"/>
                <a:gd name="f86" fmla="val 4939"/>
                <a:gd name="f87" fmla="val 5024"/>
                <a:gd name="f88" fmla="val 12087"/>
                <a:gd name="f89" fmla="val 5107"/>
                <a:gd name="f90" fmla="val 12105"/>
                <a:gd name="f91" fmla="val 5350"/>
                <a:gd name="f92" fmla="val 12197"/>
                <a:gd name="f93" fmla="val 5563"/>
                <a:gd name="f94" fmla="val 12349"/>
                <a:gd name="f95" fmla="val 5746"/>
                <a:gd name="f96" fmla="val 6232"/>
                <a:gd name="f97" fmla="val 13139"/>
                <a:gd name="f98" fmla="val 6475"/>
                <a:gd name="f99" fmla="val 13899"/>
                <a:gd name="f100" fmla="val 6566"/>
                <a:gd name="f101" fmla="val 14659"/>
                <a:gd name="f102" fmla="val 6597"/>
                <a:gd name="f103" fmla="val 15054"/>
                <a:gd name="f104" fmla="val 15449"/>
                <a:gd name="f105" fmla="val 6384"/>
                <a:gd name="f106" fmla="val 15753"/>
                <a:gd name="f107" fmla="val 6170"/>
                <a:gd name="f108" fmla="val 16087"/>
                <a:gd name="f109" fmla="val 5968"/>
                <a:gd name="f110" fmla="val 16221"/>
                <a:gd name="f111" fmla="val 5782"/>
                <a:gd name="f112" fmla="val 5119"/>
                <a:gd name="f113" fmla="val 4648"/>
                <a:gd name="f114" fmla="val 14525"/>
                <a:gd name="f115" fmla="val 4530"/>
                <a:gd name="f116" fmla="val 14051"/>
                <a:gd name="f117" fmla="val 4439"/>
                <a:gd name="f118" fmla="val 13656"/>
                <a:gd name="f119" fmla="val 3983"/>
                <a:gd name="f120" fmla="val 12592"/>
                <a:gd name="f121" fmla="val 4347"/>
                <a:gd name="f122" fmla="val 12257"/>
                <a:gd name="f123" fmla="val 4474"/>
                <a:gd name="f124" fmla="val 12130"/>
                <a:gd name="f125" fmla="val 4661"/>
                <a:gd name="f126" fmla="val 13172"/>
                <a:gd name="f127" fmla="val 12729"/>
                <a:gd name="f128" fmla="val 12240"/>
                <a:gd name="f129" fmla="val 117"/>
                <a:gd name="f130" fmla="val 11703"/>
                <a:gd name="f131" fmla="val 373"/>
                <a:gd name="f132" fmla="val 11764"/>
                <a:gd name="f133" fmla="val 677"/>
                <a:gd name="f134" fmla="val 950"/>
                <a:gd name="f135" fmla="val 11916"/>
                <a:gd name="f136" fmla="val 1224"/>
                <a:gd name="f137" fmla="val 11977"/>
                <a:gd name="f138" fmla="val 1558"/>
                <a:gd name="f139" fmla="val 12037"/>
                <a:gd name="f140" fmla="val 1893"/>
                <a:gd name="f141" fmla="val 2227"/>
                <a:gd name="f142" fmla="val 2409"/>
                <a:gd name="f143" fmla="val 12007"/>
                <a:gd name="f144" fmla="val 2592"/>
                <a:gd name="f145" fmla="val 2774"/>
                <a:gd name="f146" fmla="val 2987"/>
                <a:gd name="f147" fmla="val 11855"/>
                <a:gd name="f148" fmla="val 3139"/>
                <a:gd name="f149" fmla="val 11642"/>
                <a:gd name="f150" fmla="val 3200"/>
                <a:gd name="f151" fmla="val 11618"/>
                <a:gd name="f152" fmla="val 3208"/>
                <a:gd name="f153" fmla="val 11591"/>
                <a:gd name="f154" fmla="val 3211"/>
                <a:gd name="f155" fmla="val 11565"/>
                <a:gd name="f156" fmla="val 11492"/>
                <a:gd name="f157" fmla="val 11421"/>
                <a:gd name="f158" fmla="val 3183"/>
                <a:gd name="f159" fmla="val 10913"/>
                <a:gd name="f160" fmla="val 2531"/>
                <a:gd name="f161" fmla="val 1771"/>
                <a:gd name="f162" fmla="val 10670"/>
                <a:gd name="f163" fmla="val 1011"/>
                <a:gd name="f164" fmla="val 10487"/>
                <a:gd name="f165" fmla="val 1133"/>
                <a:gd name="f166" fmla="val 10274"/>
                <a:gd name="f167" fmla="val 1285"/>
                <a:gd name="f168" fmla="val 10092"/>
                <a:gd name="f169" fmla="val 1467"/>
                <a:gd name="f170" fmla="val 6779"/>
                <a:gd name="f171" fmla="val 4263"/>
                <a:gd name="f172" fmla="val 8032"/>
                <a:gd name="f173" fmla="val 2888"/>
                <a:gd name="f174" fmla="val 12166"/>
                <a:gd name="f175" fmla="val 1885"/>
                <a:gd name="f176" fmla="val 14841"/>
                <a:gd name="f177" fmla="val 1247"/>
                <a:gd name="f178" fmla="val 17607"/>
                <a:gd name="f179" fmla="val 882"/>
                <a:gd name="f180" fmla="val 20434"/>
                <a:gd name="f181" fmla="val 609"/>
                <a:gd name="f182" fmla="val 22653"/>
                <a:gd name="f183" fmla="val 1"/>
                <a:gd name="f184" fmla="val 25875"/>
                <a:gd name="f185" fmla="val 669"/>
                <a:gd name="f186" fmla="val 28063"/>
                <a:gd name="f187" fmla="val 821"/>
                <a:gd name="f188" fmla="val 28580"/>
                <a:gd name="f189" fmla="val 1217"/>
                <a:gd name="f190" fmla="val 29066"/>
                <a:gd name="f191" fmla="val 1733"/>
                <a:gd name="f192" fmla="val 29188"/>
                <a:gd name="f193" fmla="val 1801"/>
                <a:gd name="f194" fmla="val 29203"/>
                <a:gd name="f195" fmla="val 1869"/>
                <a:gd name="f196" fmla="val 29210"/>
                <a:gd name="f197" fmla="val 1938"/>
                <a:gd name="f198" fmla="val 2428"/>
                <a:gd name="f199" fmla="val 2919"/>
                <a:gd name="f200" fmla="val 28847"/>
                <a:gd name="f201" fmla="val 28367"/>
                <a:gd name="f202" fmla="val 2983"/>
                <a:gd name="f203" fmla="val 29101"/>
                <a:gd name="f204" fmla="val 3448"/>
                <a:gd name="f205" fmla="val 29391"/>
                <a:gd name="f206" fmla="val 3978"/>
                <a:gd name="f207" fmla="val 4457"/>
                <a:gd name="f208" fmla="val 4988"/>
                <a:gd name="f209" fmla="val 29154"/>
                <a:gd name="f210" fmla="val 5320"/>
                <a:gd name="f211" fmla="val 28793"/>
                <a:gd name="f212" fmla="val 10700"/>
                <a:gd name="f213" fmla="val 22926"/>
                <a:gd name="f214" fmla="val 14469"/>
                <a:gd name="f215" fmla="val 15601"/>
                <a:gd name="f216" fmla="val 16110"/>
                <a:gd name="f217" fmla="val 7820"/>
                <a:gd name="f218" fmla="val 14834"/>
                <a:gd name="f219" fmla="val 8367"/>
                <a:gd name="f220" fmla="val 13557"/>
                <a:gd name="f221" fmla="val 8853"/>
                <a:gd name="f222" fmla="val 9005"/>
                <a:gd name="f223" fmla="val 12178"/>
                <a:gd name="f224" fmla="val 9007"/>
                <a:gd name="f225" fmla="val 12167"/>
                <a:gd name="f226" fmla="val 12157"/>
                <a:gd name="f227" fmla="val 11959"/>
                <a:gd name="f228" fmla="val 11802"/>
                <a:gd name="f229" fmla="val 8752"/>
                <a:gd name="f230" fmla="val 11946"/>
                <a:gd name="f231" fmla="val 8580"/>
                <a:gd name="f232" fmla="val 13740"/>
                <a:gd name="f233" fmla="val 7181"/>
                <a:gd name="f234" fmla="val 14773"/>
                <a:gd name="f235" fmla="val 6786"/>
                <a:gd name="f236" fmla="val 15290"/>
                <a:gd name="f237" fmla="val 6573"/>
                <a:gd name="f238" fmla="val 15806"/>
                <a:gd name="f239" fmla="val 6421"/>
                <a:gd name="f240" fmla="val 16354"/>
                <a:gd name="f241" fmla="val 6269"/>
                <a:gd name="f242" fmla="val 16558"/>
                <a:gd name="f243" fmla="val 3253"/>
                <a:gd name="f244" fmla="val 15516"/>
                <a:gd name="f245" fmla="*/ f0 1 16559"/>
                <a:gd name="f246" fmla="*/ f1 1 29392"/>
                <a:gd name="f247" fmla="+- f4 0 f2"/>
                <a:gd name="f248" fmla="+- f3 0 f2"/>
                <a:gd name="f249" fmla="*/ f248 1 16559"/>
                <a:gd name="f250" fmla="*/ f247 1 29392"/>
                <a:gd name="f251" fmla="*/ f2 1 f249"/>
                <a:gd name="f252" fmla="*/ f3 1 f249"/>
                <a:gd name="f253" fmla="*/ f2 1 f250"/>
                <a:gd name="f254" fmla="*/ f4 1 f250"/>
                <a:gd name="f255" fmla="*/ f251 f245 1"/>
                <a:gd name="f256" fmla="*/ f252 f245 1"/>
                <a:gd name="f257" fmla="*/ f254 f246 1"/>
                <a:gd name="f258" fmla="*/ f253 f2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5" t="f258" r="f256" b="f257"/>
              <a:pathLst>
                <a:path w="16559" h="29392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2" y="f24"/>
                    <a:pt x="f22" y="f25"/>
                    <a:pt x="f26" y="f27"/>
                  </a:cubicBezTo>
                  <a:cubicBezTo>
                    <a:pt x="f28" y="f29"/>
                    <a:pt x="f30" y="f31"/>
                    <a:pt x="f32" y="f31"/>
                  </a:cubicBezTo>
                  <a:cubicBezTo>
                    <a:pt x="f33" y="f31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19"/>
                  </a:cubicBezTo>
                  <a:cubicBezTo>
                    <a:pt x="f43" y="f44"/>
                    <a:pt x="f45" y="f6"/>
                    <a:pt x="f5" y="f6"/>
                  </a:cubicBezTo>
                  <a:close/>
                  <a:moveTo>
                    <a:pt x="f46" y="f47"/>
                  </a:moveTo>
                  <a:cubicBezTo>
                    <a:pt x="f48" y="f47"/>
                    <a:pt x="f49" y="f50"/>
                    <a:pt x="f51" y="f52"/>
                  </a:cubicBezTo>
                  <a:cubicBezTo>
                    <a:pt x="f53" y="f54"/>
                    <a:pt x="f53" y="f55"/>
                    <a:pt x="f56" y="f57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66" y="f67"/>
                  </a:cubicBezTo>
                  <a:cubicBezTo>
                    <a:pt x="f68" y="f69"/>
                    <a:pt x="f62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47"/>
                  </a:cubicBezTo>
                  <a:close/>
                  <a:moveTo>
                    <a:pt x="f84" y="f85"/>
                  </a:moveTo>
                  <a:cubicBezTo>
                    <a:pt x="f86" y="f85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82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0" y="f104"/>
                    <a:pt x="f105" y="f106"/>
                  </a:cubicBezTo>
                  <a:cubicBezTo>
                    <a:pt x="f107" y="f108"/>
                    <a:pt x="f109" y="f110"/>
                    <a:pt x="f111" y="f110"/>
                  </a:cubicBezTo>
                  <a:cubicBezTo>
                    <a:pt x="f112" y="f110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85"/>
                    <a:pt x="f84" y="f85"/>
                  </a:cubicBezTo>
                  <a:close/>
                  <a:moveTo>
                    <a:pt x="f126" y="f2"/>
                  </a:moveTo>
                  <a:cubicBezTo>
                    <a:pt x="f127" y="f2"/>
                    <a:pt x="f128" y="f129"/>
                    <a:pt x="f130" y="f131"/>
                  </a:cubicBezTo>
                  <a:cubicBezTo>
                    <a:pt x="f132" y="f133"/>
                    <a:pt x="f58" y="f134"/>
                    <a:pt x="f135" y="f136"/>
                  </a:cubicBezTo>
                  <a:cubicBezTo>
                    <a:pt x="f137" y="f138"/>
                    <a:pt x="f139" y="f140"/>
                    <a:pt x="f139" y="f141"/>
                  </a:cubicBezTo>
                  <a:cubicBezTo>
                    <a:pt x="f139" y="f142"/>
                    <a:pt x="f143" y="f144"/>
                    <a:pt x="f137" y="f145"/>
                  </a:cubicBezTo>
                  <a:cubicBezTo>
                    <a:pt x="f13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4"/>
                  </a:cubicBezTo>
                  <a:cubicBezTo>
                    <a:pt x="f156" y="f154"/>
                    <a:pt x="f157" y="f158"/>
                    <a:pt x="f81" y="f148"/>
                  </a:cubicBezTo>
                  <a:cubicBezTo>
                    <a:pt x="f159" y="f160"/>
                    <a:pt x="f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17" y="f172"/>
                    <a:pt x="f173" y="f174"/>
                  </a:cubicBezTo>
                  <a:cubicBezTo>
                    <a:pt x="f175" y="f176"/>
                    <a:pt x="f177" y="f178"/>
                    <a:pt x="f179" y="f180"/>
                  </a:cubicBezTo>
                  <a:cubicBezTo>
                    <a:pt x="f181" y="f182"/>
                    <a:pt x="f183" y="f184"/>
                    <a:pt x="f185" y="f186"/>
                  </a:cubicBezTo>
                  <a:cubicBezTo>
                    <a:pt x="f187" y="f188"/>
                    <a:pt x="f189" y="f190"/>
                    <a:pt x="f191" y="f192"/>
                  </a:cubicBezTo>
                  <a:cubicBezTo>
                    <a:pt x="f193" y="f194"/>
                    <a:pt x="f195" y="f196"/>
                    <a:pt x="f197" y="f196"/>
                  </a:cubicBezTo>
                  <a:cubicBezTo>
                    <a:pt x="f198" y="f196"/>
                    <a:pt x="f199" y="f200"/>
                    <a:pt x="f199" y="f201"/>
                  </a:cubicBezTo>
                  <a:cubicBezTo>
                    <a:pt x="f202" y="f203"/>
                    <a:pt x="f204" y="f205"/>
                    <a:pt x="f206" y="f205"/>
                  </a:cubicBezTo>
                  <a:cubicBezTo>
                    <a:pt x="f207" y="f205"/>
                    <a:pt x="f208" y="f209"/>
                    <a:pt x="f210" y="f211"/>
                  </a:cubicBezTo>
                  <a:cubicBezTo>
                    <a:pt x="f212" y="f213"/>
                    <a:pt x="f214" y="f215"/>
                    <a:pt x="f216" y="f217"/>
                  </a:cubicBezTo>
                  <a:lnTo>
                    <a:pt x="f216" y="f217"/>
                  </a:lnTo>
                  <a:cubicBezTo>
                    <a:pt x="f218" y="f219"/>
                    <a:pt x="f220" y="f221"/>
                    <a:pt x="f83" y="f222"/>
                  </a:cubicBezTo>
                  <a:cubicBezTo>
                    <a:pt x="f223" y="f224"/>
                    <a:pt x="f225" y="f224"/>
                    <a:pt x="f226" y="f224"/>
                  </a:cubicBezTo>
                  <a:cubicBezTo>
                    <a:pt x="f227" y="f224"/>
                    <a:pt x="f228" y="f229"/>
                    <a:pt x="f230" y="f231"/>
                  </a:cubicBezTo>
                  <a:cubicBezTo>
                    <a:pt x="f51" y="f37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"/>
                    <a:pt x="f126" y="f2"/>
                  </a:cubicBezTo>
                  <a:close/>
                </a:path>
              </a:pathLst>
            </a:custGeom>
            <a:solidFill>
              <a:srgbClr val="E5E1EE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308;p39">
              <a:extLst>
                <a:ext uri="{FF2B5EF4-FFF2-40B4-BE49-F238E27FC236}">
                  <a16:creationId xmlns:a16="http://schemas.microsoft.com/office/drawing/2014/main" id="{E0A772E3-2E35-5840-9E6A-10EB77F925ED}"/>
                </a:ext>
              </a:extLst>
            </p:cNvPr>
            <p:cNvSpPr/>
            <p:nvPr/>
          </p:nvSpPr>
          <p:spPr>
            <a:xfrm flipH="1">
              <a:off x="7475841" y="2594390"/>
              <a:ext cx="440740" cy="21006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603"/>
                <a:gd name="f4" fmla="val 41004"/>
                <a:gd name="f5" fmla="val 8602"/>
                <a:gd name="f6" fmla="val 6536"/>
                <a:gd name="f7" fmla="val 4620"/>
                <a:gd name="f8" fmla="val 1399"/>
                <a:gd name="f9" fmla="val 17660"/>
                <a:gd name="f10" fmla="val 639"/>
                <a:gd name="f11" fmla="val 22766"/>
                <a:gd name="f12" fmla="val 213"/>
                <a:gd name="f13" fmla="val 25441"/>
                <a:gd name="f14" fmla="val 183"/>
                <a:gd name="f15" fmla="val 28177"/>
                <a:gd name="f16" fmla="val 122"/>
                <a:gd name="f17" fmla="val 30882"/>
                <a:gd name="f18" fmla="val 1"/>
                <a:gd name="f19" fmla="*/ f0 1 8603"/>
                <a:gd name="f20" fmla="*/ f1 1 41004"/>
                <a:gd name="f21" fmla="+- f4 0 f2"/>
                <a:gd name="f22" fmla="+- f3 0 f2"/>
                <a:gd name="f23" fmla="*/ f22 1 8603"/>
                <a:gd name="f24" fmla="*/ f21 1 41004"/>
                <a:gd name="f25" fmla="*/ f2 1 f23"/>
                <a:gd name="f26" fmla="*/ f3 1 f23"/>
                <a:gd name="f27" fmla="*/ f2 1 f24"/>
                <a:gd name="f28" fmla="*/ f4 1 f24"/>
                <a:gd name="f29" fmla="*/ f25 f19 1"/>
                <a:gd name="f30" fmla="*/ f26 f19 1"/>
                <a:gd name="f31" fmla="*/ f28 f20 1"/>
                <a:gd name="f32" fmla="*/ f27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9" t="f32" r="f30" b="f31"/>
              <a:pathLst>
                <a:path w="8603" h="41004" fill="none">
                  <a:moveTo>
                    <a:pt x="f5" y="f2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lnTo>
                    <a:pt x="f18" y="f4"/>
                  </a:lnTo>
                </a:path>
              </a:pathLst>
            </a:cu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309;p39">
              <a:extLst>
                <a:ext uri="{FF2B5EF4-FFF2-40B4-BE49-F238E27FC236}">
                  <a16:creationId xmlns:a16="http://schemas.microsoft.com/office/drawing/2014/main" id="{23D11FD5-91AC-8140-A049-2DF7FD41BCDD}"/>
                </a:ext>
              </a:extLst>
            </p:cNvPr>
            <p:cNvSpPr/>
            <p:nvPr/>
          </p:nvSpPr>
          <p:spPr>
            <a:xfrm flipH="1">
              <a:off x="7506986" y="4486311"/>
              <a:ext cx="789575" cy="6571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412"/>
                <a:gd name="f4" fmla="val 12828"/>
                <a:gd name="f5" fmla="val 1"/>
                <a:gd name="f6" fmla="val 1065"/>
                <a:gd name="f7" fmla="val 12797"/>
                <a:gd name="f8" fmla="val 14500"/>
                <a:gd name="f9" fmla="val 12676"/>
                <a:gd name="f10" fmla="val 14530"/>
                <a:gd name="f11" fmla="val 12615"/>
                <a:gd name="f12" fmla="*/ f0 1 15412"/>
                <a:gd name="f13" fmla="*/ f1 1 12828"/>
                <a:gd name="f14" fmla="+- f4 0 f2"/>
                <a:gd name="f15" fmla="+- f3 0 f2"/>
                <a:gd name="f16" fmla="*/ f15 1 15412"/>
                <a:gd name="f17" fmla="*/ f14 1 12828"/>
                <a:gd name="f18" fmla="*/ f2 1 f16"/>
                <a:gd name="f19" fmla="*/ f3 1 f16"/>
                <a:gd name="f20" fmla="*/ f2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412" h="12828">
                  <a:moveTo>
                    <a:pt x="f5" y="f5"/>
                  </a:moveTo>
                  <a:cubicBezTo>
                    <a:pt x="f5" y="f5"/>
                    <a:pt x="f6" y="f7"/>
                    <a:pt x="f6" y="f4"/>
                  </a:cubicBezTo>
                  <a:cubicBezTo>
                    <a:pt x="f6" y="f4"/>
                    <a:pt x="f8" y="f9"/>
                    <a:pt x="f10" y="f11"/>
                  </a:cubicBezTo>
                  <a:lnTo>
                    <a:pt x="f3" y="f5"/>
                  </a:lnTo>
                  <a:close/>
                </a:path>
              </a:pathLst>
            </a:custGeom>
            <a:solidFill>
              <a:srgbClr val="000000"/>
            </a:solidFill>
            <a:ln w="9528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cxnSp>
        <p:nvCxnSpPr>
          <p:cNvPr id="9" name="Google Shape;310;p39">
            <a:extLst>
              <a:ext uri="{FF2B5EF4-FFF2-40B4-BE49-F238E27FC236}">
                <a16:creationId xmlns:a16="http://schemas.microsoft.com/office/drawing/2014/main" id="{23DDC8A9-9FAF-9947-9EA1-BC91F673733E}"/>
              </a:ext>
            </a:extLst>
          </p:cNvPr>
          <p:cNvCxnSpPr/>
          <p:nvPr/>
        </p:nvCxnSpPr>
        <p:spPr>
          <a:xfrm>
            <a:off x="0" y="461973"/>
            <a:ext cx="7024201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24765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476684BF-5837-5847-91C2-B3FDA7072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GR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ACF55DF1-75CB-2341-A2E3-AD31BADA7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14297F7C-2A5A-E44D-96E7-F9A91030AF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472455" y="466322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0" cap="none" spc="0" baseline="0">
                <a:solidFill>
                  <a:srgbClr val="E5E1EE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C9914974-0731-BC4F-8C65-F865BD59545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GR" sz="3300" b="1" i="0" u="none" strike="noStrike" kern="0" cap="none" spc="0" baseline="0">
          <a:solidFill>
            <a:srgbClr val="000000"/>
          </a:solidFill>
          <a:uFillTx/>
          <a:latin typeface="El Messiri"/>
          <a:ea typeface="El Messiri"/>
          <a:cs typeface="El Messiri"/>
        </a:defRPr>
      </a:lvl1pPr>
    </p:titleStyle>
    <p:bodyStyle>
      <a:lvl1pPr marL="457200" marR="0" lvl="0" indent="-3429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Baloo 2"/>
        <a:buChar char="●"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Baloo 2"/>
          <a:ea typeface="Baloo 2"/>
          <a:cs typeface="Baloo 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E5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8">
            <a:extLst>
              <a:ext uri="{FF2B5EF4-FFF2-40B4-BE49-F238E27FC236}">
                <a16:creationId xmlns:a16="http://schemas.microsoft.com/office/drawing/2014/main" id="{9A01190C-5913-554B-9819-D46ACC1C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774" y="214865"/>
            <a:ext cx="9559384" cy="529224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E77898-97FA-2441-B34C-4514581A398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>
                <a:latin typeface="Times" pitchFamily="2"/>
              </a:rPr>
              <a:t>Bitcoin Price Prediction </a:t>
            </a:r>
            <a:endParaRPr lang="en-GR">
              <a:latin typeface="Times" pitchFamily="2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58E6A4-A749-604F-A02F-EAE4ACFE11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078" y="2695815"/>
            <a:ext cx="4832101" cy="483296"/>
          </a:xfrm>
        </p:spPr>
        <p:txBody>
          <a:bodyPr/>
          <a:lstStyle/>
          <a:p>
            <a:pPr marL="0" lvl="0" indent="0"/>
            <a:r>
              <a:rPr lang="en-US" dirty="0">
                <a:latin typeface="Times" pitchFamily="2"/>
              </a:rPr>
              <a:t>Team K</a:t>
            </a:r>
            <a:endParaRPr lang="el-GR" dirty="0">
              <a:latin typeface="Times" pitchFamily="2"/>
            </a:endParaRPr>
          </a:p>
          <a:p>
            <a:pPr marL="0" lvl="0" indent="0"/>
            <a:r>
              <a:rPr lang="en-US" dirty="0">
                <a:latin typeface="Times" pitchFamily="2"/>
              </a:rPr>
              <a:t>Katerina Tsilingiri</a:t>
            </a:r>
            <a:r>
              <a:rPr lang="el-GR" dirty="0">
                <a:latin typeface="Times" pitchFamily="2"/>
              </a:rPr>
              <a:t>, 2806</a:t>
            </a:r>
            <a:endParaRPr lang="en-US" dirty="0">
              <a:latin typeface="Times" pitchFamily="2"/>
            </a:endParaRPr>
          </a:p>
          <a:p>
            <a:pPr marL="0" lvl="0" indent="0"/>
            <a:r>
              <a:rPr lang="en-US" dirty="0" err="1">
                <a:latin typeface="Times" pitchFamily="2"/>
              </a:rPr>
              <a:t>Chrysa</a:t>
            </a:r>
            <a:r>
              <a:rPr lang="en-US" dirty="0">
                <a:latin typeface="Times" pitchFamily="2"/>
              </a:rPr>
              <a:t> </a:t>
            </a:r>
            <a:r>
              <a:rPr lang="en-US" dirty="0" err="1">
                <a:latin typeface="Times" pitchFamily="2"/>
              </a:rPr>
              <a:t>Noli</a:t>
            </a:r>
            <a:r>
              <a:rPr lang="el-GR" dirty="0">
                <a:latin typeface="Times" pitchFamily="2"/>
              </a:rPr>
              <a:t>, 2780</a:t>
            </a:r>
            <a:endParaRPr lang="en-US" dirty="0">
              <a:latin typeface="Times" pitchFamily="2"/>
            </a:endParaRPr>
          </a:p>
          <a:p>
            <a:pPr marL="0" lvl="0" indent="0"/>
            <a:r>
              <a:rPr lang="en-US" dirty="0" err="1">
                <a:latin typeface="Times" pitchFamily="2"/>
              </a:rPr>
              <a:t>Panos</a:t>
            </a:r>
            <a:r>
              <a:rPr lang="en-US" dirty="0">
                <a:latin typeface="Times" pitchFamily="2"/>
              </a:rPr>
              <a:t> Petropoulos</a:t>
            </a:r>
            <a:r>
              <a:rPr lang="el-GR" dirty="0">
                <a:latin typeface="Times" pitchFamily="2"/>
              </a:rPr>
              <a:t>, 2610</a:t>
            </a:r>
            <a:r>
              <a:rPr lang="en-US" dirty="0">
                <a:latin typeface="Times" pitchFamily="2"/>
              </a:rPr>
              <a:t> </a:t>
            </a:r>
          </a:p>
          <a:p>
            <a:pPr marL="0" lvl="0" indent="0"/>
            <a:endParaRPr lang="en-US" dirty="0">
              <a:latin typeface="Times" pitchFamily="2"/>
            </a:endParaRPr>
          </a:p>
          <a:p>
            <a:pPr lvl="0"/>
            <a:endParaRPr lang="en-GR" dirty="0">
              <a:latin typeface="Time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5741E169-7CB8-7044-8106-490840FC4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LSTM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06565-3A35-1344-A1F9-F6E76712F64B}"/>
              </a:ext>
            </a:extLst>
          </p:cNvPr>
          <p:cNvSpPr txBox="1"/>
          <p:nvPr/>
        </p:nvSpPr>
        <p:spPr>
          <a:xfrm>
            <a:off x="353964" y="1708190"/>
            <a:ext cx="4083280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Model Architecture </a:t>
            </a:r>
            <a:endParaRPr lang="en-GR" sz="1800" b="1" i="0" u="none" strike="noStrike" kern="0" cap="none" spc="0" baseline="0" dirty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10 LSTM Layers </a:t>
            </a:r>
          </a:p>
          <a:p>
            <a:pPr marL="285750" marR="0" lvl="5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ReLU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 as activation function </a:t>
            </a:r>
          </a:p>
          <a:p>
            <a:pPr marL="285750" marR="0" lvl="5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1 Dense Layer </a:t>
            </a:r>
          </a:p>
          <a:p>
            <a:pPr marL="285750" marR="0" lvl="5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200 Epochs </a:t>
            </a:r>
          </a:p>
          <a:p>
            <a:pPr marL="285750" marR="0" lvl="5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Batch size 32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03F2DBA-7490-164D-9D66-45B17DFF18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93385" y="1708190"/>
              <a:ext cx="3808402" cy="195213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178529287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1666538621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494132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>
                              <a:latin typeface="Times" pitchFamily="2"/>
                            </a:rPr>
                            <a:t>Loss </a:t>
                          </a: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0.00041342 </a:t>
                          </a:r>
                          <a:endParaRPr lang="en-GR" sz="140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8465252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train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0.99562 </a:t>
                          </a:r>
                          <a:endParaRPr lang="en-GR" sz="140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727750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test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0.9497 </a:t>
                          </a:r>
                          <a:endParaRPr lang="en-GR" sz="140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617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03F2DBA-7490-164D-9D66-45B17DFF18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93385" y="1708190"/>
              <a:ext cx="3808402" cy="195213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178529287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1666538621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4941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>
                              <a:latin typeface="Times" pitchFamily="2"/>
                            </a:rPr>
                            <a:t>Loss </a:t>
                          </a: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0.00041342 </a:t>
                          </a:r>
                          <a:endParaRPr lang="en-GR" sz="140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8465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62" t="-182927" r="-1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0.99562 </a:t>
                          </a:r>
                          <a:endParaRPr lang="en-GR" sz="140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727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62" t="-282927" r="-1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0.9497 </a:t>
                          </a:r>
                          <a:endParaRPr lang="en-GR" sz="140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61754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2B925686-3282-C342-9C1F-332EB21CF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LSTM Neural Network</a:t>
            </a:r>
            <a:r>
              <a:rPr lang="en-US" baseline="-25000">
                <a:latin typeface="Times" pitchFamily="2"/>
              </a:rPr>
              <a:t>continued</a:t>
            </a:r>
            <a:br>
              <a:rPr lang="en-US" baseline="-25000">
                <a:latin typeface="Times" pitchFamily="2"/>
              </a:rPr>
            </a:br>
            <a:endParaRPr lang="en-US">
              <a:latin typeface="Time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DC02D-D5BA-0545-8839-F667F8B8E9C0}"/>
              </a:ext>
            </a:extLst>
          </p:cNvPr>
          <p:cNvSpPr txBox="1"/>
          <p:nvPr/>
        </p:nvSpPr>
        <p:spPr>
          <a:xfrm>
            <a:off x="1612681" y="1272533"/>
            <a:ext cx="59185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Bitcoin price prediction using LSTM from 01/01/2022 to 15/06/2022 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0B5E402-D711-9247-9E99-C3077700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1" y="1871584"/>
            <a:ext cx="7328980" cy="282689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86ADA465-32B3-794F-B933-CCF033F1D8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XGBoost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DED78-BE0D-0D4B-95A2-A60508988AB8}"/>
              </a:ext>
            </a:extLst>
          </p:cNvPr>
          <p:cNvSpPr txBox="1"/>
          <p:nvPr/>
        </p:nvSpPr>
        <p:spPr>
          <a:xfrm>
            <a:off x="488691" y="1409812"/>
            <a:ext cx="4083280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General model information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Gradient tree boosting algorithm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Tree are built parallel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Times" pitchFamily="2"/>
                <a:ea typeface="Arial"/>
                <a:cs typeface="Arial"/>
              </a:rPr>
              <a:t>Tries to estimate the quality of the splits at every split in the training data searching the computed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2C5E735-53EE-1E40-843F-D8F36F4F39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039123"/>
                  </p:ext>
                </p:extLst>
              </p:nvPr>
            </p:nvGraphicFramePr>
            <p:xfrm>
              <a:off x="4622319" y="2286975"/>
              <a:ext cx="3808402" cy="1433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3184178503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1606994299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 dirty="0">
                              <a:latin typeface="Times" pitchFamily="2"/>
                            </a:rPr>
                            <a:t>Evaluation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383495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train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0.99998 </a:t>
                          </a:r>
                          <a:endParaRPr lang="en-GR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545037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 dirty="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 dirty="0">
                              <a:latin typeface="Times" pitchFamily="2"/>
                            </a:rPr>
                            <a:t>test</a:t>
                          </a:r>
                          <a:r>
                            <a:rPr lang="en-GR" sz="1400" dirty="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 dirty="0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0.9686 </a:t>
                          </a:r>
                          <a:endParaRPr lang="en-GR" dirty="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 dirty="0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0778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2C5E735-53EE-1E40-843F-D8F36F4F39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039123"/>
                  </p:ext>
                </p:extLst>
              </p:nvPr>
            </p:nvGraphicFramePr>
            <p:xfrm>
              <a:off x="4622319" y="2286975"/>
              <a:ext cx="3808402" cy="1433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3184178503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1606994299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 dirty="0">
                              <a:latin typeface="Times" pitchFamily="2"/>
                            </a:rPr>
                            <a:t>Evaluation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38349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82927" r="-100662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0.99998 </a:t>
                          </a:r>
                          <a:endParaRPr lang="en-GR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5450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t="-182927" r="-100662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 dirty="0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0.9686 </a:t>
                          </a:r>
                          <a:endParaRPr lang="en-GR" dirty="0">
                            <a:latin typeface="Times" pitchFamily="2"/>
                          </a:endParaRPr>
                        </a:p>
                        <a:p>
                          <a:pPr lvl="0" algn="ctr"/>
                          <a:endParaRPr lang="en-GR" sz="1400" dirty="0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077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E0512F-B32A-6C40-9D0B-A60B4C4A60EC}"/>
              </a:ext>
            </a:extLst>
          </p:cNvPr>
          <p:cNvSpPr txBox="1"/>
          <p:nvPr/>
        </p:nvSpPr>
        <p:spPr>
          <a:xfrm>
            <a:off x="488691" y="3488676"/>
            <a:ext cx="408328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Model Architecture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1000 estimators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Learning rate 0.3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8D0160B1-4114-1943-A795-A86DBAD80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XGBoost</a:t>
            </a:r>
            <a:r>
              <a:rPr lang="en-US" baseline="-25000">
                <a:latin typeface="Times" pitchFamily="2"/>
              </a:rPr>
              <a:t>continued</a:t>
            </a:r>
            <a:endParaRPr lang="en-US">
              <a:latin typeface="Time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B64B107-2250-E54D-B5F4-F96C4A3F94C5}"/>
              </a:ext>
            </a:extLst>
          </p:cNvPr>
          <p:cNvSpPr txBox="1"/>
          <p:nvPr/>
        </p:nvSpPr>
        <p:spPr>
          <a:xfrm>
            <a:off x="1612681" y="1272533"/>
            <a:ext cx="59185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Bitcoin price prediction using XGBoost from 01/01/2022 to 15/06/2022 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F44D3F5-89CF-224C-8E3F-2F68F0CE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24" y="1835109"/>
            <a:ext cx="6819896" cy="26034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56852E11-FFA7-0D4B-A4F6-AE48E854F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SVM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92FD1F0D-C811-1F4D-9AD6-42408497D94C}"/>
              </a:ext>
            </a:extLst>
          </p:cNvPr>
          <p:cNvSpPr txBox="1"/>
          <p:nvPr/>
        </p:nvSpPr>
        <p:spPr>
          <a:xfrm>
            <a:off x="488691" y="1409812"/>
            <a:ext cx="408328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Used 2 different kernels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Linear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Radial Basis Function (RBF)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2CAFDD8-58B4-0549-AC68-D6F6F424D0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3222" y="2995610"/>
              <a:ext cx="3808402" cy="1141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978591089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745211415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(linear)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774953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train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0.9361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71944401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test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0.8903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62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2CAFDD8-58B4-0549-AC68-D6F6F424D0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3222" y="2995610"/>
              <a:ext cx="3808402" cy="1141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978591089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745211415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(linear)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774953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2" t="-117241" r="-10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0.9361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71944401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62" t="-210000" r="-10000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0.8903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62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4A1CD0-3CD7-0547-8B35-CE50064070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22383" y="2995610"/>
              <a:ext cx="3808402" cy="1141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695956112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2029196771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(rbf)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00519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train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0.9767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8218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test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0.6704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509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4A1CD0-3CD7-0547-8B35-CE50064070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22383" y="2995610"/>
              <a:ext cx="3808402" cy="1141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695956112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2029196771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(rbf)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00519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17241" r="-100662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0.9767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8218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4"/>
                          <a:stretch>
                            <a:fillRect t="-210000" r="-10066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0.6704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50949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688C1BD4-39F3-A04D-BCBC-6CE51256E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SVM – linear kernel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430DCBD-8A57-8748-B6BB-3D99263B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06" y="1835109"/>
            <a:ext cx="6404722" cy="25255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7E62037-0484-9F4A-AA50-0B541DAE2E33}"/>
              </a:ext>
            </a:extLst>
          </p:cNvPr>
          <p:cNvSpPr txBox="1"/>
          <p:nvPr/>
        </p:nvSpPr>
        <p:spPr>
          <a:xfrm>
            <a:off x="1612681" y="1272533"/>
            <a:ext cx="59185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Bitcoin price prediction using SVM (linear) from 01/01/2022 to 15/06/2022 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cxnSp>
        <p:nvCxnSpPr>
          <p:cNvPr id="5" name="Curved Connector 7">
            <a:extLst>
              <a:ext uri="{FF2B5EF4-FFF2-40B4-BE49-F238E27FC236}">
                <a16:creationId xmlns:a16="http://schemas.microsoft.com/office/drawing/2014/main" id="{4CE7BC0D-03B1-944D-9F2B-B8374F36230E}"/>
              </a:ext>
            </a:extLst>
          </p:cNvPr>
          <p:cNvCxnSpPr>
            <a:cxnSpLocks/>
            <a:stCxn id="6" idx="7"/>
          </p:cNvCxnSpPr>
          <p:nvPr/>
        </p:nvCxnSpPr>
        <p:spPr>
          <a:xfrm rot="16200000" flipV="1">
            <a:off x="7499720" y="3346885"/>
            <a:ext cx="649581" cy="818201"/>
          </a:xfrm>
          <a:prstGeom prst="curvedConnector2">
            <a:avLst/>
          </a:prstGeom>
          <a:noFill/>
          <a:ln w="34920" cap="flat">
            <a:solidFill>
              <a:srgbClr val="624BA4"/>
            </a:solidFill>
            <a:prstDash val="solid"/>
            <a:miter/>
            <a:tailEnd type="arrow"/>
          </a:ln>
        </p:spPr>
      </p:cxnSp>
      <p:sp>
        <p:nvSpPr>
          <p:cNvPr id="6" name="Cloud 22">
            <a:extLst>
              <a:ext uri="{FF2B5EF4-FFF2-40B4-BE49-F238E27FC236}">
                <a16:creationId xmlns:a16="http://schemas.microsoft.com/office/drawing/2014/main" id="{220DBBCF-9E3B-8248-AC46-797CAE9646F9}"/>
              </a:ext>
            </a:extLst>
          </p:cNvPr>
          <p:cNvSpPr/>
          <p:nvPr/>
        </p:nvSpPr>
        <p:spPr>
          <a:xfrm>
            <a:off x="7323220" y="4017786"/>
            <a:ext cx="1820780" cy="11016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solidFill>
            <a:srgbClr val="E5E1EE"/>
          </a:solidFill>
          <a:ln w="25401" cap="flat">
            <a:solidFill>
              <a:srgbClr val="624BA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4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different value of price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4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but same slope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0B027195-43A7-AF46-9D8D-5C486FCD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SVM – rbf kernel 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88DE200-E659-4349-85C0-7F1C0E61B743}"/>
              </a:ext>
            </a:extLst>
          </p:cNvPr>
          <p:cNvSpPr txBox="1"/>
          <p:nvPr/>
        </p:nvSpPr>
        <p:spPr>
          <a:xfrm>
            <a:off x="1612681" y="1272533"/>
            <a:ext cx="59185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Bitcoin price prediction using SVM (rbf) from 01/01/2022 to 15/06/2022 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8EB6BC0-F132-EF44-89B1-1C5530B5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7" y="1835109"/>
            <a:ext cx="6649690" cy="259167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urved Connector 7">
            <a:extLst>
              <a:ext uri="{FF2B5EF4-FFF2-40B4-BE49-F238E27FC236}">
                <a16:creationId xmlns:a16="http://schemas.microsoft.com/office/drawing/2014/main" id="{90F0932C-793C-494B-890C-A242E9F4D4D2}"/>
              </a:ext>
            </a:extLst>
          </p:cNvPr>
          <p:cNvCxnSpPr>
            <a:stCxn id="6" idx="7"/>
          </p:cNvCxnSpPr>
          <p:nvPr/>
        </p:nvCxnSpPr>
        <p:spPr>
          <a:xfrm rot="5400000" flipH="1" flipV="1">
            <a:off x="1180714" y="2608327"/>
            <a:ext cx="700427" cy="762003"/>
          </a:xfrm>
          <a:prstGeom prst="curvedConnector2">
            <a:avLst/>
          </a:prstGeom>
          <a:noFill/>
          <a:ln w="34920" cap="flat">
            <a:solidFill>
              <a:srgbClr val="624BA4"/>
            </a:solidFill>
            <a:prstDash val="solid"/>
            <a:miter/>
            <a:tailEnd type="arrow"/>
          </a:ln>
        </p:spPr>
      </p:cxnSp>
      <p:sp>
        <p:nvSpPr>
          <p:cNvPr id="6" name="Cloud 20">
            <a:extLst>
              <a:ext uri="{FF2B5EF4-FFF2-40B4-BE49-F238E27FC236}">
                <a16:creationId xmlns:a16="http://schemas.microsoft.com/office/drawing/2014/main" id="{13DFA315-F190-EA43-BEA1-62695A3B228A}"/>
              </a:ext>
            </a:extLst>
          </p:cNvPr>
          <p:cNvSpPr/>
          <p:nvPr/>
        </p:nvSpPr>
        <p:spPr>
          <a:xfrm>
            <a:off x="239536" y="3276551"/>
            <a:ext cx="1820780" cy="11016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solidFill>
            <a:srgbClr val="E5E1EE"/>
          </a:solidFill>
          <a:ln w="25402" cap="flat">
            <a:solidFill>
              <a:srgbClr val="624BA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400" b="0" i="0" u="none" strike="noStrike" kern="0" cap="none" spc="0" baseline="0" dirty="0">
                <a:solidFill>
                  <a:srgbClr val="000000"/>
                </a:solidFill>
                <a:uFillTx/>
                <a:latin typeface="Times" pitchFamily="2"/>
              </a:rPr>
              <a:t>maybe the model needs more iteartions </a:t>
            </a:r>
          </a:p>
        </p:txBody>
      </p:sp>
      <p:sp>
        <p:nvSpPr>
          <p:cNvPr id="7" name="Cloud 22">
            <a:extLst>
              <a:ext uri="{FF2B5EF4-FFF2-40B4-BE49-F238E27FC236}">
                <a16:creationId xmlns:a16="http://schemas.microsoft.com/office/drawing/2014/main" id="{F038F7FA-C9B1-2E43-A5D5-4A3428163D7F}"/>
              </a:ext>
            </a:extLst>
          </p:cNvPr>
          <p:cNvSpPr/>
          <p:nvPr/>
        </p:nvSpPr>
        <p:spPr>
          <a:xfrm>
            <a:off x="7205956" y="4035018"/>
            <a:ext cx="1938043" cy="7835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solidFill>
            <a:srgbClr val="E5E1EE"/>
          </a:solidFill>
          <a:ln w="25402" cap="flat">
            <a:solidFill>
              <a:srgbClr val="624BA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</a:rPr>
              <a:t>the same behavior as linear kernel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06DCDEC-F4F9-A440-A138-6CA7408C2532}"/>
              </a:ext>
            </a:extLst>
          </p:cNvPr>
          <p:cNvCxnSpPr>
            <a:stCxn id="7" idx="7"/>
          </p:cNvCxnSpPr>
          <p:nvPr/>
        </p:nvCxnSpPr>
        <p:spPr>
          <a:xfrm rot="5399996" flipV="1">
            <a:off x="7288823" y="3193675"/>
            <a:ext cx="803273" cy="969026"/>
          </a:xfrm>
          <a:prstGeom prst="curvedConnector3">
            <a:avLst>
              <a:gd name="adj1" fmla="val 9456"/>
            </a:avLst>
          </a:prstGeom>
          <a:noFill/>
          <a:ln w="34920" cap="flat">
            <a:solidFill>
              <a:srgbClr val="624BA4"/>
            </a:solidFill>
            <a:prstDash val="solid"/>
            <a:miter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CC2DDB5E-10E6-7B47-A42F-B6C001B9B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Random Forest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49D04872-A2B0-BE4D-A85A-3AA853C35B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1972" y="2000762"/>
              <a:ext cx="3808402" cy="1141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2651607031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2927749915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192722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train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0.9998 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32170845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R" sz="1400">
                              <a:latin typeface="Times" pitchFamily="2"/>
                            </a:rPr>
                            <a:t> score of </a:t>
                          </a:r>
                          <a:r>
                            <a:rPr lang="en-GR" sz="1400" u="sng">
                              <a:latin typeface="Times" pitchFamily="2"/>
                            </a:rPr>
                            <a:t>test</a:t>
                          </a:r>
                          <a:r>
                            <a:rPr lang="en-GR" sz="1400">
                              <a:latin typeface="Times" pitchFamily="2"/>
                            </a:rPr>
                            <a:t> data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0.9767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7289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49D04872-A2B0-BE4D-A85A-3AA853C35B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1972" y="2000762"/>
              <a:ext cx="3808402" cy="114197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{EC012C2C-964B-4AC9-9418-E84CB3AFB895}</a:tableStyleId>
                  </a:tblPr>
                  <a:tblGrid>
                    <a:gridCol w="1904201">
                      <a:extLst>
                        <a:ext uri="{9D8B030D-6E8A-4147-A177-3AD203B41FA5}">
                          <a16:colId xmlns:a16="http://schemas.microsoft.com/office/drawing/2014/main" val="2651607031"/>
                        </a:ext>
                      </a:extLst>
                    </a:gridCol>
                    <a:gridCol w="1904201">
                      <a:extLst>
                        <a:ext uri="{9D8B030D-6E8A-4147-A177-3AD203B41FA5}">
                          <a16:colId xmlns:a16="http://schemas.microsoft.com/office/drawing/2014/main" val="2927749915"/>
                        </a:ext>
                      </a:extLst>
                    </a:gridCol>
                  </a:tblGrid>
                  <a:tr h="397654"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lang="en-GR" sz="2000">
                              <a:latin typeface="Times" pitchFamily="2"/>
                            </a:rPr>
                            <a:t>Evaluation </a:t>
                          </a:r>
                        </a:p>
                      </a:txBody>
                      <a:tcPr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192722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17241" r="-10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0.9998 </a:t>
                          </a:r>
                          <a:endParaRPr lang="en-GR">
                            <a:latin typeface="Times" pitchFamily="2"/>
                          </a:endParaRPr>
                        </a:p>
                      </a:txBody>
                      <a:tcP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32170845"/>
                      </a:ext>
                    </a:extLst>
                  </a:tr>
                  <a:tr h="372160"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t="-210000" r="-10000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fontAlgn="auto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  <a:tabLst/>
                          </a:pPr>
                          <a:r>
                            <a:rPr lang="en-GR" sz="1400" b="0" i="0" u="none" strike="noStrike" cap="none">
                              <a:solidFill>
                                <a:srgbClr val="000000"/>
                              </a:solidFill>
                              <a:latin typeface="Times" pitchFamily="2"/>
                              <a:ea typeface="Arial"/>
                              <a:cs typeface="Arial"/>
                            </a:rPr>
                            <a:t>0.9767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72895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1">
            <a:extLst>
              <a:ext uri="{FF2B5EF4-FFF2-40B4-BE49-F238E27FC236}">
                <a16:creationId xmlns:a16="http://schemas.microsoft.com/office/drawing/2014/main" id="{90DD8EC4-005B-7641-84FC-E8F36825AEEC}"/>
              </a:ext>
            </a:extLst>
          </p:cNvPr>
          <p:cNvSpPr txBox="1"/>
          <p:nvPr/>
        </p:nvSpPr>
        <p:spPr>
          <a:xfrm>
            <a:off x="635617" y="1464987"/>
            <a:ext cx="2743200" cy="1600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 dirty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General model information </a:t>
            </a: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​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Consists of many decision trees</a:t>
            </a:r>
            <a:r>
              <a:rPr lang="en-US" sz="1400" kern="0" dirty="0">
                <a:solidFill>
                  <a:srgbClr val="000000"/>
                </a:solidFill>
                <a:latin typeface="Times"/>
                <a:ea typeface="Arial"/>
                <a:cs typeface="Arial"/>
              </a:rPr>
              <a:t>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Times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Predicts by taking the average or mean of the output from the already constructed trees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Times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5963EF5-4970-BF4E-97BC-1124DB5E4547}"/>
              </a:ext>
            </a:extLst>
          </p:cNvPr>
          <p:cNvSpPr txBox="1"/>
          <p:nvPr/>
        </p:nvSpPr>
        <p:spPr>
          <a:xfrm>
            <a:off x="635617" y="3583725"/>
            <a:ext cx="2743200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Model Architecture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​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100 trees in the forest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Times"/>
              </a:rPr>
              <a:t>Trained through bootstrap aggregating (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bagging)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Times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Times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79A83C6A-B4CA-004B-BE1F-B7F41ECBF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Random Forest</a:t>
            </a:r>
            <a:r>
              <a:rPr lang="en-US" baseline="-25000">
                <a:latin typeface="Times" pitchFamily="2"/>
              </a:rPr>
              <a:t>continued</a:t>
            </a:r>
            <a:endParaRPr lang="en-US">
              <a:latin typeface="Times" pitchFamily="2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D7A639B-8A78-5943-B746-E62849B8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73" y="2050551"/>
            <a:ext cx="6550990" cy="24566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ABB9E7F-5089-A64A-9EF8-36DF34BF917F}"/>
              </a:ext>
            </a:extLst>
          </p:cNvPr>
          <p:cNvSpPr txBox="1"/>
          <p:nvPr/>
        </p:nvSpPr>
        <p:spPr>
          <a:xfrm>
            <a:off x="1612681" y="1272533"/>
            <a:ext cx="591858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Bitcoin price prediction using Random Forest from 01/01/2022 to 15/06/2022 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2EC1F065-E86F-9141-AE31-20F0A7758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AutoML – AutoTS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E7D74D3-16EF-B74B-824C-E6C95E4778C2}"/>
              </a:ext>
            </a:extLst>
          </p:cNvPr>
          <p:cNvSpPr txBox="1"/>
          <p:nvPr/>
        </p:nvSpPr>
        <p:spPr>
          <a:xfrm>
            <a:off x="448961" y="1371417"/>
            <a:ext cx="351343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Input</a:t>
            </a:r>
            <a:endParaRPr lang="en-GR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Train data set with "date" column included</a:t>
            </a:r>
            <a:endParaRPr lang="en-GR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5C5E796-DB32-E540-B631-F556AB9D961A}"/>
              </a:ext>
            </a:extLst>
          </p:cNvPr>
          <p:cNvSpPr txBox="1"/>
          <p:nvPr/>
        </p:nvSpPr>
        <p:spPr>
          <a:xfrm>
            <a:off x="4818851" y="1371243"/>
            <a:ext cx="351343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Best model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Seasonal Na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ï</a:t>
            </a: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ve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8E4C4E5-F4C3-D840-8647-FD6B6D1A0EF4}"/>
              </a:ext>
            </a:extLst>
          </p:cNvPr>
          <p:cNvSpPr txBox="1"/>
          <p:nvPr/>
        </p:nvSpPr>
        <p:spPr>
          <a:xfrm>
            <a:off x="4815907" y="2621566"/>
            <a:ext cx="3617869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Seasonal Na</a:t>
            </a: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ï</a:t>
            </a: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ve </a:t>
            </a:r>
            <a:endParaRPr lang="en-GR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Very similar to Simple Na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ï</a:t>
            </a: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ve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In order to predict a new value, uses the the value of the same period a season ago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C825801-C457-0E47-BE84-02C136280931}"/>
              </a:ext>
            </a:extLst>
          </p:cNvPr>
          <p:cNvSpPr txBox="1"/>
          <p:nvPr/>
        </p:nvSpPr>
        <p:spPr>
          <a:xfrm>
            <a:off x="448961" y="2618960"/>
            <a:ext cx="351343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Output</a:t>
            </a:r>
            <a:endParaRPr lang="el-GR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Log difference of close price</a:t>
            </a:r>
            <a:endParaRPr lang="en-GR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AC39CF3-5791-B14F-9879-EA82D5BA68D8}"/>
              </a:ext>
            </a:extLst>
          </p:cNvPr>
          <p:cNvSpPr txBox="1"/>
          <p:nvPr/>
        </p:nvSpPr>
        <p:spPr>
          <a:xfrm>
            <a:off x="448961" y="3657417"/>
            <a:ext cx="3513435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Forecasting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Times"/>
              </a:rPr>
              <a:t>Number of days to forecast (165)</a:t>
            </a:r>
            <a:endParaRPr lang="el-GR" sz="18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970C7500-27A5-4B4B-B546-308F5B76E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Steps of Final Project</a:t>
            </a:r>
          </a:p>
        </p:txBody>
      </p:sp>
      <p:sp>
        <p:nvSpPr>
          <p:cNvPr id="3" name="Google Shape;377;p44">
            <a:extLst>
              <a:ext uri="{FF2B5EF4-FFF2-40B4-BE49-F238E27FC236}">
                <a16:creationId xmlns:a16="http://schemas.microsoft.com/office/drawing/2014/main" id="{CEA16784-4E34-D640-81C8-847044C4D0E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17341" y="1578336"/>
            <a:ext cx="3454658" cy="454502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b="1">
                <a:latin typeface="Times" pitchFamily="2"/>
                <a:cs typeface="El Messiri"/>
              </a:rPr>
              <a:t>Exploratory Data Analysis </a:t>
            </a:r>
          </a:p>
        </p:txBody>
      </p:sp>
      <p:sp>
        <p:nvSpPr>
          <p:cNvPr id="4" name="Google Shape;378;p44">
            <a:extLst>
              <a:ext uri="{FF2B5EF4-FFF2-40B4-BE49-F238E27FC236}">
                <a16:creationId xmlns:a16="http://schemas.microsoft.com/office/drawing/2014/main" id="{407E71A2-978E-524C-972C-963BE615580B}"/>
              </a:ext>
            </a:extLst>
          </p:cNvPr>
          <p:cNvSpPr txBox="1"/>
          <p:nvPr/>
        </p:nvSpPr>
        <p:spPr>
          <a:xfrm>
            <a:off x="5535603" y="1578336"/>
            <a:ext cx="2400903" cy="4545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El Messiri"/>
              </a:rPr>
              <a:t>Pre-Process  </a:t>
            </a:r>
          </a:p>
        </p:txBody>
      </p:sp>
      <p:sp>
        <p:nvSpPr>
          <p:cNvPr id="5" name="Google Shape;379;p44">
            <a:extLst>
              <a:ext uri="{FF2B5EF4-FFF2-40B4-BE49-F238E27FC236}">
                <a16:creationId xmlns:a16="http://schemas.microsoft.com/office/drawing/2014/main" id="{ECB8F2D3-EA95-8341-ACAD-918C2AF9E897}"/>
              </a:ext>
            </a:extLst>
          </p:cNvPr>
          <p:cNvSpPr txBox="1"/>
          <p:nvPr/>
        </p:nvSpPr>
        <p:spPr>
          <a:xfrm>
            <a:off x="1117341" y="3059939"/>
            <a:ext cx="3454658" cy="4545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El Messiri"/>
              </a:rPr>
              <a:t>Application of Models </a:t>
            </a:r>
          </a:p>
        </p:txBody>
      </p:sp>
      <p:sp>
        <p:nvSpPr>
          <p:cNvPr id="6" name="Google Shape;380;p44">
            <a:extLst>
              <a:ext uri="{FF2B5EF4-FFF2-40B4-BE49-F238E27FC236}">
                <a16:creationId xmlns:a16="http://schemas.microsoft.com/office/drawing/2014/main" id="{6230D545-5BDF-B64B-BD5C-B0BFBC27627C}"/>
              </a:ext>
            </a:extLst>
          </p:cNvPr>
          <p:cNvSpPr txBox="1"/>
          <p:nvPr/>
        </p:nvSpPr>
        <p:spPr>
          <a:xfrm>
            <a:off x="5535603" y="3059939"/>
            <a:ext cx="2400903" cy="4545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El Messiri"/>
              </a:rPr>
              <a:t>Conclusions </a:t>
            </a:r>
          </a:p>
        </p:txBody>
      </p:sp>
      <p:sp>
        <p:nvSpPr>
          <p:cNvPr id="7" name="Google Shape;381;p44">
            <a:extLst>
              <a:ext uri="{FF2B5EF4-FFF2-40B4-BE49-F238E27FC236}">
                <a16:creationId xmlns:a16="http://schemas.microsoft.com/office/drawing/2014/main" id="{87CB5634-088D-2B48-8E2F-99F9058AC0B5}"/>
              </a:ext>
            </a:extLst>
          </p:cNvPr>
          <p:cNvSpPr txBox="1"/>
          <p:nvPr/>
        </p:nvSpPr>
        <p:spPr>
          <a:xfrm>
            <a:off x="1117341" y="1956843"/>
            <a:ext cx="3454658" cy="6365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Baloo 2"/>
              </a:rPr>
              <a:t>Monthly and Yearly analysis of the Bitcoin price</a:t>
            </a:r>
          </a:p>
        </p:txBody>
      </p:sp>
      <p:sp>
        <p:nvSpPr>
          <p:cNvPr id="8" name="Google Shape;382;p44">
            <a:extLst>
              <a:ext uri="{FF2B5EF4-FFF2-40B4-BE49-F238E27FC236}">
                <a16:creationId xmlns:a16="http://schemas.microsoft.com/office/drawing/2014/main" id="{13C012AE-0190-0F48-9BD7-94B180B7229C}"/>
              </a:ext>
            </a:extLst>
          </p:cNvPr>
          <p:cNvSpPr txBox="1"/>
          <p:nvPr/>
        </p:nvSpPr>
        <p:spPr>
          <a:xfrm>
            <a:off x="5535603" y="1923870"/>
            <a:ext cx="2400903" cy="6365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Baloo 2"/>
              </a:rPr>
              <a:t>Check and Scale the data before step 3</a:t>
            </a:r>
          </a:p>
        </p:txBody>
      </p:sp>
      <p:sp>
        <p:nvSpPr>
          <p:cNvPr id="9" name="Google Shape;383;p44">
            <a:extLst>
              <a:ext uri="{FF2B5EF4-FFF2-40B4-BE49-F238E27FC236}">
                <a16:creationId xmlns:a16="http://schemas.microsoft.com/office/drawing/2014/main" id="{3357743C-192E-D845-AFA6-784DA17FA62C}"/>
              </a:ext>
            </a:extLst>
          </p:cNvPr>
          <p:cNvSpPr txBox="1"/>
          <p:nvPr/>
        </p:nvSpPr>
        <p:spPr>
          <a:xfrm>
            <a:off x="1117341" y="3435620"/>
            <a:ext cx="3454658" cy="6365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Baloo 2"/>
              </a:rPr>
              <a:t>Try different models and try to predict with high accuracy the Bitcoin price for the future</a:t>
            </a:r>
          </a:p>
        </p:txBody>
      </p:sp>
      <p:sp>
        <p:nvSpPr>
          <p:cNvPr id="10" name="Google Shape;384;p44">
            <a:extLst>
              <a:ext uri="{FF2B5EF4-FFF2-40B4-BE49-F238E27FC236}">
                <a16:creationId xmlns:a16="http://schemas.microsoft.com/office/drawing/2014/main" id="{A32ABD80-8A17-1B4E-A7D6-63F5A7CB647F}"/>
              </a:ext>
            </a:extLst>
          </p:cNvPr>
          <p:cNvSpPr txBox="1"/>
          <p:nvPr/>
        </p:nvSpPr>
        <p:spPr>
          <a:xfrm>
            <a:off x="5625754" y="3435620"/>
            <a:ext cx="2400903" cy="6365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Baloo 2"/>
              </a:rPr>
              <a:t>Evaluate the models and find the best </a:t>
            </a:r>
          </a:p>
        </p:txBody>
      </p:sp>
      <p:sp>
        <p:nvSpPr>
          <p:cNvPr id="11" name="Google Shape;385;p44">
            <a:extLst>
              <a:ext uri="{FF2B5EF4-FFF2-40B4-BE49-F238E27FC236}">
                <a16:creationId xmlns:a16="http://schemas.microsoft.com/office/drawing/2014/main" id="{1299A105-2C01-B94C-A614-01868B9C7BF2}"/>
              </a:ext>
            </a:extLst>
          </p:cNvPr>
          <p:cNvSpPr txBox="1"/>
          <p:nvPr/>
        </p:nvSpPr>
        <p:spPr>
          <a:xfrm>
            <a:off x="153747" y="1552477"/>
            <a:ext cx="1386523" cy="742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01</a:t>
            </a:r>
          </a:p>
        </p:txBody>
      </p:sp>
      <p:sp>
        <p:nvSpPr>
          <p:cNvPr id="12" name="Google Shape;386;p44">
            <a:extLst>
              <a:ext uri="{FF2B5EF4-FFF2-40B4-BE49-F238E27FC236}">
                <a16:creationId xmlns:a16="http://schemas.microsoft.com/office/drawing/2014/main" id="{A58BFECE-96CB-6B41-8486-5AE0426BFB58}"/>
              </a:ext>
            </a:extLst>
          </p:cNvPr>
          <p:cNvSpPr txBox="1"/>
          <p:nvPr/>
        </p:nvSpPr>
        <p:spPr>
          <a:xfrm>
            <a:off x="4662159" y="1552477"/>
            <a:ext cx="963603" cy="742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02</a:t>
            </a:r>
          </a:p>
        </p:txBody>
      </p:sp>
      <p:sp>
        <p:nvSpPr>
          <p:cNvPr id="13" name="Google Shape;387;p44">
            <a:extLst>
              <a:ext uri="{FF2B5EF4-FFF2-40B4-BE49-F238E27FC236}">
                <a16:creationId xmlns:a16="http://schemas.microsoft.com/office/drawing/2014/main" id="{8B65641C-6AC1-AD46-B99B-E35DFF3C6B3D}"/>
              </a:ext>
            </a:extLst>
          </p:cNvPr>
          <p:cNvSpPr txBox="1"/>
          <p:nvPr/>
        </p:nvSpPr>
        <p:spPr>
          <a:xfrm>
            <a:off x="153747" y="3030486"/>
            <a:ext cx="1386523" cy="742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03</a:t>
            </a:r>
          </a:p>
        </p:txBody>
      </p:sp>
      <p:sp>
        <p:nvSpPr>
          <p:cNvPr id="14" name="Google Shape;388;p44">
            <a:extLst>
              <a:ext uri="{FF2B5EF4-FFF2-40B4-BE49-F238E27FC236}">
                <a16:creationId xmlns:a16="http://schemas.microsoft.com/office/drawing/2014/main" id="{9EC385A2-3445-204C-B4DC-4928E419348B}"/>
              </a:ext>
            </a:extLst>
          </p:cNvPr>
          <p:cNvSpPr txBox="1"/>
          <p:nvPr/>
        </p:nvSpPr>
        <p:spPr>
          <a:xfrm>
            <a:off x="4662159" y="3030486"/>
            <a:ext cx="963603" cy="742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E784962B-E218-0B4B-9C9A-45EEC1CA4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AutoML – AutoTS (II)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9AA833D-921C-A541-B201-C3D81FA5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40" y="1146099"/>
            <a:ext cx="4332381" cy="39974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Curved Connector 7">
            <a:extLst>
              <a:ext uri="{FF2B5EF4-FFF2-40B4-BE49-F238E27FC236}">
                <a16:creationId xmlns:a16="http://schemas.microsoft.com/office/drawing/2014/main" id="{D326BD24-F9C7-4B4F-9D43-29070C61F3C1}"/>
              </a:ext>
            </a:extLst>
          </p:cNvPr>
          <p:cNvCxnSpPr>
            <a:stCxn id="5" idx="7"/>
          </p:cNvCxnSpPr>
          <p:nvPr/>
        </p:nvCxnSpPr>
        <p:spPr>
          <a:xfrm rot="5400000" flipH="1" flipV="1">
            <a:off x="1725542" y="2434373"/>
            <a:ext cx="759028" cy="1361035"/>
          </a:xfrm>
          <a:prstGeom prst="curvedConnector2">
            <a:avLst/>
          </a:prstGeom>
          <a:noFill/>
          <a:ln w="34920" cap="flat">
            <a:solidFill>
              <a:srgbClr val="624BA4"/>
            </a:solidFill>
            <a:prstDash val="solid"/>
            <a:miter/>
            <a:tailEnd type="arrow"/>
          </a:ln>
        </p:spPr>
      </p:cxnSp>
      <p:sp>
        <p:nvSpPr>
          <p:cNvPr id="5" name="Cloud 20">
            <a:extLst>
              <a:ext uri="{FF2B5EF4-FFF2-40B4-BE49-F238E27FC236}">
                <a16:creationId xmlns:a16="http://schemas.microsoft.com/office/drawing/2014/main" id="{33A5B07D-FCF2-F242-B0D3-973222DB0C6B}"/>
              </a:ext>
            </a:extLst>
          </p:cNvPr>
          <p:cNvSpPr/>
          <p:nvPr/>
        </p:nvSpPr>
        <p:spPr>
          <a:xfrm>
            <a:off x="0" y="3394243"/>
            <a:ext cx="2849078" cy="17517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solidFill>
            <a:srgbClr val="E5E1EE"/>
          </a:solidFill>
          <a:ln w="25402" cap="flat">
            <a:solidFill>
              <a:srgbClr val="624BA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</a:rPr>
              <a:t>Again, the predicted Bitcoin price is not the same 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</a:rPr>
              <a:t>as the real, but the increases/decreases happen at the same time </a:t>
            </a:r>
            <a:endParaRPr lang="en-GR" sz="14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45">
            <a:extLst>
              <a:ext uri="{FF2B5EF4-FFF2-40B4-BE49-F238E27FC236}">
                <a16:creationId xmlns:a16="http://schemas.microsoft.com/office/drawing/2014/main" id="{4ABE7366-E172-6347-A467-7B34DE081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32710" y="2150851"/>
            <a:ext cx="2598066" cy="841796"/>
          </a:xfrm>
        </p:spPr>
        <p:txBody>
          <a:bodyPr rIns="0"/>
          <a:lstStyle/>
          <a:p>
            <a:pPr lvl="0"/>
            <a:r>
              <a:rPr lang="en-US" sz="3600">
                <a:latin typeface="Times" pitchFamily="2"/>
              </a:rPr>
              <a:t>Conclusions</a:t>
            </a:r>
          </a:p>
        </p:txBody>
      </p:sp>
      <p:sp>
        <p:nvSpPr>
          <p:cNvPr id="3" name="Google Shape;396;p45">
            <a:extLst>
              <a:ext uri="{FF2B5EF4-FFF2-40B4-BE49-F238E27FC236}">
                <a16:creationId xmlns:a16="http://schemas.microsoft.com/office/drawing/2014/main" id="{7FE62951-E5D5-764C-8916-5837F276B61F}"/>
              </a:ext>
            </a:extLst>
          </p:cNvPr>
          <p:cNvSpPr txBox="1"/>
          <p:nvPr/>
        </p:nvSpPr>
        <p:spPr>
          <a:xfrm>
            <a:off x="6525176" y="1035676"/>
            <a:ext cx="1905600" cy="12398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0" bIns="91421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9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E86C4B77-4F7B-AB41-927E-65AF969C9A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Comparisons / Observations  </a:t>
            </a:r>
            <a:br>
              <a:rPr lang="en-US">
                <a:latin typeface="Times" pitchFamily="2"/>
              </a:rPr>
            </a:br>
            <a:endParaRPr lang="en-US">
              <a:latin typeface="Time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92B2501D-F4CE-1C48-B8EF-F55C009D5B7A}"/>
                  </a:ext>
                </a:extLst>
              </p:cNvPr>
              <p:cNvSpPr txBox="1"/>
              <p:nvPr/>
            </p:nvSpPr>
            <p:spPr>
              <a:xfrm>
                <a:off x="713222" y="1383944"/>
                <a:ext cx="3421584" cy="231454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R" sz="1800" b="1" i="0" u="none" strike="noStrike" kern="0" cap="none" spc="0" baseline="0">
                    <a:solidFill>
                      <a:srgbClr val="000000"/>
                    </a:solidFill>
                    <a:uFillTx/>
                    <a:latin typeface="Times" pitchFamily="2"/>
                    <a:ea typeface="Arial"/>
                    <a:cs typeface="Arial"/>
                  </a:rPr>
                  <a:t>Comparing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R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R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kern="0" cap="none" spc="0" baseline="0">
                    <a:solidFill>
                      <a:srgbClr val="000000"/>
                    </a:solidFill>
                    <a:uFillTx/>
                    <a:latin typeface="Times" pitchFamily="2"/>
                    <a:ea typeface="Arial"/>
                    <a:cs typeface="Arial"/>
                  </a:rPr>
                  <a:t>score of the test data and the plots (predicted – real Bitcoin price) we conclude that :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0" cap="none" spc="0" baseline="0">
                    <a:solidFill>
                      <a:srgbClr val="000000"/>
                    </a:solidFill>
                    <a:uFillTx/>
                    <a:latin typeface="Times" pitchFamily="2"/>
                    <a:ea typeface="Arial"/>
                    <a:cs typeface="Arial"/>
                  </a:rPr>
                  <a:t>Random Forest is the best model with </a:t>
                </a:r>
                <a:r>
                  <a:rPr lang="en-GR" sz="1800" b="0" i="0" u="none" strike="noStrike" kern="0" cap="none" spc="0" baseline="0">
                    <a:solidFill>
                      <a:srgbClr val="000000"/>
                    </a:solidFill>
                    <a:uFillTx/>
                    <a:latin typeface="Times" pitchFamily="2"/>
                    <a:ea typeface="Arial"/>
                    <a:cs typeface="Arial"/>
                  </a:rPr>
                  <a:t>97.67 % </a:t>
                </a:r>
                <a:r>
                  <a:rPr lang="en-US" sz="1800" b="0" i="0" u="none" strike="noStrike" kern="0" cap="none" spc="0" baseline="0">
                    <a:solidFill>
                      <a:srgbClr val="000000"/>
                    </a:solidFill>
                    <a:uFillTx/>
                    <a:latin typeface="Times" pitchFamily="2"/>
                    <a:ea typeface="Arial"/>
                    <a:cs typeface="Arial"/>
                  </a:rPr>
                  <a:t>accuracy in the test set and </a:t>
                </a:r>
                <a:r>
                  <a:rPr lang="en-GR" sz="1800" b="0" i="0" u="none" strike="noStrike" kern="0" cap="none" spc="0" baseline="0">
                    <a:solidFill>
                      <a:srgbClr val="000000"/>
                    </a:solidFill>
                    <a:uFillTx/>
                    <a:latin typeface="Times" pitchFamily="2"/>
                    <a:ea typeface="Arial"/>
                    <a:cs typeface="Arial"/>
                  </a:rPr>
                  <a:t>99.98 % accuracy in the train test </a:t>
                </a:r>
                <a:endParaRPr lang="en-GR" sz="1800" b="0" i="0" u="none" strike="noStrike" kern="0" cap="none" spc="0" baseline="0">
                  <a:solidFill>
                    <a:srgbClr val="000000"/>
                  </a:solidFill>
                  <a:uFillTx/>
                  <a:latin typeface="Times" pitchFamily="2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92B2501D-F4CE-1C48-B8EF-F55C009D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2" y="1383944"/>
                <a:ext cx="3421584" cy="2314547"/>
              </a:xfrm>
              <a:prstGeom prst="rect">
                <a:avLst/>
              </a:prstGeom>
              <a:blipFill>
                <a:blip r:embed="rId3"/>
                <a:stretch>
                  <a:fillRect l="-1481" r="-2222" b="-271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">
            <a:extLst>
              <a:ext uri="{FF2B5EF4-FFF2-40B4-BE49-F238E27FC236}">
                <a16:creationId xmlns:a16="http://schemas.microsoft.com/office/drawing/2014/main" id="{8CEC8EE3-BB0F-4644-B012-F9C55159BDD3}"/>
              </a:ext>
            </a:extLst>
          </p:cNvPr>
          <p:cNvSpPr txBox="1"/>
          <p:nvPr/>
        </p:nvSpPr>
        <p:spPr>
          <a:xfrm>
            <a:off x="4571972" y="1383944"/>
            <a:ext cx="3421584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Some models, even though predicted correctly the periods that the Bitcoin price increased/decreased, could not predict with high accuracy the price.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SVM (both linear and rbf kernel)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Seasonal Naïve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The main reason may be the randomness and the lack of patterns in the change of price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45">
            <a:extLst>
              <a:ext uri="{FF2B5EF4-FFF2-40B4-BE49-F238E27FC236}">
                <a16:creationId xmlns:a16="http://schemas.microsoft.com/office/drawing/2014/main" id="{FE279C7A-1871-6D42-83B9-A610291F7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0438" y="1443791"/>
            <a:ext cx="4696175" cy="1750993"/>
          </a:xfrm>
        </p:spPr>
        <p:txBody>
          <a:bodyPr rIns="0"/>
          <a:lstStyle/>
          <a:p>
            <a:pPr lvl="0"/>
            <a:r>
              <a:rPr lang="en-US" sz="7200">
                <a:latin typeface="Times" pitchFamily="2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45">
            <a:extLst>
              <a:ext uri="{FF2B5EF4-FFF2-40B4-BE49-F238E27FC236}">
                <a16:creationId xmlns:a16="http://schemas.microsoft.com/office/drawing/2014/main" id="{0111D729-F9C2-7441-AF15-275BAEDF6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1587" y="2150851"/>
            <a:ext cx="5389190" cy="841796"/>
          </a:xfrm>
        </p:spPr>
        <p:txBody>
          <a:bodyPr rIns="0"/>
          <a:lstStyle/>
          <a:p>
            <a:pPr lvl="0"/>
            <a:r>
              <a:rPr lang="en-US" sz="3600">
                <a:latin typeface="Times" pitchFamily="2"/>
              </a:rPr>
              <a:t>Exploratory Data Analysis </a:t>
            </a:r>
          </a:p>
        </p:txBody>
      </p:sp>
      <p:sp>
        <p:nvSpPr>
          <p:cNvPr id="3" name="Google Shape;396;p45">
            <a:extLst>
              <a:ext uri="{FF2B5EF4-FFF2-40B4-BE49-F238E27FC236}">
                <a16:creationId xmlns:a16="http://schemas.microsoft.com/office/drawing/2014/main" id="{4F54C964-51BA-FA4A-BD39-D01526117BC2}"/>
              </a:ext>
            </a:extLst>
          </p:cNvPr>
          <p:cNvSpPr txBox="1"/>
          <p:nvPr/>
        </p:nvSpPr>
        <p:spPr>
          <a:xfrm>
            <a:off x="6525176" y="1035676"/>
            <a:ext cx="1905600" cy="12398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0" bIns="91421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9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3D845292-2607-5B4B-BBFF-6788DCF06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Information about our data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D5D96E4-8DEB-2543-AB1D-60A567DE151B}"/>
              </a:ext>
            </a:extLst>
          </p:cNvPr>
          <p:cNvSpPr txBox="1"/>
          <p:nvPr/>
        </p:nvSpPr>
        <p:spPr>
          <a:xfrm>
            <a:off x="950729" y="1282153"/>
            <a:ext cx="2552492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Our dataset contains information about the bitcoin price from 17 November 2017 until 15 June 2022.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1EF2DD6-62C0-B344-8159-D3203A39A0E4}"/>
              </a:ext>
            </a:extLst>
          </p:cNvPr>
          <p:cNvSpPr txBox="1"/>
          <p:nvPr/>
        </p:nvSpPr>
        <p:spPr>
          <a:xfrm>
            <a:off x="5556379" y="1282153"/>
            <a:ext cx="2552492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The columns of our dataset are 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unix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date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symbol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open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high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low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close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Volume EUR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Volume BTC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529EE0B0-DE58-6A4C-ADD1-50E28F78F322}"/>
              </a:ext>
            </a:extLst>
          </p:cNvPr>
          <p:cNvSpPr txBox="1"/>
          <p:nvPr/>
        </p:nvSpPr>
        <p:spPr>
          <a:xfrm>
            <a:off x="950729" y="3092820"/>
            <a:ext cx="2552492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Our yearly analysis begins from 01 January 2018 until the present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We have as main goal to predict the price of Bitcoin during 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F146280A-C27D-1B49-8CAA-510800F30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94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/>
              </a:rPr>
              <a:t>Yearly analysis of stock BTC price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80818F6-88D7-3949-9F20-034E15CA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4" r="29807" b="7402"/>
          <a:stretch>
            <a:fillRect/>
          </a:stretch>
        </p:blipFill>
        <p:spPr>
          <a:xfrm>
            <a:off x="4781955" y="3017190"/>
            <a:ext cx="3076325" cy="19334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23BB22F-5533-4F44-889A-C32DCBC183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99" r="29809" b="7368"/>
          <a:stretch>
            <a:fillRect/>
          </a:stretch>
        </p:blipFill>
        <p:spPr>
          <a:xfrm>
            <a:off x="1242733" y="3017190"/>
            <a:ext cx="3076325" cy="19580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 descr="Chart&#10;&#10;Description automatically generated">
            <a:extLst>
              <a:ext uri="{FF2B5EF4-FFF2-40B4-BE49-F238E27FC236}">
                <a16:creationId xmlns:a16="http://schemas.microsoft.com/office/drawing/2014/main" id="{64905783-81FA-E443-9341-036ED1E6E6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570" r="29809" b="7576"/>
          <a:stretch>
            <a:fillRect/>
          </a:stretch>
        </p:blipFill>
        <p:spPr>
          <a:xfrm>
            <a:off x="1242733" y="1017727"/>
            <a:ext cx="3076325" cy="19334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1CA3C06-83CC-884F-AAA7-3E2E83F1373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570" r="29809" b="7576"/>
          <a:stretch>
            <a:fillRect/>
          </a:stretch>
        </p:blipFill>
        <p:spPr>
          <a:xfrm>
            <a:off x="4781955" y="1017727"/>
            <a:ext cx="3076325" cy="19334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1AFE1F44-3D84-E440-B562-66E66BF4D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94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/>
              </a:rPr>
              <a:t>Overall years Stock analysis of BTC price</a:t>
            </a:r>
            <a:endParaRPr lang="el-GR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C5CA08C-7524-D34E-B639-5D0B5627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5" y="1089178"/>
            <a:ext cx="5412525" cy="3292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8202283A-A716-7E4E-B403-59A2C066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888" y="2573688"/>
            <a:ext cx="3732873" cy="22681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Εικόνα 9">
            <a:extLst>
              <a:ext uri="{FF2B5EF4-FFF2-40B4-BE49-F238E27FC236}">
                <a16:creationId xmlns:a16="http://schemas.microsoft.com/office/drawing/2014/main" id="{21A0102A-1BE6-1742-A91E-1DB2905D6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897" y="1956925"/>
            <a:ext cx="2057400" cy="22193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294F6A34-1854-8D4B-B8C8-89A0876B1B31}"/>
              </a:ext>
            </a:extLst>
          </p:cNvPr>
          <p:cNvSpPr txBox="1"/>
          <p:nvPr/>
        </p:nvSpPr>
        <p:spPr>
          <a:xfrm>
            <a:off x="5974268" y="2266486"/>
            <a:ext cx="208110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what we want to predict: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45">
            <a:extLst>
              <a:ext uri="{FF2B5EF4-FFF2-40B4-BE49-F238E27FC236}">
                <a16:creationId xmlns:a16="http://schemas.microsoft.com/office/drawing/2014/main" id="{A2A599C2-4193-1641-8A5D-D83E28BA3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8038" y="2150851"/>
            <a:ext cx="2541071" cy="841796"/>
          </a:xfrm>
        </p:spPr>
        <p:txBody>
          <a:bodyPr rIns="0"/>
          <a:lstStyle/>
          <a:p>
            <a:pPr lvl="0"/>
            <a:r>
              <a:rPr lang="en-US" sz="3600">
                <a:latin typeface="Times" pitchFamily="2"/>
              </a:rPr>
              <a:t>Pre-Process</a:t>
            </a:r>
          </a:p>
        </p:txBody>
      </p:sp>
      <p:sp>
        <p:nvSpPr>
          <p:cNvPr id="3" name="Google Shape;396;p45">
            <a:extLst>
              <a:ext uri="{FF2B5EF4-FFF2-40B4-BE49-F238E27FC236}">
                <a16:creationId xmlns:a16="http://schemas.microsoft.com/office/drawing/2014/main" id="{9D2325FE-D52D-AD40-A7CC-DD09D803E886}"/>
              </a:ext>
            </a:extLst>
          </p:cNvPr>
          <p:cNvSpPr txBox="1"/>
          <p:nvPr/>
        </p:nvSpPr>
        <p:spPr>
          <a:xfrm>
            <a:off x="6525176" y="1035676"/>
            <a:ext cx="1905600" cy="12398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0" bIns="91421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9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E7E0ED84-4551-CF42-8285-3B97E9632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45029"/>
            <a:ext cx="7717499" cy="572697"/>
          </a:xfrm>
        </p:spPr>
        <p:txBody>
          <a:bodyPr anchorCtr="1"/>
          <a:lstStyle/>
          <a:p>
            <a:pPr lvl="0" algn="ctr"/>
            <a:r>
              <a:rPr lang="en-US">
                <a:latin typeface="Times" pitchFamily="2"/>
              </a:rPr>
              <a:t>Pre-Process Steps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42D6C41-BACE-DE40-BF1B-B2C6F2133015}"/>
              </a:ext>
            </a:extLst>
          </p:cNvPr>
          <p:cNvSpPr txBox="1"/>
          <p:nvPr/>
        </p:nvSpPr>
        <p:spPr>
          <a:xfrm>
            <a:off x="488719" y="1282153"/>
            <a:ext cx="3024506" cy="42780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”Break down” the date column of the dataset into more columns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Day, Day of week, Day of year,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Is month end, Is month start,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Is quarter end, Is quarter start,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Is year end, Is year start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because we the ”date” column was not a valid input for the models</a:t>
            </a:r>
            <a:endParaRPr lang="en-US" sz="16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Drop unnecessary columns </a:t>
            </a: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Such as time (same in all days)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Unix 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56F841D-8E8D-004D-A9AF-5FE267E930B0}"/>
              </a:ext>
            </a:extLst>
          </p:cNvPr>
          <p:cNvSpPr txBox="1"/>
          <p:nvPr/>
        </p:nvSpPr>
        <p:spPr>
          <a:xfrm>
            <a:off x="4639372" y="1282153"/>
            <a:ext cx="3469489" cy="36625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Separate the initial dataset into X and Y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Scale using MinMaxScaler both X and Y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800" b="1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R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Train Test Split the X and Y </a:t>
            </a: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in order to use them for the models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Test size 0.1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/>
                <a:ea typeface="Arial"/>
                <a:cs typeface="Arial"/>
              </a:rPr>
              <a:t>Shuffle= false (!)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" pitchFamily="2"/>
                <a:ea typeface="Arial"/>
                <a:cs typeface="Arial"/>
              </a:rPr>
              <a:t>The train set contains the dates from 21/11/2017 until 31/12/2021 and the test set from 01/01/2022 until 15/06/2022</a:t>
            </a:r>
            <a:endParaRPr lang="en-GR" sz="14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R" sz="1800" b="0" i="0" u="none" strike="noStrike" kern="0" cap="none" spc="0" baseline="0">
              <a:solidFill>
                <a:srgbClr val="000000"/>
              </a:solidFill>
              <a:uFillTx/>
              <a:latin typeface="Times" pitchFamily="2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p45">
            <a:extLst>
              <a:ext uri="{FF2B5EF4-FFF2-40B4-BE49-F238E27FC236}">
                <a16:creationId xmlns:a16="http://schemas.microsoft.com/office/drawing/2014/main" id="{CF69453C-BD38-624B-8EAE-9E65EC23A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110" y="2150851"/>
            <a:ext cx="4572000" cy="841796"/>
          </a:xfrm>
        </p:spPr>
        <p:txBody>
          <a:bodyPr rIns="0"/>
          <a:lstStyle/>
          <a:p>
            <a:pPr lvl="0"/>
            <a:r>
              <a:rPr lang="en-US" sz="3600">
                <a:latin typeface="Times" pitchFamily="2"/>
              </a:rPr>
              <a:t>Application of Models </a:t>
            </a:r>
          </a:p>
        </p:txBody>
      </p:sp>
      <p:sp>
        <p:nvSpPr>
          <p:cNvPr id="3" name="Google Shape;396;p45">
            <a:extLst>
              <a:ext uri="{FF2B5EF4-FFF2-40B4-BE49-F238E27FC236}">
                <a16:creationId xmlns:a16="http://schemas.microsoft.com/office/drawing/2014/main" id="{6AB985B3-475B-B740-9725-1C47AE59A1E1}"/>
              </a:ext>
            </a:extLst>
          </p:cNvPr>
          <p:cNvSpPr txBox="1"/>
          <p:nvPr/>
        </p:nvSpPr>
        <p:spPr>
          <a:xfrm>
            <a:off x="6525176" y="1035676"/>
            <a:ext cx="1905600" cy="12398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0" bIns="91421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900" b="1" i="0" u="none" strike="noStrike" kern="0" cap="none" spc="0" baseline="0">
                <a:solidFill>
                  <a:srgbClr val="8E7CC3"/>
                </a:solidFill>
                <a:uFillTx/>
                <a:latin typeface="Times" pitchFamily="2"/>
                <a:ea typeface="Arial"/>
                <a:cs typeface="El Messiri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766</Words>
  <Application>Microsoft Macintosh PowerPoint</Application>
  <PresentationFormat>On-screen Show (16:9)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Actor</vt:lpstr>
      <vt:lpstr>Arial</vt:lpstr>
      <vt:lpstr>Baloo 2</vt:lpstr>
      <vt:lpstr>Calibri</vt:lpstr>
      <vt:lpstr>Cambria Math</vt:lpstr>
      <vt:lpstr>El Messiri</vt:lpstr>
      <vt:lpstr>Times</vt:lpstr>
      <vt:lpstr>Programming Language Master's Degree by Slidesgo</vt:lpstr>
      <vt:lpstr>Bitcoin Price Prediction </vt:lpstr>
      <vt:lpstr>Steps of Final Project</vt:lpstr>
      <vt:lpstr>Exploratory Data Analysis </vt:lpstr>
      <vt:lpstr>Information about our data </vt:lpstr>
      <vt:lpstr>Yearly analysis of stock BTC price</vt:lpstr>
      <vt:lpstr>Overall years Stock analysis of BTC price</vt:lpstr>
      <vt:lpstr>Pre-Process</vt:lpstr>
      <vt:lpstr>Pre-Process Steps </vt:lpstr>
      <vt:lpstr>Application of Models </vt:lpstr>
      <vt:lpstr>LSTM Neural Network</vt:lpstr>
      <vt:lpstr>LSTM Neural Networkcontinued </vt:lpstr>
      <vt:lpstr>XGBoost</vt:lpstr>
      <vt:lpstr>XGBoostcontinued</vt:lpstr>
      <vt:lpstr>SVM</vt:lpstr>
      <vt:lpstr>SVM – linear kernel </vt:lpstr>
      <vt:lpstr>SVM – rbf kernel </vt:lpstr>
      <vt:lpstr>Random Forest </vt:lpstr>
      <vt:lpstr>Random Forestcontinued</vt:lpstr>
      <vt:lpstr>AutoML – AutoTS</vt:lpstr>
      <vt:lpstr>AutoML – AutoTS (II)</vt:lpstr>
      <vt:lpstr>Conclusions</vt:lpstr>
      <vt:lpstr>Comparisons / Observations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Master's Degree </dc:title>
  <cp:lastModifiedBy>Katerina Tsilingiri</cp:lastModifiedBy>
  <cp:revision>235</cp:revision>
  <dcterms:modified xsi:type="dcterms:W3CDTF">2022-06-23T15:31:16Z</dcterms:modified>
</cp:coreProperties>
</file>