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7" r:id="rId2"/>
    <p:sldId id="256" r:id="rId3"/>
    <p:sldId id="258" r:id="rId4"/>
    <p:sldId id="265" r:id="rId5"/>
    <p:sldId id="259" r:id="rId6"/>
    <p:sldId id="260" r:id="rId7"/>
    <p:sldId id="264" r:id="rId8"/>
    <p:sldId id="261"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40194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1089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945324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42289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47948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643224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636849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872412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20454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95989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982793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3763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344038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7/7/2017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59498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7/7/2017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11789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smtClean="0"/>
              <a:t>7/7/2017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515734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9321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7/7/2017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796302489"/>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s.wikipedia.org/wiki/Mantenimiento_correctivo" TargetMode="External"/><Relationship Id="rId2" Type="http://schemas.openxmlformats.org/officeDocument/2006/relationships/hyperlink" Target="https://es.wikipedia.org/wiki/Mantenimiento"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53792" y="334852"/>
            <a:ext cx="11122393" cy="5913548"/>
          </a:xfrm>
        </p:spPr>
        <p:txBody>
          <a:bodyPr>
            <a:normAutofit/>
          </a:bodyPr>
          <a:lstStyle/>
          <a:p>
            <a:pPr marL="0" indent="0" algn="ctr">
              <a:buNone/>
            </a:pPr>
            <a:r>
              <a:rPr lang="es-GT" sz="6000" dirty="0" smtClean="0">
                <a:effectLst>
                  <a:outerShdw blurRad="38100" dist="38100" dir="2700000" algn="tl">
                    <a:srgbClr val="000000">
                      <a:alpha val="43137"/>
                    </a:srgbClr>
                  </a:outerShdw>
                </a:effectLst>
                <a:latin typeface="Adobe Garamond Pro Bold" panose="02020702060506020403" pitchFamily="18" charset="0"/>
              </a:rPr>
              <a:t>Liceo Compu-Market</a:t>
            </a:r>
            <a:endParaRPr lang="es-GT" sz="1800" dirty="0" smtClean="0">
              <a:effectLst>
                <a:outerShdw blurRad="38100" dist="38100" dir="2700000" algn="tl">
                  <a:srgbClr val="000000">
                    <a:alpha val="43137"/>
                  </a:srgbClr>
                </a:outerShdw>
              </a:effectLst>
              <a:latin typeface="Adobe Garamond Pro Bold" panose="02020702060506020403" pitchFamily="18" charset="0"/>
            </a:endParaRPr>
          </a:p>
          <a:p>
            <a:pPr marL="0" indent="0">
              <a:buNone/>
            </a:pPr>
            <a:r>
              <a:rPr lang="es-GT" sz="1800" dirty="0" smtClean="0">
                <a:latin typeface="Adobe Garamond Pro Bold" panose="02020702060506020403" pitchFamily="18" charset="0"/>
              </a:rPr>
              <a:t>Curso: Laboratorio</a:t>
            </a:r>
          </a:p>
          <a:p>
            <a:pPr marL="0" indent="0">
              <a:buNone/>
            </a:pPr>
            <a:r>
              <a:rPr lang="es-GT" sz="1800" dirty="0" smtClean="0">
                <a:latin typeface="Adobe Garamond Pro Bold" panose="02020702060506020403" pitchFamily="18" charset="0"/>
              </a:rPr>
              <a:t>Catedrático: Erick  González</a:t>
            </a:r>
          </a:p>
          <a:p>
            <a:pPr marL="0" indent="0" algn="ctr">
              <a:buNone/>
            </a:pPr>
            <a:endParaRPr lang="es-GT" sz="1800" dirty="0" smtClean="0">
              <a:latin typeface="Adobe Garamond Pro Bold" panose="02020702060506020403" pitchFamily="18" charset="0"/>
            </a:endParaRPr>
          </a:p>
          <a:p>
            <a:pPr marL="0" indent="0" algn="ctr">
              <a:buNone/>
            </a:pPr>
            <a:endParaRPr lang="es-GT" sz="1800" dirty="0" smtClean="0">
              <a:latin typeface="Adobe Garamond Pro Bold" panose="02020702060506020403" pitchFamily="18" charset="0"/>
            </a:endParaRPr>
          </a:p>
          <a:p>
            <a:pPr marL="0" indent="0" algn="ctr">
              <a:buNone/>
            </a:pPr>
            <a:r>
              <a:rPr lang="es-GT" sz="1800" dirty="0" smtClean="0">
                <a:latin typeface="Adobe Garamond Pro Bold" panose="02020702060506020403" pitchFamily="18" charset="0"/>
              </a:rPr>
              <a:t>Tema: Mantenimiento  deductivo , preventivo y correctivo</a:t>
            </a:r>
          </a:p>
          <a:p>
            <a:pPr marL="0" indent="0" algn="ctr">
              <a:buNone/>
            </a:pPr>
            <a:endParaRPr lang="es-GT" sz="1800" dirty="0">
              <a:latin typeface="Adobe Garamond Pro Bold" panose="02020702060506020403" pitchFamily="18" charset="0"/>
            </a:endParaRPr>
          </a:p>
          <a:p>
            <a:pPr marL="0" indent="0" algn="ctr">
              <a:buNone/>
            </a:pPr>
            <a:endParaRPr lang="es-GT" sz="1800" dirty="0" smtClean="0">
              <a:latin typeface="Adobe Garamond Pro Bold" panose="02020702060506020403" pitchFamily="18" charset="0"/>
            </a:endParaRPr>
          </a:p>
          <a:p>
            <a:pPr marL="0" indent="0" algn="ctr">
              <a:buNone/>
            </a:pPr>
            <a:endParaRPr lang="es-GT" sz="1800" dirty="0">
              <a:latin typeface="Adobe Garamond Pro Bold" panose="02020702060506020403" pitchFamily="18" charset="0"/>
            </a:endParaRPr>
          </a:p>
          <a:p>
            <a:pPr marL="0" indent="0" algn="ctr">
              <a:buNone/>
            </a:pPr>
            <a:endParaRPr lang="es-GT" sz="1800" dirty="0" smtClean="0">
              <a:latin typeface="Adobe Garamond Pro Bold" panose="02020702060506020403" pitchFamily="18" charset="0"/>
            </a:endParaRPr>
          </a:p>
          <a:p>
            <a:pPr marL="0" indent="0" algn="r">
              <a:buNone/>
            </a:pPr>
            <a:r>
              <a:rPr lang="es-GT" sz="1800" dirty="0" smtClean="0">
                <a:latin typeface="Adobe Garamond Pro Bold" panose="02020702060506020403" pitchFamily="18" charset="0"/>
              </a:rPr>
              <a:t>Nombre: Katherine Melisandra </a:t>
            </a:r>
            <a:r>
              <a:rPr lang="es-GT" sz="1800" dirty="0">
                <a:latin typeface="Adobe Garamond Pro Bold" panose="02020702060506020403" pitchFamily="18" charset="0"/>
              </a:rPr>
              <a:t>R</a:t>
            </a:r>
            <a:r>
              <a:rPr lang="es-GT" sz="1800" dirty="0" smtClean="0">
                <a:latin typeface="Adobe Garamond Pro Bold" panose="02020702060506020403" pitchFamily="18" charset="0"/>
              </a:rPr>
              <a:t>osales Ramírez</a:t>
            </a:r>
          </a:p>
          <a:p>
            <a:pPr marL="0" indent="0" algn="r">
              <a:buNone/>
            </a:pPr>
            <a:r>
              <a:rPr lang="es-GT" sz="1800" dirty="0" smtClean="0">
                <a:latin typeface="Adobe Garamond Pro Bold" panose="02020702060506020403" pitchFamily="18" charset="0"/>
              </a:rPr>
              <a:t>Grado: </a:t>
            </a:r>
            <a:r>
              <a:rPr lang="es-GT" sz="1800" dirty="0">
                <a:latin typeface="Adobe Garamond Pro Bold" panose="02020702060506020403" pitchFamily="18" charset="0"/>
              </a:rPr>
              <a:t> 5to bachillerato </a:t>
            </a:r>
            <a:r>
              <a:rPr lang="es-GT" sz="1800" dirty="0" smtClean="0">
                <a:latin typeface="Adobe Garamond Pro Bold" panose="02020702060506020403" pitchFamily="18" charset="0"/>
              </a:rPr>
              <a:t>j.v</a:t>
            </a:r>
          </a:p>
          <a:p>
            <a:pPr marL="0" indent="0" algn="r">
              <a:buNone/>
            </a:pPr>
            <a:r>
              <a:rPr lang="es-GT" sz="1800" dirty="0" smtClean="0">
                <a:latin typeface="Adobe Garamond Pro Bold" panose="02020702060506020403" pitchFamily="18" charset="0"/>
              </a:rPr>
              <a:t> fecha: 7/7/17</a:t>
            </a: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algn="ctr"/>
            <a:endParaRPr lang="es-GT" sz="6000" dirty="0" smtClean="0">
              <a:latin typeface="Adobe Garamond Pro Bold" panose="02020702060506020403" pitchFamily="18" charset="0"/>
            </a:endParaRPr>
          </a:p>
          <a:p>
            <a:pPr algn="ctr"/>
            <a:endParaRPr lang="es-GT" sz="6000" dirty="0">
              <a:latin typeface="Adobe Garamond Pro Bold" panose="02020702060506020403" pitchFamily="18" charset="0"/>
            </a:endParaRPr>
          </a:p>
          <a:p>
            <a:pPr marL="0" indent="0" algn="ctr">
              <a:buNone/>
            </a:pPr>
            <a:endParaRPr lang="es-GT" sz="6000" dirty="0" smtClean="0">
              <a:latin typeface="Adobe Garamond Pro Bold" panose="02020702060506020403" pitchFamily="18" charset="0"/>
            </a:endParaRPr>
          </a:p>
        </p:txBody>
      </p:sp>
    </p:spTree>
    <p:extLst>
      <p:ext uri="{BB962C8B-B14F-4D97-AF65-F5344CB8AC3E}">
        <p14:creationId xmlns:p14="http://schemas.microsoft.com/office/powerpoint/2010/main" val="34541903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Click="0" advTm="5000">
        <p15:prstTrans prst="curtains"/>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6000" dirty="0">
                <a:latin typeface="Adobe Garamond Pro Bold" panose="02020702060506020403" pitchFamily="18" charset="0"/>
              </a:rPr>
              <a:t>C</a:t>
            </a:r>
            <a:r>
              <a:rPr lang="es-GT" sz="6000" dirty="0" smtClean="0">
                <a:latin typeface="Adobe Garamond Pro Bold" panose="02020702060506020403" pitchFamily="18" charset="0"/>
              </a:rPr>
              <a:t>onclusiones</a:t>
            </a:r>
            <a:endParaRPr lang="es-GT" sz="6000" dirty="0">
              <a:latin typeface="Adobe Garamond Pro Bold" panose="02020702060506020403" pitchFamily="18" charset="0"/>
            </a:endParaRPr>
          </a:p>
        </p:txBody>
      </p:sp>
      <p:sp>
        <p:nvSpPr>
          <p:cNvPr id="3" name="Marcador de contenido 2"/>
          <p:cNvSpPr>
            <a:spLocks noGrp="1"/>
          </p:cNvSpPr>
          <p:nvPr>
            <p:ph idx="1"/>
          </p:nvPr>
        </p:nvSpPr>
        <p:spPr>
          <a:xfrm>
            <a:off x="646111" y="1589650"/>
            <a:ext cx="10804991" cy="4658750"/>
          </a:xfrm>
        </p:spPr>
        <p:txBody>
          <a:bodyPr/>
          <a:lstStyle/>
          <a:p>
            <a:pPr marL="0" indent="0" algn="ctr">
              <a:buNone/>
            </a:pPr>
            <a:endParaRPr lang="es-GT" dirty="0" smtClean="0">
              <a:latin typeface="Georgia" panose="02040502050405020303" pitchFamily="18" charset="0"/>
            </a:endParaRPr>
          </a:p>
          <a:p>
            <a:pPr marL="0" indent="0" algn="ctr">
              <a:buNone/>
            </a:pPr>
            <a:endParaRPr lang="es-GT" dirty="0">
              <a:latin typeface="Georgia" panose="02040502050405020303" pitchFamily="18" charset="0"/>
            </a:endParaRPr>
          </a:p>
          <a:p>
            <a:pPr marL="0" indent="0" algn="ctr">
              <a:buNone/>
            </a:pPr>
            <a:endParaRPr lang="es-GT" dirty="0" smtClean="0">
              <a:latin typeface="Georgia" panose="02040502050405020303" pitchFamily="18" charset="0"/>
            </a:endParaRPr>
          </a:p>
          <a:p>
            <a:pPr marL="0" indent="0" algn="ctr">
              <a:buNone/>
            </a:pPr>
            <a:r>
              <a:rPr lang="es-GT" dirty="0" smtClean="0">
                <a:latin typeface="Georgia" panose="02040502050405020303" pitchFamily="18" charset="0"/>
              </a:rPr>
              <a:t>Es  muy importante hacerle mantenimiento al equipo ya que si no se le da el mantenimiento adecuado podría tener daños muy  constantemente y para ello esta lo que es el mantenimiento deductivo, preventivo y correctivo</a:t>
            </a:r>
            <a:endParaRPr lang="es-GT" dirty="0">
              <a:latin typeface="Georgia" panose="02040502050405020303" pitchFamily="18" charset="0"/>
            </a:endParaRPr>
          </a:p>
        </p:txBody>
      </p:sp>
    </p:spTree>
    <p:extLst>
      <p:ext uri="{BB962C8B-B14F-4D97-AF65-F5344CB8AC3E}">
        <p14:creationId xmlns:p14="http://schemas.microsoft.com/office/powerpoint/2010/main" val="327375783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xit" presetSubtype="1" fill="hold" grpId="0" nodeType="clickEffect">
                                  <p:stCondLst>
                                    <p:cond delay="0"/>
                                  </p:stCondLst>
                                  <p:childTnLst>
                                    <p:animEffect transition="out" filter="wheel(1)">
                                      <p:cBhvr>
                                        <p:cTn id="13" dur="2000"/>
                                        <p:tgtEl>
                                          <p:spTgt spid="3">
                                            <p:txEl>
                                              <p:pRg st="3" end="3"/>
                                            </p:txEl>
                                          </p:spTgt>
                                        </p:tgtEl>
                                      </p:cBhvr>
                                    </p:animEffect>
                                    <p:set>
                                      <p:cBhvr>
                                        <p:cTn id="14"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52679" y="1107584"/>
            <a:ext cx="10719366" cy="3966012"/>
          </a:xfrm>
        </p:spPr>
        <p:txBody>
          <a:bodyPr/>
          <a:lstStyle/>
          <a:p>
            <a:r>
              <a:rPr lang="es-GT" sz="6000" i="1" dirty="0" smtClean="0">
                <a:effectLst>
                  <a:outerShdw blurRad="38100" dist="38100" dir="2700000" algn="tl">
                    <a:srgbClr val="000000">
                      <a:alpha val="43137"/>
                    </a:srgbClr>
                  </a:outerShdw>
                </a:effectLst>
                <a:latin typeface="Adobe Garamond Pro Bold" panose="02020702060506020403" pitchFamily="18" charset="0"/>
              </a:rPr>
              <a:t>MANTENIMIENTO PREVENTIVO, DEDUCTIVO Y CORRECTIVO</a:t>
            </a:r>
            <a:endParaRPr lang="es-GT" sz="6000" i="1" dirty="0">
              <a:effectLst>
                <a:outerShdw blurRad="38100" dist="38100" dir="2700000" algn="tl">
                  <a:srgbClr val="000000">
                    <a:alpha val="43137"/>
                  </a:srgbClr>
                </a:outerShdw>
              </a:effectLst>
              <a:latin typeface="Adobe Garamond Pro Bold" panose="02020702060506020403" pitchFamily="18" charset="0"/>
            </a:endParaRPr>
          </a:p>
        </p:txBody>
      </p:sp>
      <p:pic>
        <p:nvPicPr>
          <p:cNvPr id="4" name="Imagen 3"/>
          <p:cNvPicPr>
            <a:picLocks noChangeAspect="1"/>
          </p:cNvPicPr>
          <p:nvPr/>
        </p:nvPicPr>
        <p:blipFill>
          <a:blip r:embed="rId2"/>
          <a:stretch>
            <a:fillRect/>
          </a:stretch>
        </p:blipFill>
        <p:spPr>
          <a:xfrm>
            <a:off x="7955134" y="649751"/>
            <a:ext cx="2018860" cy="17108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p:cNvPicPr>
            <a:picLocks noChangeAspect="1"/>
          </p:cNvPicPr>
          <p:nvPr/>
        </p:nvPicPr>
        <p:blipFill>
          <a:blip r:embed="rId3"/>
          <a:stretch>
            <a:fillRect/>
          </a:stretch>
        </p:blipFill>
        <p:spPr>
          <a:xfrm>
            <a:off x="948101" y="5242408"/>
            <a:ext cx="2006115" cy="1334978"/>
          </a:xfrm>
          <a:prstGeom prst="rect">
            <a:avLst/>
          </a:prstGeom>
        </p:spPr>
      </p:pic>
    </p:spTree>
    <p:extLst>
      <p:ext uri="{BB962C8B-B14F-4D97-AF65-F5344CB8AC3E}">
        <p14:creationId xmlns:p14="http://schemas.microsoft.com/office/powerpoint/2010/main" val="3626252023"/>
      </p:ext>
    </p:extLst>
  </p:cSld>
  <p:clrMapOvr>
    <a:masterClrMapping/>
  </p:clrMapOvr>
  <mc:AlternateContent xmlns:mc="http://schemas.openxmlformats.org/markup-compatibility/2006">
    <mc:Choice xmlns:p14="http://schemas.microsoft.com/office/powerpoint/2010/main" Requires="p14">
      <p:transition spd="slow" p14:dur="1500" advClick="0" advTm="5000">
        <p:split orient="vert"/>
      </p:transition>
    </mc:Choice>
    <mc:Fallback>
      <p:transition spd="slow" advClick="0"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GT" sz="6000" dirty="0" smtClean="0">
                <a:effectLst>
                  <a:outerShdw blurRad="38100" dist="38100" dir="2700000" algn="tl">
                    <a:srgbClr val="000000">
                      <a:alpha val="43137"/>
                    </a:srgbClr>
                  </a:outerShdw>
                </a:effectLst>
                <a:latin typeface="Adobe Garamond Pro Bold" panose="02020702060506020403" pitchFamily="18" charset="0"/>
              </a:rPr>
              <a:t>Mantenimiento Deductivo </a:t>
            </a:r>
            <a:endParaRPr lang="es-GT" sz="6000" dirty="0">
              <a:effectLst>
                <a:outerShdw blurRad="38100" dist="38100" dir="2700000" algn="tl">
                  <a:srgbClr val="000000">
                    <a:alpha val="43137"/>
                  </a:srgbClr>
                </a:outerShdw>
              </a:effectLst>
              <a:latin typeface="Adobe Garamond Pro Bold" panose="02020702060506020403" pitchFamily="18" charset="0"/>
            </a:endParaRPr>
          </a:p>
        </p:txBody>
      </p:sp>
      <p:sp>
        <p:nvSpPr>
          <p:cNvPr id="3" name="Marcador de contenido 2"/>
          <p:cNvSpPr>
            <a:spLocks noGrp="1"/>
          </p:cNvSpPr>
          <p:nvPr>
            <p:ph idx="1"/>
          </p:nvPr>
        </p:nvSpPr>
        <p:spPr>
          <a:xfrm>
            <a:off x="646111" y="1635618"/>
            <a:ext cx="11009269" cy="4612782"/>
          </a:xfrm>
        </p:spPr>
        <p:txBody>
          <a:bodyPr/>
          <a:lstStyle/>
          <a:p>
            <a:r>
              <a:rPr lang="es-GT" dirty="0">
                <a:latin typeface="Georgia" panose="02040502050405020303" pitchFamily="18" charset="0"/>
              </a:rPr>
              <a:t>Es </a:t>
            </a:r>
            <a:r>
              <a:rPr lang="es-GT" dirty="0" smtClean="0">
                <a:latin typeface="Georgia" panose="02040502050405020303" pitchFamily="18" charset="0"/>
              </a:rPr>
              <a:t>inherente </a:t>
            </a:r>
            <a:r>
              <a:rPr lang="es-GT" dirty="0">
                <a:latin typeface="Georgia" panose="02040502050405020303" pitchFamily="18" charset="0"/>
              </a:rPr>
              <a:t>a la experiencia de la persona. Dadas ciertas condiciones, directas o indirectas, se puede relacionar la posibilidad de que se presente una falla independientemente de que "las cosas vayan bien". Es "hacer un mantenimiento preventivo" antes de que este sea "establecidamente" necesario</a:t>
            </a:r>
            <a:r>
              <a:rPr lang="es-GT" dirty="0" smtClean="0">
                <a:latin typeface="Georgia" panose="02040502050405020303" pitchFamily="18" charset="0"/>
              </a:rPr>
              <a:t>.</a:t>
            </a:r>
            <a:r>
              <a:rPr lang="es-GT" dirty="0">
                <a:latin typeface="Georgia" panose="02040502050405020303" pitchFamily="18" charset="0"/>
              </a:rPr>
              <a:t> Es la </a:t>
            </a:r>
            <a:r>
              <a:rPr lang="es-GT" dirty="0" smtClean="0">
                <a:latin typeface="Georgia" panose="02040502050405020303" pitchFamily="18" charset="0"/>
              </a:rPr>
              <a:t>acción </a:t>
            </a:r>
            <a:r>
              <a:rPr lang="es-GT" dirty="0">
                <a:latin typeface="Georgia" panose="02040502050405020303" pitchFamily="18" charset="0"/>
              </a:rPr>
              <a:t>de un sistema de </a:t>
            </a:r>
            <a:r>
              <a:rPr lang="es-GT" dirty="0" smtClean="0">
                <a:latin typeface="Georgia" panose="02040502050405020303" pitchFamily="18" charset="0"/>
              </a:rPr>
              <a:t>protección </a:t>
            </a:r>
            <a:r>
              <a:rPr lang="es-GT" dirty="0">
                <a:latin typeface="Georgia" panose="02040502050405020303" pitchFamily="18" charset="0"/>
              </a:rPr>
              <a:t>percibibles por el personal </a:t>
            </a:r>
            <a:r>
              <a:rPr lang="es-GT" dirty="0" smtClean="0">
                <a:latin typeface="Georgia" panose="02040502050405020303" pitchFamily="18" charset="0"/>
              </a:rPr>
              <a:t>de operación </a:t>
            </a:r>
            <a:r>
              <a:rPr lang="es-GT" dirty="0">
                <a:latin typeface="Georgia" panose="02040502050405020303" pitchFamily="18" charset="0"/>
              </a:rPr>
              <a:t>y </a:t>
            </a:r>
            <a:r>
              <a:rPr lang="es-GT" dirty="0" smtClean="0">
                <a:latin typeface="Georgia" panose="02040502050405020303" pitchFamily="18" charset="0"/>
              </a:rPr>
              <a:t>mantenimiento! De </a:t>
            </a:r>
            <a:r>
              <a:rPr lang="es-GT" dirty="0">
                <a:latin typeface="Georgia" panose="02040502050405020303" pitchFamily="18" charset="0"/>
              </a:rPr>
              <a:t>ese modo tareas </a:t>
            </a:r>
            <a:r>
              <a:rPr lang="es-GT" dirty="0" smtClean="0">
                <a:latin typeface="Georgia" panose="02040502050405020303" pitchFamily="18" charset="0"/>
              </a:rPr>
              <a:t>efectuadas </a:t>
            </a:r>
            <a:r>
              <a:rPr lang="es-GT" dirty="0">
                <a:latin typeface="Georgia" panose="02040502050405020303" pitchFamily="18" charset="0"/>
              </a:rPr>
              <a:t>para verifcar un sistema de </a:t>
            </a:r>
            <a:r>
              <a:rPr lang="es-GT" dirty="0" smtClean="0">
                <a:latin typeface="Georgia" panose="02040502050405020303" pitchFamily="18" charset="0"/>
              </a:rPr>
              <a:t>operacionalmente </a:t>
            </a:r>
            <a:r>
              <a:rPr lang="es-GT" dirty="0">
                <a:latin typeface="Georgia" panose="02040502050405020303" pitchFamily="18" charset="0"/>
              </a:rPr>
              <a:t>el </a:t>
            </a:r>
            <a:r>
              <a:rPr lang="es-GT" dirty="0" smtClean="0">
                <a:latin typeface="Georgia" panose="02040502050405020303" pitchFamily="18" charset="0"/>
              </a:rPr>
              <a:t>"funcionamiento </a:t>
            </a:r>
            <a:r>
              <a:rPr lang="es-GT" dirty="0">
                <a:latin typeface="Georgia" panose="02040502050405020303" pitchFamily="18" charset="0"/>
              </a:rPr>
              <a:t>representando el mantenimiento detectivo une#emplo sencillo de datos de prueba de las compa$%as de in proceso de control</a:t>
            </a:r>
            <a:endParaRPr lang="es-GT" dirty="0" smtClean="0">
              <a:latin typeface="Georgia" panose="02040502050405020303" pitchFamily="18" charset="0"/>
            </a:endParaRPr>
          </a:p>
          <a:p>
            <a:endParaRPr lang="es-GT" dirty="0"/>
          </a:p>
        </p:txBody>
      </p:sp>
      <p:pic>
        <p:nvPicPr>
          <p:cNvPr id="4" name="Imagen 3"/>
          <p:cNvPicPr>
            <a:picLocks noChangeAspect="1"/>
          </p:cNvPicPr>
          <p:nvPr/>
        </p:nvPicPr>
        <p:blipFill>
          <a:blip r:embed="rId2"/>
          <a:stretch>
            <a:fillRect/>
          </a:stretch>
        </p:blipFill>
        <p:spPr>
          <a:xfrm>
            <a:off x="3756446" y="4119976"/>
            <a:ext cx="4498911" cy="2461128"/>
          </a:xfrm>
          <a:prstGeom prst="rect">
            <a:avLst/>
          </a:prstGeom>
          <a:ln>
            <a:noFill/>
          </a:ln>
          <a:effectLst>
            <a:softEdge rad="112500"/>
          </a:effectLst>
        </p:spPr>
      </p:pic>
    </p:spTree>
    <p:extLst>
      <p:ext uri="{BB962C8B-B14F-4D97-AF65-F5344CB8AC3E}">
        <p14:creationId xmlns:p14="http://schemas.microsoft.com/office/powerpoint/2010/main" val="542854819"/>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685640" y="1185761"/>
            <a:ext cx="3530304" cy="28066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p:cNvPicPr>
            <a:picLocks noChangeAspect="1"/>
          </p:cNvPicPr>
          <p:nvPr/>
        </p:nvPicPr>
        <p:blipFill>
          <a:blip r:embed="rId3"/>
          <a:stretch>
            <a:fillRect/>
          </a:stretch>
        </p:blipFill>
        <p:spPr>
          <a:xfrm>
            <a:off x="7169775" y="3129567"/>
            <a:ext cx="3081807" cy="30507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565379"/>
      </p:ext>
    </p:extLst>
  </p:cSld>
  <p:clrMapOvr>
    <a:masterClrMapping/>
  </p:clrMapOvr>
  <mc:AlternateContent xmlns:mc="http://schemas.openxmlformats.org/markup-compatibility/2006">
    <mc:Choice xmlns:p14="http://schemas.microsoft.com/office/powerpoint/2010/main" Requires="p14">
      <p:transition spd="slow" p14:dur="800" advClick="0" advTm="5000">
        <p:circle/>
      </p:transition>
    </mc:Choice>
    <mc:Fallback>
      <p:transition spd="slow" advClick="0" advTm="500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childTnLst>
                                    <p:animScale>
                                      <p:cBhvr>
                                        <p:cTn id="24"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3438" y="466906"/>
            <a:ext cx="10300931" cy="1400530"/>
          </a:xfrm>
        </p:spPr>
        <p:txBody>
          <a:bodyPr/>
          <a:lstStyle/>
          <a:p>
            <a:r>
              <a:rPr lang="es-GT" sz="6600" dirty="0" smtClean="0">
                <a:effectLst>
                  <a:outerShdw blurRad="38100" dist="38100" dir="2700000" algn="tl">
                    <a:srgbClr val="000000">
                      <a:alpha val="43137"/>
                    </a:srgbClr>
                  </a:outerShdw>
                </a:effectLst>
                <a:latin typeface="Adobe Garamond Pro Bold" panose="02020702060506020403" pitchFamily="18" charset="0"/>
              </a:rPr>
              <a:t>Mantenimiento preventivo</a:t>
            </a:r>
            <a:endParaRPr lang="es-GT" sz="6600" dirty="0">
              <a:effectLst>
                <a:outerShdw blurRad="38100" dist="38100" dir="2700000" algn="tl">
                  <a:srgbClr val="000000">
                    <a:alpha val="43137"/>
                  </a:srgbClr>
                </a:outerShdw>
              </a:effectLst>
              <a:latin typeface="Adobe Garamond Pro Bold" panose="02020702060506020403" pitchFamily="18" charset="0"/>
            </a:endParaRPr>
          </a:p>
        </p:txBody>
      </p:sp>
      <p:sp>
        <p:nvSpPr>
          <p:cNvPr id="3" name="Marcador de contenido 2"/>
          <p:cNvSpPr>
            <a:spLocks noGrp="1"/>
          </p:cNvSpPr>
          <p:nvPr>
            <p:ph idx="1"/>
          </p:nvPr>
        </p:nvSpPr>
        <p:spPr>
          <a:xfrm>
            <a:off x="399245" y="1867436"/>
            <a:ext cx="11502023" cy="4800650"/>
          </a:xfrm>
        </p:spPr>
        <p:txBody>
          <a:bodyPr>
            <a:normAutofit/>
          </a:bodyPr>
          <a:lstStyle/>
          <a:p>
            <a:r>
              <a:rPr lang="es-GT" dirty="0">
                <a:latin typeface="Georgia" panose="02040502050405020303" pitchFamily="18" charset="0"/>
              </a:rPr>
              <a:t>En las operaciones de </a:t>
            </a:r>
            <a:r>
              <a:rPr lang="es-GT" dirty="0">
                <a:latin typeface="Georgia" panose="02040502050405020303" pitchFamily="18" charset="0"/>
                <a:hlinkClick r:id="rId2" tooltip="Mantenimiento"/>
              </a:rPr>
              <a:t>mantenimiento</a:t>
            </a:r>
            <a:r>
              <a:rPr lang="es-GT" dirty="0">
                <a:latin typeface="Georgia" panose="02040502050405020303" pitchFamily="18" charset="0"/>
              </a:rPr>
              <a:t>, el </a:t>
            </a:r>
            <a:r>
              <a:rPr lang="es-GT" b="1" dirty="0">
                <a:latin typeface="Georgia" panose="02040502050405020303" pitchFamily="18" charset="0"/>
              </a:rPr>
              <a:t>mantenimiento preventivo</a:t>
            </a:r>
            <a:r>
              <a:rPr lang="es-GT" dirty="0">
                <a:latin typeface="Georgia" panose="02040502050405020303" pitchFamily="18" charset="0"/>
              </a:rPr>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dirty="0">
                <a:latin typeface="Georgia" panose="02040502050405020303" pitchFamily="18" charset="0"/>
                <a:hlinkClick r:id="rId3" tooltip="Mantenimiento correctivo"/>
              </a:rPr>
              <a:t>mantenimiento </a:t>
            </a:r>
            <a:r>
              <a:rPr lang="es-GT" dirty="0" smtClean="0">
                <a:latin typeface="Georgia" panose="02040502050405020303" pitchFamily="18" charset="0"/>
                <a:hlinkClick r:id="rId3" tooltip="Mantenimiento correctivo"/>
              </a:rPr>
              <a:t>correctivo que</a:t>
            </a:r>
            <a:r>
              <a:rPr lang="es-GT" dirty="0" smtClean="0">
                <a:latin typeface="Georgia" panose="02040502050405020303" pitchFamily="18" charset="0"/>
              </a:rPr>
              <a:t> </a:t>
            </a:r>
            <a:r>
              <a:rPr lang="es-GT" dirty="0">
                <a:latin typeface="Georgia" panose="02040502050405020303" pitchFamily="18" charset="0"/>
              </a:rPr>
              <a:t>repara o pone en condiciones de funcionamiento aquellos que dejaron de funcionar o están dañados.</a:t>
            </a:r>
          </a:p>
          <a:p>
            <a:r>
              <a:rPr lang="es-GT" dirty="0">
                <a:latin typeface="Georgia" panose="02040502050405020303" pitchFamily="18" charset="0"/>
              </a:rPr>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r>
              <a:rPr lang="es-GT" dirty="0" smtClean="0">
                <a:latin typeface="Georgia" panose="02040502050405020303" pitchFamily="18" charset="0"/>
              </a:rPr>
              <a:t>.</a:t>
            </a:r>
          </a:p>
          <a:p>
            <a:endParaRPr lang="es-GT" dirty="0">
              <a:latin typeface="Georgia" panose="02040502050405020303" pitchFamily="18" charset="0"/>
            </a:endParaRPr>
          </a:p>
          <a:p>
            <a:endParaRPr lang="es-GT" dirty="0"/>
          </a:p>
        </p:txBody>
      </p:sp>
      <p:pic>
        <p:nvPicPr>
          <p:cNvPr id="4" name="Imagen 3"/>
          <p:cNvPicPr>
            <a:picLocks noChangeAspect="1"/>
          </p:cNvPicPr>
          <p:nvPr/>
        </p:nvPicPr>
        <p:blipFill>
          <a:blip r:embed="rId4"/>
          <a:stretch>
            <a:fillRect/>
          </a:stretch>
        </p:blipFill>
        <p:spPr>
          <a:xfrm>
            <a:off x="7843100" y="5118462"/>
            <a:ext cx="3431269" cy="1169797"/>
          </a:xfrm>
          <a:prstGeom prst="rect">
            <a:avLst/>
          </a:prstGeom>
          <a:effectLst>
            <a:reflection blurRad="6350" stA="50000" endA="300" endPos="55500" dist="50800" dir="5400000" sy="-100000" algn="bl" rotWithShape="0"/>
          </a:effectLst>
        </p:spPr>
      </p:pic>
    </p:spTree>
    <p:extLst>
      <p:ext uri="{BB962C8B-B14F-4D97-AF65-F5344CB8AC3E}">
        <p14:creationId xmlns:p14="http://schemas.microsoft.com/office/powerpoint/2010/main" val="363836244"/>
      </p:ext>
    </p:extLst>
  </p:cSld>
  <p:clrMapOvr>
    <a:masterClrMapping/>
  </p:clrMapOvr>
  <p:transition spd="slow" advClick="0"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914565" cy="1400530"/>
          </a:xfrm>
        </p:spPr>
        <p:txBody>
          <a:bodyPr/>
          <a:lstStyle/>
          <a:p>
            <a:r>
              <a:rPr lang="es-GT" dirty="0">
                <a:latin typeface="Adobe Garamond Pro Bold" panose="02020702060506020403" pitchFamily="18" charset="0"/>
              </a:rPr>
              <a:t>Para qué sirve el mantenimiento preventivo</a:t>
            </a:r>
            <a:r>
              <a:rPr lang="es-GT" dirty="0"/>
              <a:t/>
            </a:r>
            <a:br>
              <a:rPr lang="es-GT" dirty="0"/>
            </a:br>
            <a:endParaRPr lang="es-GT" dirty="0"/>
          </a:p>
        </p:txBody>
      </p:sp>
      <p:sp>
        <p:nvSpPr>
          <p:cNvPr id="3" name="Marcador de contenido 2"/>
          <p:cNvSpPr>
            <a:spLocks noGrp="1"/>
          </p:cNvSpPr>
          <p:nvPr>
            <p:ph idx="1"/>
          </p:nvPr>
        </p:nvSpPr>
        <p:spPr>
          <a:xfrm>
            <a:off x="646111" y="1545466"/>
            <a:ext cx="11009269" cy="4702934"/>
          </a:xfrm>
        </p:spPr>
        <p:txBody>
          <a:bodyPr>
            <a:normAutofit lnSpcReduction="10000"/>
          </a:bodyPr>
          <a:lstStyle/>
          <a:p>
            <a:r>
              <a:rPr lang="es-GT" dirty="0">
                <a:latin typeface="Georgia" panose="02040502050405020303" pitchFamily="18" charset="0"/>
              </a:rPr>
              <a:t>El mantenimiento preventivo constituye una acción, o serie de acciones necesarias, para alargar la vida útil del equipo e instalaciones y prevenir la suspensión de las actividades laborales por imprevistos. Tiene como propósito planificar periodos de paralización de trabajo en momentos específicos, para inspeccionar y realizar las acciones de mantenimiento del equipo, con lo que se evitan reparaciones de emergencia.</a:t>
            </a:r>
          </a:p>
          <a:p>
            <a:r>
              <a:rPr lang="es-GT" dirty="0">
                <a:latin typeface="Georgia" panose="02040502050405020303" pitchFamily="18" charset="0"/>
              </a:rPr>
              <a:t>Un mantenimiento planificado mejora la productividad hasta en 25 %, reduce 30 % los costos de mantenimiento y alarga la vida útil de la maquinaria y equipo hasta en un 50 %.</a:t>
            </a:r>
          </a:p>
          <a:p>
            <a:r>
              <a:rPr lang="es-GT" dirty="0">
                <a:latin typeface="Georgia" panose="02040502050405020303" pitchFamily="18" charset="0"/>
              </a:rPr>
              <a:t>Los programas de mantenimiento preventivo tradicionales, están basados en el hecho de que los equipos e instalaciones funcionan ocho horas laborables al día y cuarenta horas laborables por semana. Si las máquinas y equipos funcionan por más tiempo, los programas se deben modificar adecuadamente para asegurar un mantenimiento apropiado y un equipo duradero.</a:t>
            </a:r>
          </a:p>
          <a:p>
            <a:r>
              <a:rPr lang="es-GT" dirty="0">
                <a:latin typeface="Georgia" panose="02040502050405020303" pitchFamily="18" charset="0"/>
              </a:rPr>
              <a:t>El área de actividad del mantenimiento preventivo es de vital importancia en el ámbito de la ejecución de las operaciones en la industria de cualquier tamaño.</a:t>
            </a:r>
          </a:p>
          <a:p>
            <a:endParaRPr lang="es-GT" dirty="0">
              <a:latin typeface="Georgia" panose="02040502050405020303" pitchFamily="18" charset="0"/>
            </a:endParaRPr>
          </a:p>
        </p:txBody>
      </p:sp>
    </p:spTree>
    <p:extLst>
      <p:ext uri="{BB962C8B-B14F-4D97-AF65-F5344CB8AC3E}">
        <p14:creationId xmlns:p14="http://schemas.microsoft.com/office/powerpoint/2010/main" val="733930838"/>
      </p:ext>
    </p:extLst>
  </p:cSld>
  <p:clrMapOvr>
    <a:masterClrMapping/>
  </p:clrMapOvr>
  <p:transition spd="slow" advClick="0" advTm="5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565992" y="1300397"/>
            <a:ext cx="2980250" cy="2073867"/>
          </a:xfrm>
          <a:prstGeom prst="rect">
            <a:avLst/>
          </a:prstGeom>
          <a:ln>
            <a:noFill/>
          </a:ln>
          <a:effectLst>
            <a:softEdge rad="112500"/>
          </a:effectLst>
        </p:spPr>
      </p:pic>
      <p:pic>
        <p:nvPicPr>
          <p:cNvPr id="5" name="Imagen 4"/>
          <p:cNvPicPr>
            <a:picLocks noChangeAspect="1"/>
          </p:cNvPicPr>
          <p:nvPr/>
        </p:nvPicPr>
        <p:blipFill>
          <a:blip r:embed="rId3"/>
          <a:stretch>
            <a:fillRect/>
          </a:stretch>
        </p:blipFill>
        <p:spPr>
          <a:xfrm>
            <a:off x="6928835" y="3271233"/>
            <a:ext cx="3902633" cy="2703557"/>
          </a:xfrm>
          <a:prstGeom prst="rect">
            <a:avLst/>
          </a:prstGeom>
          <a:ln>
            <a:noFill/>
          </a:ln>
          <a:effectLst>
            <a:softEdge rad="112500"/>
          </a:effectLst>
        </p:spPr>
      </p:pic>
    </p:spTree>
    <p:extLst>
      <p:ext uri="{BB962C8B-B14F-4D97-AF65-F5344CB8AC3E}">
        <p14:creationId xmlns:p14="http://schemas.microsoft.com/office/powerpoint/2010/main" val="1653038367"/>
      </p:ext>
    </p:extLst>
  </p:cSld>
  <p:clrMapOvr>
    <a:masterClrMapping/>
  </p:clrMapOvr>
  <p:transition spd="med" advClick="0"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ES" sz="5400" dirty="0">
                <a:solidFill>
                  <a:schemeClr val="tx1"/>
                </a:solidFill>
                <a:effectLst>
                  <a:outerShdw blurRad="38100" dist="38100" dir="2700000" algn="tl">
                    <a:srgbClr val="000000">
                      <a:alpha val="43137"/>
                    </a:srgbClr>
                  </a:outerShdw>
                </a:effectLst>
                <a:latin typeface="Adobe Garamond Pro Bold" panose="02020702060506020403" pitchFamily="18" charset="0"/>
              </a:rPr>
              <a:t>Mantenimiento correctivo</a:t>
            </a:r>
            <a:r>
              <a:rPr lang="es-ES" dirty="0"/>
              <a:t/>
            </a:r>
            <a:br>
              <a:rPr lang="es-ES" dirty="0"/>
            </a:br>
            <a:endParaRPr lang="es-GT" dirty="0"/>
          </a:p>
        </p:txBody>
      </p:sp>
      <p:sp>
        <p:nvSpPr>
          <p:cNvPr id="3" name="Marcador de contenido 2"/>
          <p:cNvSpPr>
            <a:spLocks noGrp="1"/>
          </p:cNvSpPr>
          <p:nvPr>
            <p:ph idx="1"/>
          </p:nvPr>
        </p:nvSpPr>
        <p:spPr>
          <a:xfrm>
            <a:off x="534572" y="1406770"/>
            <a:ext cx="11226019" cy="4841630"/>
          </a:xfrm>
        </p:spPr>
        <p:txBody>
          <a:bodyPr/>
          <a:lstStyle/>
          <a:p>
            <a:r>
              <a:rPr lang="es-GT" dirty="0">
                <a:latin typeface="Georgia" panose="02040502050405020303" pitchFamily="18" charset="0"/>
              </a:rPr>
              <a:t>Se denomina </a:t>
            </a:r>
            <a:r>
              <a:rPr lang="es-GT" b="1" dirty="0">
                <a:latin typeface="Georgia" panose="02040502050405020303" pitchFamily="18" charset="0"/>
              </a:rPr>
              <a:t>mantenimiento correctivo</a:t>
            </a:r>
            <a:r>
              <a:rPr lang="es-GT" dirty="0">
                <a:latin typeface="Georgia" panose="02040502050405020303" pitchFamily="18" charset="0"/>
              </a:rPr>
              <a:t>,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averiado.</a:t>
            </a:r>
          </a:p>
          <a:p>
            <a:r>
              <a:rPr lang="es-GT" dirty="0">
                <a:latin typeface="Georgia" panose="02040502050405020303" pitchFamily="18" charset="0"/>
              </a:rPr>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p>
          <a:p>
            <a:endParaRPr lang="es-GT" dirty="0"/>
          </a:p>
        </p:txBody>
      </p:sp>
      <p:pic>
        <p:nvPicPr>
          <p:cNvPr id="4" name="Imagen 3"/>
          <p:cNvPicPr>
            <a:picLocks noChangeAspect="1"/>
          </p:cNvPicPr>
          <p:nvPr/>
        </p:nvPicPr>
        <p:blipFill>
          <a:blip r:embed="rId2"/>
          <a:stretch>
            <a:fillRect/>
          </a:stretch>
        </p:blipFill>
        <p:spPr>
          <a:xfrm>
            <a:off x="4107620" y="4689303"/>
            <a:ext cx="3390459" cy="1936580"/>
          </a:xfrm>
          <a:prstGeom prst="rect">
            <a:avLst/>
          </a:prstGeom>
        </p:spPr>
      </p:pic>
    </p:spTree>
    <p:extLst>
      <p:ext uri="{BB962C8B-B14F-4D97-AF65-F5344CB8AC3E}">
        <p14:creationId xmlns:p14="http://schemas.microsoft.com/office/powerpoint/2010/main" val="1782341321"/>
      </p:ext>
    </p:extLst>
  </p:cSld>
  <p:clrMapOvr>
    <a:masterClrMapping/>
  </p:clrMapOvr>
  <mc:AlternateContent xmlns:mc="http://schemas.openxmlformats.org/markup-compatibility/2006">
    <mc:Choice xmlns:p14="http://schemas.microsoft.com/office/powerpoint/2010/main" Requires="p14">
      <p:transition spd="slow" p14:dur="1200" advClick="0" advTm="5000">
        <p:dissolve/>
      </p:transition>
    </mc:Choice>
    <mc:Fallback>
      <p:transition spd="slow" advClick="0" advTm="5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3">
                                            <p:txEl>
                                              <p:pRg st="0" end="0"/>
                                            </p:txEl>
                                          </p:spTgt>
                                        </p:tgtEl>
                                      </p:cBhvr>
                                    </p:animEffect>
                                    <p:set>
                                      <p:cBhvr>
                                        <p:cTn id="1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3">
                                            <p:txEl>
                                              <p:pRg st="1" end="1"/>
                                            </p:txEl>
                                          </p:spTgt>
                                        </p:tgtEl>
                                      </p:cBhvr>
                                    </p:animEffect>
                                    <p:set>
                                      <p:cBhvr>
                                        <p:cTn id="19"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6" presetClass="exit" presetSubtype="0" fill="hold" nodeType="clickEffect">
                                  <p:stCondLst>
                                    <p:cond delay="0"/>
                                  </p:stCondLst>
                                  <p:childTnLst>
                                    <p:animEffect transition="out" filter="wipe(down)">
                                      <p:cBhvr>
                                        <p:cTn id="23" dur="180" accel="50000">
                                          <p:stCondLst>
                                            <p:cond delay="1820"/>
                                          </p:stCondLst>
                                        </p:cTn>
                                        <p:tgtEl>
                                          <p:spTgt spid="4"/>
                                        </p:tgtEl>
                                      </p:cBhvr>
                                    </p:animEffect>
                                    <p:anim calcmode="lin" valueType="num">
                                      <p:cBhvr>
                                        <p:cTn id="24" dur="1822" tmFilter="0,0; 0.14,0.31; 0.43,0.73; 0.71,0.91; 1.0,1.0">
                                          <p:stCondLst>
                                            <p:cond delay="0"/>
                                          </p:stCondLst>
                                        </p:cTn>
                                        <p:tgtEl>
                                          <p:spTgt spid="4"/>
                                        </p:tgtEl>
                                        <p:attrNameLst>
                                          <p:attrName>ppt_x</p:attrName>
                                        </p:attrNameLst>
                                      </p:cBhvr>
                                      <p:tavLst>
                                        <p:tav tm="0">
                                          <p:val>
                                            <p:strVal val="ppt_x"/>
                                          </p:val>
                                        </p:tav>
                                        <p:tav tm="100000">
                                          <p:val>
                                            <p:strVal val="#ppt_x+0.25"/>
                                          </p:val>
                                        </p:tav>
                                      </p:tavLst>
                                    </p:anim>
                                    <p:anim calcmode="lin" valueType="num">
                                      <p:cBhvr>
                                        <p:cTn id="25" dur="178">
                                          <p:stCondLst>
                                            <p:cond delay="1822"/>
                                          </p:stCondLst>
                                        </p:cTn>
                                        <p:tgtEl>
                                          <p:spTgt spid="4"/>
                                        </p:tgtEl>
                                        <p:attrNameLst>
                                          <p:attrName>ppt_x</p:attrName>
                                        </p:attrNameLst>
                                      </p:cBhvr>
                                      <p:tavLst>
                                        <p:tav tm="0">
                                          <p:val>
                                            <p:strVal val="ppt_x"/>
                                          </p:val>
                                        </p:tav>
                                        <p:tav tm="100000">
                                          <p:val>
                                            <p:strVal val="ppt_x"/>
                                          </p:val>
                                        </p:tav>
                                      </p:tavLst>
                                    </p:anim>
                                    <p:anim calcmode="lin" valueType="num">
                                      <p:cBhvr>
                                        <p:cTn id="26" dur="664" tmFilter="0.0,0.0;0.25,0.07;0.50,0.2;0.75,0.467;1.0,1.0">
                                          <p:stCondLst>
                                            <p:cond delay="0"/>
                                          </p:stCondLst>
                                        </p:cTn>
                                        <p:tgtEl>
                                          <p:spTgt spid="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7" dur="664" tmFilter="0, 0; 0.125,0.2665; 0.25,0.4; 0.375,0.465; 0.5,0.5;  0.625,0.535; 0.75,0.6; 0.875,0.7335; 1,1">
                                          <p:stCondLst>
                                            <p:cond delay="664"/>
                                          </p:stCondLst>
                                        </p:cTn>
                                        <p:tgtEl>
                                          <p:spTgt spid="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8" dur="332" tmFilter="0, 0; 0.125,0.2665; 0.25,0.4; 0.375,0.465; 0.5,0.5;  0.625,0.535; 0.75,0.6; 0.875,0.7335; 1,1">
                                          <p:stCondLst>
                                            <p:cond delay="1324"/>
                                          </p:stCondLst>
                                        </p:cTn>
                                        <p:tgtEl>
                                          <p:spTgt spid="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9" dur="164" tmFilter="0, 0; 0.125,0.2665; 0.25,0.4; 0.375,0.465; 0.5,0.5;  0.625,0.535; 0.75,0.6; 0.875,0.7335; 1,1">
                                          <p:stCondLst>
                                            <p:cond delay="1656"/>
                                          </p:stCondLst>
                                        </p:cTn>
                                        <p:tgtEl>
                                          <p:spTgt spid="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0" dur="180" accel="50000">
                                          <p:stCondLst>
                                            <p:cond delay="1820"/>
                                          </p:stCondLst>
                                        </p:cTn>
                                        <p:tgtEl>
                                          <p:spTgt spid="4"/>
                                        </p:tgtEl>
                                        <p:attrNameLst>
                                          <p:attrName>ppt_y</p:attrName>
                                        </p:attrNameLst>
                                      </p:cBhvr>
                                      <p:tavLst>
                                        <p:tav tm="0">
                                          <p:val>
                                            <p:strVal val="ppt_y"/>
                                          </p:val>
                                        </p:tav>
                                        <p:tav tm="100000">
                                          <p:val>
                                            <p:strVal val="ppt_y+ppt_h"/>
                                          </p:val>
                                        </p:tav>
                                      </p:tavLst>
                                    </p:anim>
                                    <p:animScale>
                                      <p:cBhvr>
                                        <p:cTn id="31" dur="26">
                                          <p:stCondLst>
                                            <p:cond delay="620"/>
                                          </p:stCondLst>
                                        </p:cTn>
                                        <p:tgtEl>
                                          <p:spTgt spid="4"/>
                                        </p:tgtEl>
                                      </p:cBhvr>
                                      <p:to x="100000" y="60000"/>
                                    </p:animScale>
                                    <p:animScale>
                                      <p:cBhvr>
                                        <p:cTn id="32" dur="166" decel="50000">
                                          <p:stCondLst>
                                            <p:cond delay="64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set>
                                      <p:cBhvr>
                                        <p:cTn id="39"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contenido 9"/>
          <p:cNvPicPr>
            <a:picLocks noGrp="1" noChangeAspect="1"/>
          </p:cNvPicPr>
          <p:nvPr>
            <p:ph idx="1"/>
          </p:nvPr>
        </p:nvPicPr>
        <p:blipFill>
          <a:blip r:embed="rId2"/>
          <a:stretch>
            <a:fillRect/>
          </a:stretch>
        </p:blipFill>
        <p:spPr>
          <a:xfrm>
            <a:off x="1615561" y="1204073"/>
            <a:ext cx="3342805" cy="24277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Imagen 10"/>
          <p:cNvPicPr>
            <a:picLocks noChangeAspect="1"/>
          </p:cNvPicPr>
          <p:nvPr/>
        </p:nvPicPr>
        <p:blipFill>
          <a:blip r:embed="rId3"/>
          <a:stretch>
            <a:fillRect/>
          </a:stretch>
        </p:blipFill>
        <p:spPr>
          <a:xfrm>
            <a:off x="7130267" y="3206839"/>
            <a:ext cx="3772420" cy="25103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73924404"/>
      </p:ext>
    </p:extLst>
  </p:cSld>
  <p:clrMapOvr>
    <a:masterClrMapping/>
  </p:clrMapOvr>
  <p:transition spd="med" advClick="0"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10"/>
                                        </p:tgtEl>
                                      </p:cBhvr>
                                    </p:animEffect>
                                    <p:set>
                                      <p:cBhvr>
                                        <p:cTn id="7" dur="1" fill="hold">
                                          <p:stCondLst>
                                            <p:cond delay="19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60</TotalTime>
  <Words>227</Words>
  <Application>Microsoft Office PowerPoint</Application>
  <PresentationFormat>Panorámica</PresentationFormat>
  <Paragraphs>72</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Adobe Garamond Pro Bold</vt:lpstr>
      <vt:lpstr>Arial</vt:lpstr>
      <vt:lpstr>Century Gothic</vt:lpstr>
      <vt:lpstr>Georgia</vt:lpstr>
      <vt:lpstr>Wingdings 3</vt:lpstr>
      <vt:lpstr>Ion</vt:lpstr>
      <vt:lpstr>Presentación de PowerPoint</vt:lpstr>
      <vt:lpstr>MANTENIMIENTO PREVENTIVO, DEDUCTIVO Y CORRECTIVO</vt:lpstr>
      <vt:lpstr>Mantenimiento Deductivo </vt:lpstr>
      <vt:lpstr>Presentación de PowerPoint</vt:lpstr>
      <vt:lpstr>Mantenimiento preventivo</vt:lpstr>
      <vt:lpstr>Para qué sirve el mantenimiento preventivo </vt:lpstr>
      <vt:lpstr>Presentación de PowerPoint</vt:lpstr>
      <vt:lpstr>Mantenimiento correctivo </vt:lpstr>
      <vt:lpstr>Presentación de PowerPoint</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7</cp:revision>
  <dcterms:created xsi:type="dcterms:W3CDTF">2017-07-07T16:12:48Z</dcterms:created>
  <dcterms:modified xsi:type="dcterms:W3CDTF">2017-07-07T17:13:14Z</dcterms:modified>
</cp:coreProperties>
</file>