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sldIdLst>
    <p:sldId id="256" r:id="rId2"/>
    <p:sldId id="265" r:id="rId3"/>
    <p:sldId id="266"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8437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41825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3246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763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85178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8/15/2017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39121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8/15/2017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65153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970094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3029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65654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4278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671321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65083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0336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79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30760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6576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8/15/2017</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49293336"/>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CTS </a:t>
            </a:r>
            <a:br>
              <a:rPr lang="es-GT" dirty="0" smtClean="0"/>
            </a:br>
            <a:r>
              <a:rPr lang="es-GT" dirty="0" smtClean="0"/>
              <a:t>SOLUTIONS</a:t>
            </a:r>
            <a:endParaRPr lang="es-GT" dirty="0"/>
          </a:p>
        </p:txBody>
      </p:sp>
      <p:sp>
        <p:nvSpPr>
          <p:cNvPr id="3" name="Subtítulo 2"/>
          <p:cNvSpPr>
            <a:spLocks noGrp="1"/>
          </p:cNvSpPr>
          <p:nvPr>
            <p:ph type="subTitle" idx="1"/>
          </p:nvPr>
        </p:nvSpPr>
        <p:spPr/>
        <p:txBody>
          <a:bodyPr/>
          <a:lstStyle/>
          <a:p>
            <a:r>
              <a:rPr lang="es-GT" dirty="0" smtClean="0"/>
              <a:t>DISTRIBIUIDORA DE QUIMICOS</a:t>
            </a:r>
            <a:endParaRPr lang="es-GT" dirty="0"/>
          </a:p>
        </p:txBody>
      </p:sp>
      <p:pic>
        <p:nvPicPr>
          <p:cNvPr id="4" name="Imagen 3"/>
          <p:cNvPicPr>
            <a:picLocks noChangeAspect="1"/>
          </p:cNvPicPr>
          <p:nvPr/>
        </p:nvPicPr>
        <p:blipFill>
          <a:blip r:embed="rId2"/>
          <a:stretch>
            <a:fillRect/>
          </a:stretch>
        </p:blipFill>
        <p:spPr>
          <a:xfrm>
            <a:off x="5053348" y="4505280"/>
            <a:ext cx="2442156" cy="1505039"/>
          </a:xfrm>
          <a:prstGeom prst="rect">
            <a:avLst/>
          </a:prstGeom>
        </p:spPr>
      </p:pic>
    </p:spTree>
    <p:extLst>
      <p:ext uri="{BB962C8B-B14F-4D97-AF65-F5344CB8AC3E}">
        <p14:creationId xmlns:p14="http://schemas.microsoft.com/office/powerpoint/2010/main" val="25746759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Click="0" advTm="3000">
        <p15:prstTrans prst="curtains"/>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effectLst/>
              </a:rPr>
              <a:t>AEROSOLES</a:t>
            </a:r>
            <a:br>
              <a:rPr lang="es-GT" dirty="0">
                <a:effectLst/>
              </a:rPr>
            </a:br>
            <a:endParaRPr lang="es-GT" dirty="0"/>
          </a:p>
        </p:txBody>
      </p:sp>
      <p:sp>
        <p:nvSpPr>
          <p:cNvPr id="3" name="Marcador de contenido 2"/>
          <p:cNvSpPr>
            <a:spLocks noGrp="1"/>
          </p:cNvSpPr>
          <p:nvPr>
            <p:ph idx="1"/>
          </p:nvPr>
        </p:nvSpPr>
        <p:spPr>
          <a:xfrm>
            <a:off x="734096" y="2096064"/>
            <a:ext cx="10533461" cy="3695136"/>
          </a:xfrm>
        </p:spPr>
        <p:txBody>
          <a:bodyPr/>
          <a:lstStyle/>
          <a:p>
            <a:pPr marL="0" indent="0">
              <a:buNone/>
            </a:pPr>
            <a:r>
              <a:rPr lang="es-GT" dirty="0" smtClean="0">
                <a:effectLst/>
              </a:rPr>
              <a:t>Limpiadores</a:t>
            </a:r>
            <a:r>
              <a:rPr lang="es-GT" dirty="0">
                <a:effectLst/>
              </a:rPr>
              <a:t>, desengrasantes, lubricantes y desodorantes que se utilizan en todo tipo de industria y de consumo masivo.</a:t>
            </a:r>
          </a:p>
          <a:p>
            <a:endParaRPr lang="es-GT" dirty="0"/>
          </a:p>
        </p:txBody>
      </p:sp>
      <p:pic>
        <p:nvPicPr>
          <p:cNvPr id="4" name="Imagen 3"/>
          <p:cNvPicPr>
            <a:picLocks noChangeAspect="1"/>
          </p:cNvPicPr>
          <p:nvPr/>
        </p:nvPicPr>
        <p:blipFill>
          <a:blip r:embed="rId2"/>
          <a:stretch>
            <a:fillRect/>
          </a:stretch>
        </p:blipFill>
        <p:spPr>
          <a:xfrm>
            <a:off x="4709300" y="3414913"/>
            <a:ext cx="2762749" cy="2665218"/>
          </a:xfrm>
          <a:prstGeom prst="rect">
            <a:avLst/>
          </a:prstGeom>
        </p:spPr>
      </p:pic>
    </p:spTree>
    <p:extLst>
      <p:ext uri="{BB962C8B-B14F-4D97-AF65-F5344CB8AC3E}">
        <p14:creationId xmlns:p14="http://schemas.microsoft.com/office/powerpoint/2010/main" val="26830629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3000">
        <p15:prstTrans prst="prestige"/>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nodeType="clickEffect">
                                  <p:stCondLst>
                                    <p:cond delay="0"/>
                                  </p:stCondLst>
                                  <p:childTnLst>
                                    <p:animEffect transition="out" filter="wipe(down)">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3795" y="1584101"/>
            <a:ext cx="10353762" cy="4207099"/>
          </a:xfrm>
        </p:spPr>
        <p:txBody>
          <a:bodyPr/>
          <a:lstStyle/>
          <a:p>
            <a:endParaRPr lang="es-GT" dirty="0" smtClean="0">
              <a:effectLst/>
            </a:endParaRPr>
          </a:p>
          <a:p>
            <a:pPr marL="0" indent="0">
              <a:buNone/>
            </a:pPr>
            <a:r>
              <a:rPr lang="es-GT" sz="2800" dirty="0" smtClean="0">
                <a:effectLst/>
              </a:rPr>
              <a:t>CTS </a:t>
            </a:r>
            <a:r>
              <a:rPr lang="es-GT" sz="2800" dirty="0">
                <a:effectLst/>
              </a:rPr>
              <a:t>es una marca registrada. Los productos y la información que se muestra en ésta página web están sujetos a cambios temporales Para contacto con servicio al cliente llamar al (+502) 2477-7323 o escribir a ventas@cts.com.gt También puedes encontrarnos en las redes sociales</a:t>
            </a:r>
          </a:p>
          <a:p>
            <a:endParaRPr lang="es-GT" sz="2800" dirty="0"/>
          </a:p>
        </p:txBody>
      </p:sp>
    </p:spTree>
    <p:extLst>
      <p:ext uri="{BB962C8B-B14F-4D97-AF65-F5344CB8AC3E}">
        <p14:creationId xmlns:p14="http://schemas.microsoft.com/office/powerpoint/2010/main" val="3561257529"/>
      </p:ext>
    </p:extLst>
  </p:cSld>
  <p:clrMapOvr>
    <a:masterClrMapping/>
  </p:clrMapOvr>
  <p:transition spd="slow" advClick="0" advTm="5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3">
                                            <p:txEl>
                                              <p:pRg st="1" end="1"/>
                                            </p:txEl>
                                          </p:spTgt>
                                        </p:tgtEl>
                                      </p:cBhvr>
                                    </p:animEffect>
                                    <p:anim calcmode="lin" valueType="num">
                                      <p:cBhvr>
                                        <p:cTn id="7" dur="2000"/>
                                        <p:tgtEl>
                                          <p:spTgt spid="3">
                                            <p:txEl>
                                              <p:pRg st="1" end="1"/>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3">
                                            <p:txEl>
                                              <p:pRg st="1" end="1"/>
                                            </p:txEl>
                                          </p:spTgt>
                                        </p:tgtEl>
                                        <p:attrNameLst>
                                          <p:attrName>ppt_h</p:attrName>
                                        </p:attrNameLst>
                                      </p:cBhvr>
                                      <p:tavLst>
                                        <p:tav tm="0">
                                          <p:val>
                                            <p:strVal val="ppt_h"/>
                                          </p:val>
                                        </p:tav>
                                        <p:tav tm="100000">
                                          <p:val>
                                            <p:strVal val="ppt_h"/>
                                          </p:val>
                                        </p:tav>
                                      </p:tavLst>
                                    </p:anim>
                                    <p:set>
                                      <p:cBhvr>
                                        <p:cTn id="9"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historia</a:t>
            </a:r>
            <a:endParaRPr lang="es-GT" dirty="0"/>
          </a:p>
        </p:txBody>
      </p:sp>
      <p:sp>
        <p:nvSpPr>
          <p:cNvPr id="3" name="Marcador de contenido 2"/>
          <p:cNvSpPr>
            <a:spLocks noGrp="1"/>
          </p:cNvSpPr>
          <p:nvPr>
            <p:ph idx="1"/>
          </p:nvPr>
        </p:nvSpPr>
        <p:spPr/>
        <p:txBody>
          <a:bodyPr>
            <a:normAutofit fontScale="92500" lnSpcReduction="20000"/>
          </a:bodyPr>
          <a:lstStyle/>
          <a:p>
            <a:r>
              <a:rPr lang="es-GT" dirty="0">
                <a:effectLst/>
              </a:rPr>
              <a:t>Hace 20 años, CTS nace de una inquietud por mejorar el bienestar de las personas por medio de un producto que mejoraría el rendimiento del combustible en Guatemala. Con el tiempo vinieron retos que nos impactaban, metas que parecían inalcanzables, pero con esfuerzo, creatividad y audacia creamos una pequeña maquila de productos que sirvieran a los demás. Eso nos convirtió en pioneros. La creatividad para explorar y los retos por lograr transformaron a la empresa en CTS </a:t>
            </a:r>
            <a:r>
              <a:rPr lang="es-GT" dirty="0" err="1">
                <a:effectLst/>
              </a:rPr>
              <a:t>solutions</a:t>
            </a:r>
            <a:r>
              <a:rPr lang="es-GT" dirty="0">
                <a:effectLst/>
              </a:rPr>
              <a:t>; una empresa audaz y muy valiente que creció aportando soluciones a las necesidades de las personas. Se estableció como una industria competente creando, desarrollando y produciendo productos químicos que simplifican la vida de las personas y las industrias. Ahora producimos 160 productos que impactan diariamente a miles de personas de nuestro país. Somos 100 personas trabajando diario para el bienestar de millones de Guatemaltecos y personas de otros países.</a:t>
            </a:r>
            <a:endParaRPr lang="es-GT" dirty="0"/>
          </a:p>
        </p:txBody>
      </p:sp>
    </p:spTree>
    <p:extLst>
      <p:ext uri="{BB962C8B-B14F-4D97-AF65-F5344CB8AC3E}">
        <p14:creationId xmlns:p14="http://schemas.microsoft.com/office/powerpoint/2010/main" val="4284054871"/>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smtClean="0"/>
              <a:t>Nuestros valores</a:t>
            </a:r>
            <a:endParaRPr lang="es-GT" dirty="0"/>
          </a:p>
        </p:txBody>
      </p:sp>
      <p:sp>
        <p:nvSpPr>
          <p:cNvPr id="3" name="Marcador de contenido 2"/>
          <p:cNvSpPr>
            <a:spLocks noGrp="1"/>
          </p:cNvSpPr>
          <p:nvPr>
            <p:ph idx="1"/>
          </p:nvPr>
        </p:nvSpPr>
        <p:spPr/>
        <p:txBody>
          <a:bodyPr/>
          <a:lstStyle/>
          <a:p>
            <a:endParaRPr lang="es-GT" dirty="0" smtClean="0">
              <a:effectLst/>
            </a:endParaRPr>
          </a:p>
          <a:p>
            <a:pPr marL="0" indent="0">
              <a:buNone/>
            </a:pPr>
            <a:endParaRPr lang="es-GT" dirty="0" smtClean="0">
              <a:effectLst/>
            </a:endParaRPr>
          </a:p>
          <a:p>
            <a:pPr marL="0" indent="0">
              <a:buNone/>
            </a:pPr>
            <a:r>
              <a:rPr lang="es-GT" dirty="0" smtClean="0">
                <a:effectLst/>
              </a:rPr>
              <a:t>Somos </a:t>
            </a:r>
            <a:r>
              <a:rPr lang="es-GT" dirty="0">
                <a:effectLst/>
              </a:rPr>
              <a:t>visionarios y líderes. Ejecutamos nuestra producción con compromiso y entrega. Somos responsables y tenemos una actitud ganadora. Hacemos todo por el bienestar. Existimos para encontrar formas nuevas de hacer las cosas.</a:t>
            </a:r>
            <a:endParaRPr lang="es-GT" dirty="0"/>
          </a:p>
        </p:txBody>
      </p:sp>
    </p:spTree>
    <p:extLst>
      <p:ext uri="{BB962C8B-B14F-4D97-AF65-F5344CB8AC3E}">
        <p14:creationId xmlns:p14="http://schemas.microsoft.com/office/powerpoint/2010/main" val="1456914502"/>
      </p:ext>
    </p:extLst>
  </p:cSld>
  <p:clrMapOvr>
    <a:masterClrMapping/>
  </p:clrMapOvr>
  <mc:AlternateContent xmlns:mc="http://schemas.openxmlformats.org/markup-compatibility/2006">
    <mc:Choice xmlns:p14="http://schemas.microsoft.com/office/powerpoint/2010/main" Requires="p14">
      <p:transition spd="slow" p14:dur="800" advClick="0" advTm="3000">
        <p:circle/>
      </p:transition>
    </mc:Choice>
    <mc:Fallback>
      <p:transition spd="slow" advClick="0"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a:effectLst/>
              </a:rPr>
              <a:t>ES TECNOLOGÍA QUÍMICA PARA CREAR BIENESTAR</a:t>
            </a:r>
            <a:br>
              <a:rPr lang="es-GT" dirty="0">
                <a:effectLst/>
              </a:rPr>
            </a:br>
            <a:endParaRPr lang="es-GT" dirty="0"/>
          </a:p>
        </p:txBody>
      </p:sp>
      <p:sp>
        <p:nvSpPr>
          <p:cNvPr id="3" name="Marcador de contenido 2"/>
          <p:cNvSpPr>
            <a:spLocks noGrp="1"/>
          </p:cNvSpPr>
          <p:nvPr>
            <p:ph idx="1"/>
          </p:nvPr>
        </p:nvSpPr>
        <p:spPr>
          <a:xfrm>
            <a:off x="528034" y="2096064"/>
            <a:ext cx="11024315" cy="3695136"/>
          </a:xfrm>
        </p:spPr>
        <p:txBody>
          <a:bodyPr/>
          <a:lstStyle/>
          <a:p>
            <a:pPr marL="0" indent="0">
              <a:buNone/>
            </a:pPr>
            <a:r>
              <a:rPr lang="es-GT" dirty="0" smtClean="0">
                <a:effectLst/>
              </a:rPr>
              <a:t>Hemos </a:t>
            </a:r>
            <a:r>
              <a:rPr lang="es-GT" dirty="0">
                <a:effectLst/>
              </a:rPr>
              <a:t>aprendido muchísimo en el camino. Hemos encontrado áreas de oportunidad para mejorar los productos e investigar. Somos creadores y constantemente estamos evolucionando la tecnología de los productos que producimos. Ningún reto hasta ahora ha impedido que sigamos creciendo. Audaces y efectivos. Somos CTS.</a:t>
            </a:r>
            <a:endParaRPr lang="es-GT" dirty="0"/>
          </a:p>
        </p:txBody>
      </p:sp>
      <p:pic>
        <p:nvPicPr>
          <p:cNvPr id="4" name="Imagen 3"/>
          <p:cNvPicPr>
            <a:picLocks noChangeAspect="1"/>
          </p:cNvPicPr>
          <p:nvPr/>
        </p:nvPicPr>
        <p:blipFill>
          <a:blip r:embed="rId2"/>
          <a:stretch>
            <a:fillRect/>
          </a:stretch>
        </p:blipFill>
        <p:spPr>
          <a:xfrm>
            <a:off x="3580329" y="3943632"/>
            <a:ext cx="5318975" cy="2334028"/>
          </a:xfrm>
          <a:prstGeom prst="rect">
            <a:avLst/>
          </a:prstGeom>
        </p:spPr>
      </p:pic>
    </p:spTree>
    <p:extLst>
      <p:ext uri="{BB962C8B-B14F-4D97-AF65-F5344CB8AC3E}">
        <p14:creationId xmlns:p14="http://schemas.microsoft.com/office/powerpoint/2010/main" val="2344567349"/>
      </p:ext>
    </p:extLst>
  </p:cSld>
  <p:clrMapOvr>
    <a:masterClrMapping/>
  </p:clrMapOvr>
  <mc:AlternateContent xmlns:mc="http://schemas.openxmlformats.org/markup-compatibility/2006">
    <mc:Choice xmlns:p14="http://schemas.microsoft.com/office/powerpoint/2010/main" Requires="p14">
      <p:transition spd="slow" p14:dur="900" advClick="0" advTm="3000">
        <p14:warp dir="in"/>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heel(1)">
                                      <p:cBhvr>
                                        <p:cTn id="3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effectLst/>
              </a:rPr>
              <a:t>Creamos Productos Nuevos</a:t>
            </a:r>
            <a:br>
              <a:rPr lang="es-GT" dirty="0">
                <a:effectLst/>
              </a:rPr>
            </a:br>
            <a:endParaRPr lang="es-GT" dirty="0"/>
          </a:p>
        </p:txBody>
      </p:sp>
      <p:sp>
        <p:nvSpPr>
          <p:cNvPr id="3" name="Marcador de contenido 2"/>
          <p:cNvSpPr>
            <a:spLocks noGrp="1"/>
          </p:cNvSpPr>
          <p:nvPr>
            <p:ph idx="1"/>
          </p:nvPr>
        </p:nvSpPr>
        <p:spPr>
          <a:xfrm>
            <a:off x="669701" y="1596980"/>
            <a:ext cx="10818254" cy="4417454"/>
          </a:xfrm>
        </p:spPr>
        <p:txBody>
          <a:bodyPr>
            <a:normAutofit/>
          </a:bodyPr>
          <a:lstStyle/>
          <a:p>
            <a:pPr marL="0" indent="0">
              <a:buNone/>
            </a:pPr>
            <a:r>
              <a:rPr lang="es-GT" dirty="0" smtClean="0">
                <a:effectLst/>
              </a:rPr>
              <a:t>Experimentamos </a:t>
            </a:r>
            <a:r>
              <a:rPr lang="es-GT" dirty="0">
                <a:effectLst/>
              </a:rPr>
              <a:t>constantemente para resolver problemas de la industria y la vida cotidiana con tecnología </a:t>
            </a:r>
            <a:r>
              <a:rPr lang="es-GT" dirty="0" smtClean="0">
                <a:effectLst/>
              </a:rPr>
              <a:t>química</a:t>
            </a:r>
          </a:p>
          <a:p>
            <a:pPr marL="0" indent="0">
              <a:buNone/>
            </a:pPr>
            <a:r>
              <a:rPr lang="es-GT" sz="3600" b="1" dirty="0" smtClean="0">
                <a:effectLst/>
                <a:latin typeface="+mj-lt"/>
              </a:rPr>
              <a:t>Desarrollamos</a:t>
            </a:r>
            <a:r>
              <a:rPr lang="es-GT" sz="3600" b="1" dirty="0">
                <a:effectLst/>
                <a:latin typeface="+mj-lt"/>
              </a:rPr>
              <a:t> </a:t>
            </a:r>
            <a:r>
              <a:rPr lang="es-GT" sz="3600" b="1" dirty="0" smtClean="0">
                <a:effectLst/>
                <a:latin typeface="+mj-lt"/>
              </a:rPr>
              <a:t>Productos a la Medida</a:t>
            </a:r>
            <a:endParaRPr lang="es-GT" sz="3600" b="1" dirty="0">
              <a:effectLst/>
              <a:latin typeface="+mj-lt"/>
            </a:endParaRPr>
          </a:p>
          <a:p>
            <a:pPr marL="0" indent="0">
              <a:buNone/>
            </a:pPr>
            <a:r>
              <a:rPr lang="es-GT" dirty="0" smtClean="0">
                <a:effectLst/>
              </a:rPr>
              <a:t>Hay </a:t>
            </a:r>
            <a:r>
              <a:rPr lang="es-GT" dirty="0">
                <a:effectLst/>
              </a:rPr>
              <a:t>necesidades particulares en las múltiples áreas de la industria </a:t>
            </a:r>
            <a:r>
              <a:rPr lang="es-GT" dirty="0" smtClean="0">
                <a:effectLst/>
              </a:rPr>
              <a:t>y servicios. Desarrollamos </a:t>
            </a:r>
            <a:r>
              <a:rPr lang="es-GT" dirty="0">
                <a:effectLst/>
              </a:rPr>
              <a:t>productos químicos para facilitarlas.</a:t>
            </a:r>
          </a:p>
          <a:p>
            <a:pPr marL="0" indent="0">
              <a:buNone/>
            </a:pPr>
            <a:r>
              <a:rPr lang="es-GT" sz="3600" b="1" dirty="0">
                <a:effectLst/>
                <a:latin typeface="Bookman Old Style" panose="02050604050505020204" pitchFamily="18" charset="0"/>
              </a:rPr>
              <a:t>Optimizamos Productos existentes</a:t>
            </a:r>
          </a:p>
          <a:p>
            <a:pPr marL="0" indent="0">
              <a:buNone/>
            </a:pPr>
            <a:r>
              <a:rPr lang="es-GT" dirty="0">
                <a:effectLst/>
              </a:rPr>
              <a:t>Desarrollamos productos suplementarios de menor costo para la pequeña y mediana empresa</a:t>
            </a:r>
          </a:p>
          <a:p>
            <a:endParaRPr lang="es-GT" dirty="0"/>
          </a:p>
        </p:txBody>
      </p:sp>
    </p:spTree>
    <p:extLst>
      <p:ext uri="{BB962C8B-B14F-4D97-AF65-F5344CB8AC3E}">
        <p14:creationId xmlns:p14="http://schemas.microsoft.com/office/powerpoint/2010/main" val="1762179051"/>
      </p:ext>
    </p:extLst>
  </p:cSld>
  <p:clrMapOvr>
    <a:masterClrMapping/>
  </p:clrMapOvr>
  <mc:AlternateContent xmlns:mc="http://schemas.openxmlformats.org/markup-compatibility/2006">
    <mc:Choice xmlns:p14="http://schemas.microsoft.com/office/powerpoint/2010/main" Requires="p14">
      <p:transition spd="slow" p14:dur="1200" advClick="0" advTm="3000">
        <p14:prism/>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a:effectLst/>
              </a:rPr>
              <a:t>Distribuimos a nuestros clientes y usuarios</a:t>
            </a:r>
            <a:br>
              <a:rPr lang="es-GT" dirty="0">
                <a:effectLst/>
              </a:rPr>
            </a:br>
            <a:endParaRPr lang="es-GT" dirty="0"/>
          </a:p>
        </p:txBody>
      </p:sp>
      <p:sp>
        <p:nvSpPr>
          <p:cNvPr id="3" name="Marcador de contenido 2"/>
          <p:cNvSpPr>
            <a:spLocks noGrp="1"/>
          </p:cNvSpPr>
          <p:nvPr>
            <p:ph idx="1"/>
          </p:nvPr>
        </p:nvSpPr>
        <p:spPr/>
        <p:txBody>
          <a:bodyPr/>
          <a:lstStyle/>
          <a:p>
            <a:r>
              <a:rPr lang="es-GT" dirty="0" smtClean="0">
                <a:effectLst/>
              </a:rPr>
              <a:t>Estamos </a:t>
            </a:r>
            <a:r>
              <a:rPr lang="es-GT" dirty="0">
                <a:effectLst/>
              </a:rPr>
              <a:t>en contacto constante con nuestro consumidor ya que le hacemos llegar nuestros productos directo a su línea de producción</a:t>
            </a:r>
          </a:p>
          <a:p>
            <a:r>
              <a:rPr lang="es-GT" sz="3200" b="1" dirty="0" smtClean="0">
                <a:effectLst/>
                <a:latin typeface="+mj-lt"/>
              </a:rPr>
              <a:t>Producimos con calidad</a:t>
            </a:r>
          </a:p>
          <a:p>
            <a:r>
              <a:rPr lang="es-GT" dirty="0" smtClean="0">
                <a:effectLst/>
              </a:rPr>
              <a:t>Nuestras </a:t>
            </a:r>
            <a:r>
              <a:rPr lang="es-GT" dirty="0">
                <a:effectLst/>
              </a:rPr>
              <a:t>líneas de producción cuentan con capacidad tecnológica, técnica y el capital humano para generar productos de calidad</a:t>
            </a:r>
          </a:p>
          <a:p>
            <a:endParaRPr lang="es-GT" dirty="0"/>
          </a:p>
        </p:txBody>
      </p:sp>
    </p:spTree>
    <p:extLst>
      <p:ext uri="{BB962C8B-B14F-4D97-AF65-F5344CB8AC3E}">
        <p14:creationId xmlns:p14="http://schemas.microsoft.com/office/powerpoint/2010/main" val="20373946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3000">
        <p15:prstTrans prst="origami"/>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effectLst/>
              </a:rPr>
              <a:t>ÁREA INDUSTRIAL</a:t>
            </a:r>
            <a:br>
              <a:rPr lang="es-GT" dirty="0">
                <a:effectLst/>
              </a:rPr>
            </a:br>
            <a:endParaRPr lang="es-GT" dirty="0"/>
          </a:p>
        </p:txBody>
      </p:sp>
      <p:sp>
        <p:nvSpPr>
          <p:cNvPr id="3" name="Marcador de contenido 2"/>
          <p:cNvSpPr>
            <a:spLocks noGrp="1"/>
          </p:cNvSpPr>
          <p:nvPr>
            <p:ph idx="1"/>
          </p:nvPr>
        </p:nvSpPr>
        <p:spPr>
          <a:xfrm>
            <a:off x="772732" y="1622739"/>
            <a:ext cx="10494825" cy="4675030"/>
          </a:xfrm>
        </p:spPr>
        <p:txBody>
          <a:bodyPr/>
          <a:lstStyle/>
          <a:p>
            <a:pPr marL="0" indent="0">
              <a:buNone/>
            </a:pPr>
            <a:r>
              <a:rPr lang="es-GT" dirty="0" smtClean="0">
                <a:effectLst/>
              </a:rPr>
              <a:t>Atendemos </a:t>
            </a:r>
            <a:r>
              <a:rPr lang="es-GT" dirty="0">
                <a:effectLst/>
              </a:rPr>
              <a:t>las necesidades de la industria pesada con limpiadores, desengrasantes, desinfectantes, detergentes, refrigerantes, aditivos, etc. Fabricamos productos químicos para todo tipo de industria. Nuestros clientes son hidroeléctricas, ingenios, embotelladores y fabricantes de productos; entre otros.</a:t>
            </a:r>
          </a:p>
          <a:p>
            <a:endParaRPr lang="es-GT" dirty="0"/>
          </a:p>
        </p:txBody>
      </p:sp>
      <p:pic>
        <p:nvPicPr>
          <p:cNvPr id="5" name="Imagen 4"/>
          <p:cNvPicPr>
            <a:picLocks noChangeAspect="1"/>
          </p:cNvPicPr>
          <p:nvPr/>
        </p:nvPicPr>
        <p:blipFill>
          <a:blip r:embed="rId2"/>
          <a:stretch>
            <a:fillRect/>
          </a:stretch>
        </p:blipFill>
        <p:spPr>
          <a:xfrm>
            <a:off x="4819783" y="3554569"/>
            <a:ext cx="2649963" cy="2537137"/>
          </a:xfrm>
          <a:prstGeom prst="rect">
            <a:avLst/>
          </a:prstGeom>
        </p:spPr>
      </p:pic>
    </p:spTree>
    <p:extLst>
      <p:ext uri="{BB962C8B-B14F-4D97-AF65-F5344CB8AC3E}">
        <p14:creationId xmlns:p14="http://schemas.microsoft.com/office/powerpoint/2010/main" val="3678688165"/>
      </p:ext>
    </p:extLst>
  </p:cSld>
  <p:clrMapOvr>
    <a:masterClrMapping/>
  </p:clrMapOvr>
  <mc:AlternateContent xmlns:mc="http://schemas.openxmlformats.org/markup-compatibility/2006">
    <mc:Choice xmlns:p14="http://schemas.microsoft.com/office/powerpoint/2010/main" Requires="p14">
      <p:transition spd="slow" p14:dur="4400" advClick="0" advTm="3000">
        <p14:honeycomb/>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2"/>
                                        </p:tgtEl>
                                      </p:cBhvr>
                                    </p:animEffect>
                                    <p:anim calcmode="lin" valueType="num">
                                      <p:cBhvr>
                                        <p:cTn id="7"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2"/>
                                        </p:tgtEl>
                                        <p:attrNameLst>
                                          <p:attrName>ppt_h</p:attrName>
                                        </p:attrNameLst>
                                      </p:cBhvr>
                                      <p:tavLst>
                                        <p:tav tm="0">
                                          <p:val>
                                            <p:strVal val="ppt_h"/>
                                          </p:val>
                                        </p:tav>
                                        <p:tav tm="100000">
                                          <p:val>
                                            <p:strVal val="ppt_h"/>
                                          </p:val>
                                        </p:tav>
                                      </p:tavLst>
                                    </p:anim>
                                    <p:set>
                                      <p:cBhvr>
                                        <p:cTn id="9" dur="1" fill="hold">
                                          <p:stCondLst>
                                            <p:cond delay="19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1" presetClass="exit" presetSubtype="1" fill="hold" grpId="0" nodeType="clickEffect">
                                  <p:stCondLst>
                                    <p:cond delay="0"/>
                                  </p:stCondLst>
                                  <p:childTnLst>
                                    <p:animEffect transition="out" filter="wheel(1)">
                                      <p:cBhvr>
                                        <p:cTn id="13" dur="2000"/>
                                        <p:tgtEl>
                                          <p:spTgt spid="3">
                                            <p:txEl>
                                              <p:pRg st="0" end="0"/>
                                            </p:txEl>
                                          </p:spTgt>
                                        </p:tgtEl>
                                      </p:cBhvr>
                                    </p:animEffect>
                                    <p:set>
                                      <p:cBhvr>
                                        <p:cTn id="14"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5"/>
                                        </p:tgtEl>
                                        <p:attrNameLst>
                                          <p:attrName>ppt_w</p:attrName>
                                        </p:attrNameLst>
                                      </p:cBhvr>
                                      <p:tavLst>
                                        <p:tav tm="0">
                                          <p:val>
                                            <p:strVal val="ppt_w"/>
                                          </p:val>
                                        </p:tav>
                                        <p:tav tm="100000">
                                          <p:val>
                                            <p:fltVal val="0"/>
                                          </p:val>
                                        </p:tav>
                                      </p:tavLst>
                                    </p:anim>
                                    <p:anim calcmode="lin" valueType="num">
                                      <p:cBhvr>
                                        <p:cTn id="19" dur="500"/>
                                        <p:tgtEl>
                                          <p:spTgt spid="5"/>
                                        </p:tgtEl>
                                        <p:attrNameLst>
                                          <p:attrName>ppt_h</p:attrName>
                                        </p:attrNameLst>
                                      </p:cBhvr>
                                      <p:tavLst>
                                        <p:tav tm="0">
                                          <p:val>
                                            <p:strVal val="ppt_h"/>
                                          </p:val>
                                        </p:tav>
                                        <p:tav tm="100000">
                                          <p:val>
                                            <p:fltVal val="0"/>
                                          </p:val>
                                        </p:tav>
                                      </p:tavLst>
                                    </p:anim>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effectLst/>
              </a:rPr>
              <a:t>ÁREA SERVICIOS</a:t>
            </a:r>
            <a:br>
              <a:rPr lang="es-GT" dirty="0">
                <a:effectLst/>
              </a:rPr>
            </a:br>
            <a:endParaRPr lang="es-GT" dirty="0"/>
          </a:p>
        </p:txBody>
      </p:sp>
      <p:sp>
        <p:nvSpPr>
          <p:cNvPr id="3" name="Marcador de contenido 2"/>
          <p:cNvSpPr>
            <a:spLocks noGrp="1"/>
          </p:cNvSpPr>
          <p:nvPr>
            <p:ph idx="1"/>
          </p:nvPr>
        </p:nvSpPr>
        <p:spPr>
          <a:xfrm>
            <a:off x="553792" y="2096064"/>
            <a:ext cx="10882647" cy="3695136"/>
          </a:xfrm>
        </p:spPr>
        <p:txBody>
          <a:bodyPr/>
          <a:lstStyle/>
          <a:p>
            <a:pPr marL="0" indent="0">
              <a:buNone/>
            </a:pPr>
            <a:r>
              <a:rPr lang="es-GT" dirty="0" smtClean="0">
                <a:effectLst/>
              </a:rPr>
              <a:t>Producimos </a:t>
            </a:r>
            <a:r>
              <a:rPr lang="es-GT" dirty="0">
                <a:effectLst/>
              </a:rPr>
              <a:t>jabones, desinfectantes, pulidores, suavizantes, desodorantes, </a:t>
            </a:r>
            <a:r>
              <a:rPr lang="es-GT" dirty="0" err="1">
                <a:effectLst/>
              </a:rPr>
              <a:t>shampoos</a:t>
            </a:r>
            <a:r>
              <a:rPr lang="es-GT" dirty="0">
                <a:effectLst/>
              </a:rPr>
              <a:t>, etc. Todos los productos químicos usados en </a:t>
            </a:r>
            <a:r>
              <a:rPr lang="es-GT" dirty="0" smtClean="0">
                <a:effectLst/>
              </a:rPr>
              <a:t>la </a:t>
            </a:r>
            <a:r>
              <a:rPr lang="es-GT" dirty="0">
                <a:effectLst/>
              </a:rPr>
              <a:t>industria hotelera y lavanderías industriales. Restaurantes, hoteles, oficinas y pequeños negocios que consumen productos químicos de higiene. Algunos productos son de consumo masivo.</a:t>
            </a:r>
          </a:p>
          <a:p>
            <a:endParaRPr lang="es-GT" dirty="0"/>
          </a:p>
        </p:txBody>
      </p:sp>
      <p:pic>
        <p:nvPicPr>
          <p:cNvPr id="4" name="Imagen 3"/>
          <p:cNvPicPr>
            <a:picLocks noChangeAspect="1"/>
          </p:cNvPicPr>
          <p:nvPr/>
        </p:nvPicPr>
        <p:blipFill>
          <a:blip r:embed="rId2"/>
          <a:stretch>
            <a:fillRect/>
          </a:stretch>
        </p:blipFill>
        <p:spPr>
          <a:xfrm>
            <a:off x="4943919" y="3931373"/>
            <a:ext cx="2293511" cy="2019970"/>
          </a:xfrm>
          <a:prstGeom prst="rect">
            <a:avLst/>
          </a:prstGeom>
        </p:spPr>
      </p:pic>
    </p:spTree>
    <p:extLst>
      <p:ext uri="{BB962C8B-B14F-4D97-AF65-F5344CB8AC3E}">
        <p14:creationId xmlns:p14="http://schemas.microsoft.com/office/powerpoint/2010/main" val="2411670761"/>
      </p:ext>
    </p:extLst>
  </p:cSld>
  <p:clrMapOvr>
    <a:masterClrMapping/>
  </p:clrMapOvr>
  <mc:AlternateContent xmlns:mc="http://schemas.openxmlformats.org/markup-compatibility/2006">
    <mc:Choice xmlns:p14="http://schemas.microsoft.com/office/powerpoint/2010/main" Requires="p14">
      <p:transition spd="slow" p14:dur="2000" advClick="0" advTm="3000">
        <p14:ferris dir="l"/>
      </p:transition>
    </mc:Choice>
    <mc:Fallback>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effectLst/>
              </a:rPr>
              <a:t>ÁREA ALIMENTICIA</a:t>
            </a:r>
            <a:br>
              <a:rPr lang="es-GT" dirty="0">
                <a:effectLst/>
              </a:rPr>
            </a:br>
            <a:endParaRPr lang="es-GT" dirty="0"/>
          </a:p>
        </p:txBody>
      </p:sp>
      <p:sp>
        <p:nvSpPr>
          <p:cNvPr id="3" name="Marcador de contenido 2"/>
          <p:cNvSpPr>
            <a:spLocks noGrp="1"/>
          </p:cNvSpPr>
          <p:nvPr>
            <p:ph idx="1"/>
          </p:nvPr>
        </p:nvSpPr>
        <p:spPr>
          <a:xfrm>
            <a:off x="489397" y="2096064"/>
            <a:ext cx="10778160" cy="3828218"/>
          </a:xfrm>
        </p:spPr>
        <p:txBody>
          <a:bodyPr/>
          <a:lstStyle/>
          <a:p>
            <a:pPr marL="0" indent="0">
              <a:buNone/>
            </a:pPr>
            <a:r>
              <a:rPr lang="es-GT" dirty="0" smtClean="0">
                <a:effectLst/>
              </a:rPr>
              <a:t>Para </a:t>
            </a:r>
            <a:r>
              <a:rPr lang="es-GT" dirty="0">
                <a:effectLst/>
              </a:rPr>
              <a:t>los negocios de la industria de alimentos producimos, limpiadores, </a:t>
            </a:r>
            <a:r>
              <a:rPr lang="es-GT" dirty="0" err="1">
                <a:effectLst/>
              </a:rPr>
              <a:t>sanitizantes</a:t>
            </a:r>
            <a:r>
              <a:rPr lang="es-GT" dirty="0">
                <a:effectLst/>
              </a:rPr>
              <a:t>, desinfectantes, detergentes, bactericidas. Insumos principales para la higiene y limpieza de los restaurantes, oficinas, comedores industriales y hoteles.</a:t>
            </a:r>
          </a:p>
          <a:p>
            <a:r>
              <a:rPr lang="es-GT" dirty="0"/>
              <a:t/>
            </a:r>
            <a:br>
              <a:rPr lang="es-GT" dirty="0"/>
            </a:br>
            <a:endParaRPr lang="es-GT" dirty="0"/>
          </a:p>
        </p:txBody>
      </p:sp>
      <p:pic>
        <p:nvPicPr>
          <p:cNvPr id="4" name="Imagen 3"/>
          <p:cNvPicPr>
            <a:picLocks noChangeAspect="1"/>
          </p:cNvPicPr>
          <p:nvPr/>
        </p:nvPicPr>
        <p:blipFill>
          <a:blip r:embed="rId2"/>
          <a:stretch>
            <a:fillRect/>
          </a:stretch>
        </p:blipFill>
        <p:spPr>
          <a:xfrm>
            <a:off x="5071030" y="3743325"/>
            <a:ext cx="2039290" cy="2039290"/>
          </a:xfrm>
          <a:prstGeom prst="rect">
            <a:avLst/>
          </a:prstGeom>
        </p:spPr>
      </p:pic>
    </p:spTree>
    <p:extLst>
      <p:ext uri="{BB962C8B-B14F-4D97-AF65-F5344CB8AC3E}">
        <p14:creationId xmlns:p14="http://schemas.microsoft.com/office/powerpoint/2010/main" val="2639665022"/>
      </p:ext>
    </p:extLst>
  </p:cSld>
  <p:clrMapOvr>
    <a:masterClrMapping/>
  </p:clrMapOvr>
  <p:transition spd="slow" advClick="0" advTm="3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0" end="0"/>
                                            </p:txEl>
                                          </p:spTgt>
                                        </p:tgtEl>
                                      </p:cBhvr>
                                    </p:animEffect>
                                    <p:animScale>
                                      <p:cBhvr>
                                        <p:cTn id="12" dur="250" autoRev="1" fill="hold"/>
                                        <p:tgtEl>
                                          <p:spTgt spid="3">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xEl>
                                              <p:pRg st="1" end="1"/>
                                            </p:txEl>
                                          </p:spTgt>
                                        </p:tgtEl>
                                      </p:cBhvr>
                                    </p:animEffect>
                                    <p:animScale>
                                      <p:cBhvr>
                                        <p:cTn id="17" dur="250" autoRev="1" fill="hold"/>
                                        <p:tgtEl>
                                          <p:spTgt spid="3">
                                            <p:txEl>
                                              <p:pRg st="1" end="1"/>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0"/>
                                        <p:tgtEl>
                                          <p:spTgt spid="4"/>
                                        </p:tgtEl>
                                      </p:cBhvr>
                                    </p:animEffect>
                                    <p:anim calcmode="lin" valueType="num">
                                      <p:cBhvr>
                                        <p:cTn id="23" dur="2000" fill="hold"/>
                                        <p:tgtEl>
                                          <p:spTgt spid="4"/>
                                        </p:tgtEl>
                                        <p:attrNameLst>
                                          <p:attrName>ppt_w</p:attrName>
                                        </p:attrNameLst>
                                      </p:cBhvr>
                                      <p:tavLst>
                                        <p:tav tm="0" fmla="#ppt_w*sin(2.5*pi*$)">
                                          <p:val>
                                            <p:fltVal val="0"/>
                                          </p:val>
                                        </p:tav>
                                        <p:tav tm="100000">
                                          <p:val>
                                            <p:fltVal val="1"/>
                                          </p:val>
                                        </p:tav>
                                      </p:tavLst>
                                    </p:anim>
                                    <p:anim calcmode="lin" valueType="num">
                                      <p:cBhvr>
                                        <p:cTn id="24"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189</TotalTime>
  <Words>523</Words>
  <Application>Microsoft Office PowerPoint</Application>
  <PresentationFormat>Panorámica</PresentationFormat>
  <Paragraphs>31</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Bookman Old Style</vt:lpstr>
      <vt:lpstr>Rockwell</vt:lpstr>
      <vt:lpstr>Damask</vt:lpstr>
      <vt:lpstr>CTS  SOLUTIONS</vt:lpstr>
      <vt:lpstr>historia</vt:lpstr>
      <vt:lpstr>Nuestros valores</vt:lpstr>
      <vt:lpstr>ES TECNOLOGÍA QUÍMICA PARA CREAR BIENESTAR </vt:lpstr>
      <vt:lpstr>Creamos Productos Nuevos </vt:lpstr>
      <vt:lpstr>Distribuimos a nuestros clientes y usuarios </vt:lpstr>
      <vt:lpstr>ÁREA INDUSTRIAL </vt:lpstr>
      <vt:lpstr>ÁREA SERVICIOS </vt:lpstr>
      <vt:lpstr>ÁREA ALIMENTICIA </vt:lpstr>
      <vt:lpstr>AEROSOLES </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CTS  SOLUTIONS</dc:title>
  <dc:creator>estudiante de Liceo Compu-market</dc:creator>
  <cp:lastModifiedBy>estudiante de Liceo Compu-market</cp:lastModifiedBy>
  <cp:revision>6</cp:revision>
  <dcterms:created xsi:type="dcterms:W3CDTF">2017-08-15T20:13:11Z</dcterms:created>
  <dcterms:modified xsi:type="dcterms:W3CDTF">2017-08-15T23:22:34Z</dcterms:modified>
</cp:coreProperties>
</file>