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3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0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441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55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9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1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39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2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6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4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7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6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8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40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/index.php?title=Mabel_Pines&amp;action=edit&amp;redlink=1" TargetMode="External"/><Relationship Id="rId13" Type="http://schemas.openxmlformats.org/officeDocument/2006/relationships/hyperlink" Target="https://es.wikipedia.org/wiki/Instituto_de_Artes_de_California" TargetMode="External"/><Relationship Id="rId18" Type="http://schemas.openxmlformats.org/officeDocument/2006/relationships/hyperlink" Target="https://es.wikipedia.org/wiki/Cifrado_C%C3%A9sar" TargetMode="External"/><Relationship Id="rId3" Type="http://schemas.openxmlformats.org/officeDocument/2006/relationships/hyperlink" Target="https://es.wikipedia.org/wiki/Serie_de_televisi%C3%B3n_animada" TargetMode="External"/><Relationship Id="rId21" Type="http://schemas.openxmlformats.org/officeDocument/2006/relationships/hyperlink" Target="https://es.wikipedia.org/wiki/Cifrado_de_Vigen%C3%A8re" TargetMode="External"/><Relationship Id="rId7" Type="http://schemas.openxmlformats.org/officeDocument/2006/relationships/hyperlink" Target="https://es.wikipedia.org/wiki/Dipper_Pines" TargetMode="External"/><Relationship Id="rId12" Type="http://schemas.openxmlformats.org/officeDocument/2006/relationships/hyperlink" Target="https://es.wikipedia.org/wiki/Episodio_piloto" TargetMode="External"/><Relationship Id="rId17" Type="http://schemas.openxmlformats.org/officeDocument/2006/relationships/hyperlink" Target="https://es.wikipedia.org/wiki/Cifrado_por_sustituci%C3%B3n" TargetMode="External"/><Relationship Id="rId2" Type="http://schemas.openxmlformats.org/officeDocument/2006/relationships/hyperlink" Target="https://es.wikipedia.org/wiki/Hispanoam%C3%A9rica" TargetMode="External"/><Relationship Id="rId16" Type="http://schemas.openxmlformats.org/officeDocument/2006/relationships/hyperlink" Target="https://es.wikipedia.org/wiki/Gravity_Falls#cite_note-Collider-3" TargetMode="External"/><Relationship Id="rId20" Type="http://schemas.openxmlformats.org/officeDocument/2006/relationships/hyperlink" Target="https://es.wikipedia.org/wiki/Atba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Disney_XD" TargetMode="External"/><Relationship Id="rId11" Type="http://schemas.openxmlformats.org/officeDocument/2006/relationships/hyperlink" Target="https://es.wikipedia.org/wiki/Sobrenatural" TargetMode="External"/><Relationship Id="rId5" Type="http://schemas.openxmlformats.org/officeDocument/2006/relationships/hyperlink" Target="https://es.wikipedia.org/wiki/Disney_Channel" TargetMode="External"/><Relationship Id="rId15" Type="http://schemas.openxmlformats.org/officeDocument/2006/relationships/hyperlink" Target="https://es.wikipedia.org/wiki/Gravity_Falls#cite_note-2" TargetMode="External"/><Relationship Id="rId10" Type="http://schemas.openxmlformats.org/officeDocument/2006/relationships/hyperlink" Target="https://es.wikipedia.org/wiki/Paranormal" TargetMode="External"/><Relationship Id="rId19" Type="http://schemas.openxmlformats.org/officeDocument/2006/relationships/hyperlink" Target="https://es.wikipedia.org/w/index.php?title=A1Z26&amp;action=edit&amp;redlink=1" TargetMode="External"/><Relationship Id="rId4" Type="http://schemas.openxmlformats.org/officeDocument/2006/relationships/hyperlink" Target="https://es.wikipedia.org/wiki/Alex_Hirsch" TargetMode="External"/><Relationship Id="rId9" Type="http://schemas.openxmlformats.org/officeDocument/2006/relationships/hyperlink" Target="https://es.wikipedia.org/wiki/Oregon" TargetMode="External"/><Relationship Id="rId14" Type="http://schemas.openxmlformats.org/officeDocument/2006/relationships/hyperlink" Target="https://es.wikipedia.org/wiki/Pitc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Anexo:Episodios_de_Gravity_Falls#La_gu.C3.ADa_de_Mabel_para_vivir._.28Segunda_temporada_de_cortos:_2014.29" TargetMode="External"/><Relationship Id="rId3" Type="http://schemas.openxmlformats.org/officeDocument/2006/relationships/hyperlink" Target="https://es.wikipedia.org/wiki/Anexo:Episodios_de_Gravity_Falls#Episodios" TargetMode="External"/><Relationship Id="rId7" Type="http://schemas.openxmlformats.org/officeDocument/2006/relationships/hyperlink" Target="https://es.wikipedia.org/wiki/Anexo:Episodios_de_Gravity_Falls#La_gu.C3.ADa_de_Dipper_sobre_lo_inexplicable_.28Primera_temporada_de_cortos:_2013-2014.29" TargetMode="External"/><Relationship Id="rId12" Type="http://schemas.openxmlformats.org/officeDocument/2006/relationships/hyperlink" Target="https://es.wikipedia.org/wiki/Anexo:Episodios_de_Gravity_Falls#Referencias" TargetMode="External"/><Relationship Id="rId2" Type="http://schemas.openxmlformats.org/officeDocument/2006/relationships/hyperlink" Target="https://es.wikipedia.org/wiki/Anexo:Episodios_de_Gravity_Falls#Tempor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Anexo:Episodios_de_Gravity_Falls#Cortos" TargetMode="External"/><Relationship Id="rId11" Type="http://schemas.openxmlformats.org/officeDocument/2006/relationships/hyperlink" Target="https://es.wikipedia.org/wiki/Anexo:Episodios_de_Gravity_Falls#El_.C3.A1lbum_de_fotos_de_Mabel_.28Quinta_temporada_de_cortos:_2014.29" TargetMode="External"/><Relationship Id="rId5" Type="http://schemas.openxmlformats.org/officeDocument/2006/relationships/hyperlink" Target="https://es.wikipedia.org/wiki/Anexo:Episodios_de_Gravity_Falls#Temporada_2:_2014-2016" TargetMode="External"/><Relationship Id="rId10" Type="http://schemas.openxmlformats.org/officeDocument/2006/relationships/hyperlink" Target="https://es.wikipedia.org/wiki/Anexo:Episodios_de_Gravity_Falls#Televisi.C3.B3n_p.C3.BAblica_de_Gravity_Falls_.28Cuarta_temporada_de_cortos:_2014.29" TargetMode="External"/><Relationship Id="rId4" Type="http://schemas.openxmlformats.org/officeDocument/2006/relationships/hyperlink" Target="https://es.wikipedia.org/wiki/Anexo:Episodios_de_Gravity_Falls#Temporada_1:_2012-2013" TargetMode="External"/><Relationship Id="rId9" Type="http://schemas.openxmlformats.org/officeDocument/2006/relationships/hyperlink" Target="https://es.wikipedia.org/wiki/Anexo:Episodios_de_Gravity_Falls#Repara_todo_con_Soos.2FRepar.C3.A1ndolo_con_Soos_.28Tercera_temporada_de_cortos:_2014.2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0184" y="769385"/>
            <a:ext cx="9404723" cy="1400530"/>
          </a:xfrm>
        </p:spPr>
        <p:txBody>
          <a:bodyPr/>
          <a:lstStyle/>
          <a:p>
            <a:pPr algn="ctr"/>
            <a:r>
              <a:rPr lang="es-GT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GRAVITY FALLS</a:t>
            </a:r>
            <a:endParaRPr lang="es-GT" sz="6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3" y="2022764"/>
            <a:ext cx="7550727" cy="4031672"/>
          </a:xfrm>
        </p:spPr>
      </p:pic>
    </p:spTree>
    <p:extLst>
      <p:ext uri="{BB962C8B-B14F-4D97-AF65-F5344CB8AC3E}">
        <p14:creationId xmlns:p14="http://schemas.microsoft.com/office/powerpoint/2010/main" val="230874704"/>
      </p:ext>
    </p:extLst>
  </p:cSld>
  <p:clrMapOvr>
    <a:masterClrMapping/>
  </p:clrMapOvr>
  <p:transition spd="slow" advTm="5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sz="6000" i="1" u="sng" dirty="0" smtClean="0">
                <a:latin typeface="Adobe Garamond Pro Bold" panose="02020702060506020403" pitchFamily="18" charset="0"/>
              </a:rPr>
              <a:t>GRAVITY FALLS</a:t>
            </a:r>
            <a:endParaRPr lang="es-GT" sz="6000" i="1" u="sng" dirty="0">
              <a:latin typeface="Adobe Garamond Pro Bold" panose="020207020605060204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0218" y="2052918"/>
            <a:ext cx="11374582" cy="3918391"/>
          </a:xfrm>
        </p:spPr>
        <p:txBody>
          <a:bodyPr>
            <a:normAutofit fontScale="92500" lnSpcReduction="20000"/>
          </a:bodyPr>
          <a:lstStyle/>
          <a:p>
            <a:r>
              <a:rPr lang="es-GT" b="1" i="1" dirty="0"/>
              <a:t>Gravity Falls</a:t>
            </a:r>
            <a:r>
              <a:rPr lang="es-GT" dirty="0"/>
              <a:t> (</a:t>
            </a:r>
            <a:r>
              <a:rPr lang="es-GT" b="1" i="1" dirty="0"/>
              <a:t>Gravity Falls: Un verano de misterios</a:t>
            </a:r>
            <a:r>
              <a:rPr lang="es-GT" dirty="0"/>
              <a:t> en </a:t>
            </a:r>
            <a:r>
              <a:rPr lang="es-GT" dirty="0">
                <a:hlinkClick r:id="rId2" tooltip="Hispanoamérica"/>
              </a:rPr>
              <a:t>Hispanoamérica</a:t>
            </a:r>
            <a:r>
              <a:rPr lang="es-GT" dirty="0"/>
              <a:t>) es una </a:t>
            </a:r>
            <a:r>
              <a:rPr lang="es-GT" dirty="0">
                <a:hlinkClick r:id="rId3" tooltip="Serie de televisión animada"/>
              </a:rPr>
              <a:t>serie de televisión animada</a:t>
            </a:r>
            <a:r>
              <a:rPr lang="es-GT" dirty="0"/>
              <a:t> creada por </a:t>
            </a:r>
            <a:r>
              <a:rPr lang="es-GT" dirty="0">
                <a:hlinkClick r:id="rId4" tooltip="Alex Hirsch"/>
              </a:rPr>
              <a:t>Alex Hirsch</a:t>
            </a:r>
            <a:r>
              <a:rPr lang="es-GT" dirty="0"/>
              <a:t> inicialmente para </a:t>
            </a:r>
            <a:r>
              <a:rPr lang="es-GT" dirty="0">
                <a:hlinkClick r:id="rId5" tooltip="Disney Channel"/>
              </a:rPr>
              <a:t>Disney Channel</a:t>
            </a:r>
            <a:r>
              <a:rPr lang="es-GT" dirty="0"/>
              <a:t> y más adelante para </a:t>
            </a:r>
            <a:r>
              <a:rPr lang="es-GT" dirty="0">
                <a:hlinkClick r:id="rId6" tooltip="Disney XD"/>
              </a:rPr>
              <a:t>Disney XD</a:t>
            </a:r>
            <a:r>
              <a:rPr lang="es-GT" dirty="0"/>
              <a:t>.</a:t>
            </a:r>
          </a:p>
          <a:p>
            <a:r>
              <a:rPr lang="es-GT" dirty="0"/>
              <a:t>La serie se trata de una historia de dos hermanos mellizos llamados </a:t>
            </a:r>
            <a:r>
              <a:rPr lang="es-GT" dirty="0" err="1">
                <a:hlinkClick r:id="rId7" tooltip="Dipper Pines"/>
              </a:rPr>
              <a:t>Dipper</a:t>
            </a:r>
            <a:r>
              <a:rPr lang="es-GT" dirty="0">
                <a:hlinkClick r:id="rId7" tooltip="Dipper Pines"/>
              </a:rPr>
              <a:t> Pines</a:t>
            </a:r>
            <a:r>
              <a:rPr lang="es-GT" dirty="0"/>
              <a:t> y </a:t>
            </a:r>
            <a:r>
              <a:rPr lang="es-GT" dirty="0">
                <a:hlinkClick r:id="rId8" tooltip="Mabel Pines (aún no redactado)"/>
              </a:rPr>
              <a:t>Mabel Pines</a:t>
            </a:r>
            <a:r>
              <a:rPr lang="es-GT" dirty="0"/>
              <a:t>, quienes pasan sus vacaciones de verano visitando a su tío abuelo Stanley en una cabaña ubicada en un pueblo de </a:t>
            </a:r>
            <a:r>
              <a:rPr lang="es-GT" dirty="0">
                <a:hlinkClick r:id="rId9" tooltip="Oregon"/>
              </a:rPr>
              <a:t>Oregon</a:t>
            </a:r>
            <a:r>
              <a:rPr lang="es-GT" dirty="0"/>
              <a:t> llamado </a:t>
            </a:r>
            <a:r>
              <a:rPr lang="es-GT" i="1" dirty="0"/>
              <a:t>Gravity Falls</a:t>
            </a:r>
            <a:r>
              <a:rPr lang="es-GT" dirty="0"/>
              <a:t>, en el cual suceden cosas </a:t>
            </a:r>
            <a:r>
              <a:rPr lang="es-GT" dirty="0">
                <a:hlinkClick r:id="rId10" tooltip="Paranormal"/>
              </a:rPr>
              <a:t>paranormales</a:t>
            </a:r>
            <a:r>
              <a:rPr lang="es-GT" dirty="0"/>
              <a:t> y </a:t>
            </a:r>
            <a:r>
              <a:rPr lang="es-GT" dirty="0">
                <a:hlinkClick r:id="rId11" tooltip="Sobrenatural"/>
              </a:rPr>
              <a:t>sobrenaturales</a:t>
            </a:r>
            <a:r>
              <a:rPr lang="es-GT" dirty="0"/>
              <a:t>. Rebeca Sugar creó el concepto en un </a:t>
            </a:r>
            <a:r>
              <a:rPr lang="es-GT" dirty="0">
                <a:hlinkClick r:id="rId12" tooltip="Episodio piloto"/>
              </a:rPr>
              <a:t>episodio piloto</a:t>
            </a:r>
            <a:r>
              <a:rPr lang="es-GT" dirty="0"/>
              <a:t> mientras estudiaba en el </a:t>
            </a:r>
            <a:r>
              <a:rPr lang="es-GT" dirty="0">
                <a:hlinkClick r:id="rId13" tooltip="Instituto de Artes de California"/>
              </a:rPr>
              <a:t>Instituto de Artes de California</a:t>
            </a:r>
            <a:r>
              <a:rPr lang="es-GT" dirty="0"/>
              <a:t>, el cual sirvió de base para hacer un </a:t>
            </a:r>
            <a:r>
              <a:rPr lang="es-GT" i="1" dirty="0">
                <a:hlinkClick r:id="rId14" tooltip="Pitch"/>
              </a:rPr>
              <a:t>pitch</a:t>
            </a:r>
            <a:r>
              <a:rPr lang="es-GT" dirty="0"/>
              <a:t> en </a:t>
            </a:r>
            <a:r>
              <a:rPr lang="es-GT" dirty="0">
                <a:hlinkClick r:id="rId5" tooltip="Disney Channel"/>
              </a:rPr>
              <a:t>Disney Channel</a:t>
            </a:r>
            <a:r>
              <a:rPr lang="es-GT" dirty="0"/>
              <a:t>.</a:t>
            </a:r>
            <a:r>
              <a:rPr lang="es-GT" baseline="30000" dirty="0">
                <a:hlinkClick r:id="rId15"/>
              </a:rPr>
              <a:t>2</a:t>
            </a:r>
            <a:r>
              <a:rPr lang="es-GT" dirty="0"/>
              <a:t> La trama está inspirada en la infancia del mismo Hirsch y su hermana.</a:t>
            </a:r>
            <a:r>
              <a:rPr lang="es-GT" baseline="30000" dirty="0">
                <a:hlinkClick r:id="rId16"/>
              </a:rPr>
              <a:t>3</a:t>
            </a:r>
            <a:endParaRPr lang="es-GT" dirty="0"/>
          </a:p>
          <a:p>
            <a:r>
              <a:rPr lang="es-GT" dirty="0"/>
              <a:t>Un elemento característico es que además de relatar la historia, la serie cuenta con elementos y códigos ocultos de </a:t>
            </a:r>
            <a:r>
              <a:rPr lang="es-GT" dirty="0">
                <a:hlinkClick r:id="rId17" tooltip="Cifrado por sustitución"/>
              </a:rPr>
              <a:t>cifrado por sustitución</a:t>
            </a:r>
            <a:r>
              <a:rPr lang="es-GT" dirty="0"/>
              <a:t> que aparecen durante el transcurso de los episodios, y en los créditos de los mismos. Estos otorgan pistas sobre misterios de la trama, y los espectadores pueden resolverlos mediante los métodos de </a:t>
            </a:r>
            <a:r>
              <a:rPr lang="es-GT" dirty="0">
                <a:hlinkClick r:id="rId18" tooltip="Cifrado César"/>
              </a:rPr>
              <a:t>César</a:t>
            </a:r>
            <a:r>
              <a:rPr lang="es-GT" dirty="0"/>
              <a:t>, </a:t>
            </a:r>
            <a:r>
              <a:rPr lang="es-GT" dirty="0">
                <a:hlinkClick r:id="rId19" tooltip="A1Z26 (aún no redactado)"/>
              </a:rPr>
              <a:t>A1Z26</a:t>
            </a:r>
            <a:r>
              <a:rPr lang="es-GT" dirty="0"/>
              <a:t>, </a:t>
            </a:r>
            <a:r>
              <a:rPr lang="es-GT" dirty="0" err="1">
                <a:hlinkClick r:id="rId20" tooltip="Atbash"/>
              </a:rPr>
              <a:t>Atbash</a:t>
            </a:r>
            <a:r>
              <a:rPr lang="es-GT" dirty="0"/>
              <a:t> y </a:t>
            </a:r>
            <a:r>
              <a:rPr lang="es-GT" dirty="0" err="1">
                <a:hlinkClick r:id="rId21" tooltip="Cifrado de Vigenère"/>
              </a:rPr>
              <a:t>Vigenère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9426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">
        <p:fade/>
      </p:transition>
    </mc:Choice>
    <mc:Fallback>
      <p:transition spd="med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438" y="736743"/>
            <a:ext cx="9404723" cy="1400530"/>
          </a:xfrm>
        </p:spPr>
        <p:txBody>
          <a:bodyPr/>
          <a:lstStyle/>
          <a:p>
            <a:r>
              <a:rPr lang="es-GT" sz="5400" i="1" u="sng" dirty="0" smtClean="0">
                <a:latin typeface="Adobe Garamond Pro Bold" panose="02020702060506020403" pitchFamily="18" charset="0"/>
              </a:rPr>
              <a:t>UN VERANO DE MISTERIOS</a:t>
            </a:r>
            <a:endParaRPr lang="es-GT" sz="5400" i="1" u="sng" dirty="0">
              <a:latin typeface="Adobe Garamond Pro Bold" panose="02020702060506020403" pitchFamily="18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26048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72" y="2407660"/>
            <a:ext cx="289560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0" y="2440348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05" y="4780048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65" y="4627648"/>
            <a:ext cx="2714625" cy="168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458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Episodios</a:t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1055" y="1385456"/>
            <a:ext cx="11429999" cy="5167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 </a:t>
            </a:r>
          </a:p>
          <a:p>
            <a:r>
              <a:rPr lang="es-GT" dirty="0" smtClean="0">
                <a:hlinkClick r:id="rId2"/>
              </a:rPr>
              <a:t>Temporadas</a:t>
            </a:r>
            <a:endParaRPr lang="es-GT" dirty="0"/>
          </a:p>
          <a:p>
            <a:r>
              <a:rPr lang="es-GT" dirty="0" smtClean="0">
                <a:hlinkClick r:id="rId3"/>
              </a:rPr>
              <a:t>Episodios</a:t>
            </a:r>
            <a:endParaRPr lang="es-GT" dirty="0"/>
          </a:p>
          <a:p>
            <a:r>
              <a:rPr lang="es-GT" dirty="0" smtClean="0">
                <a:hlinkClick r:id="rId4"/>
              </a:rPr>
              <a:t>1Temporada </a:t>
            </a:r>
            <a:r>
              <a:rPr lang="es-GT" dirty="0">
                <a:hlinkClick r:id="rId4"/>
              </a:rPr>
              <a:t>1: </a:t>
            </a:r>
            <a:r>
              <a:rPr lang="es-GT" dirty="0" smtClean="0">
                <a:hlinkClick r:id="rId4"/>
              </a:rPr>
              <a:t>2012-2013</a:t>
            </a:r>
            <a:endParaRPr lang="es-GT" dirty="0"/>
          </a:p>
          <a:p>
            <a:r>
              <a:rPr lang="es-GT" dirty="0" smtClean="0">
                <a:hlinkClick r:id="rId5"/>
              </a:rPr>
              <a:t>2.2Temporada </a:t>
            </a:r>
            <a:r>
              <a:rPr lang="es-GT" dirty="0">
                <a:hlinkClick r:id="rId5"/>
              </a:rPr>
              <a:t>2: 2014-2016</a:t>
            </a:r>
            <a:endParaRPr lang="es-GT" dirty="0"/>
          </a:p>
          <a:p>
            <a:r>
              <a:rPr lang="es-GT" dirty="0">
                <a:hlinkClick r:id="rId6"/>
              </a:rPr>
              <a:t>3Cortos</a:t>
            </a:r>
            <a:endParaRPr lang="es-GT" dirty="0"/>
          </a:p>
          <a:p>
            <a:pPr lvl="1"/>
            <a:r>
              <a:rPr lang="es-GT" dirty="0">
                <a:hlinkClick r:id="rId7"/>
              </a:rPr>
              <a:t>3.1La guía de </a:t>
            </a:r>
            <a:r>
              <a:rPr lang="es-GT" dirty="0" err="1">
                <a:hlinkClick r:id="rId7"/>
              </a:rPr>
              <a:t>Dipper</a:t>
            </a:r>
            <a:r>
              <a:rPr lang="es-GT" dirty="0">
                <a:hlinkClick r:id="rId7"/>
              </a:rPr>
              <a:t> sobre lo inexplicable (Primera temporada de cortos: 2013-2014)</a:t>
            </a:r>
            <a:endParaRPr lang="es-GT" dirty="0"/>
          </a:p>
          <a:p>
            <a:pPr lvl="1"/>
            <a:r>
              <a:rPr lang="es-GT" dirty="0">
                <a:hlinkClick r:id="rId8"/>
              </a:rPr>
              <a:t>3.2La guía de Mabel para vivir. (Segunda temporada de cortos: 2014)</a:t>
            </a:r>
            <a:endParaRPr lang="es-GT" dirty="0"/>
          </a:p>
          <a:p>
            <a:pPr lvl="1"/>
            <a:r>
              <a:rPr lang="es-GT" dirty="0">
                <a:hlinkClick r:id="rId9"/>
              </a:rPr>
              <a:t>3.3Repara todo con </a:t>
            </a:r>
            <a:r>
              <a:rPr lang="es-GT" dirty="0" err="1">
                <a:hlinkClick r:id="rId9"/>
              </a:rPr>
              <a:t>Soos</a:t>
            </a:r>
            <a:r>
              <a:rPr lang="es-GT" dirty="0">
                <a:hlinkClick r:id="rId9"/>
              </a:rPr>
              <a:t>/Reparándolo con </a:t>
            </a:r>
            <a:r>
              <a:rPr lang="es-GT" dirty="0" err="1">
                <a:hlinkClick r:id="rId9"/>
              </a:rPr>
              <a:t>Soos</a:t>
            </a:r>
            <a:r>
              <a:rPr lang="es-GT" dirty="0">
                <a:hlinkClick r:id="rId9"/>
              </a:rPr>
              <a:t> (Tercera temporada de cortos: 2014)</a:t>
            </a:r>
            <a:endParaRPr lang="es-GT" dirty="0"/>
          </a:p>
          <a:p>
            <a:pPr lvl="1"/>
            <a:r>
              <a:rPr lang="es-GT" dirty="0">
                <a:hlinkClick r:id="rId10"/>
              </a:rPr>
              <a:t>3.4Televisión pública de Gravity Falls (Cuarta temporada de cortos: 2014)</a:t>
            </a:r>
            <a:endParaRPr lang="es-GT" dirty="0"/>
          </a:p>
          <a:p>
            <a:pPr lvl="1"/>
            <a:r>
              <a:rPr lang="es-GT" dirty="0">
                <a:hlinkClick r:id="rId11"/>
              </a:rPr>
              <a:t>3.5El álbum de fotos de Mabel (Quinta temporada de cortos: 2014)</a:t>
            </a:r>
            <a:endParaRPr lang="es-GT" dirty="0"/>
          </a:p>
          <a:p>
            <a:r>
              <a:rPr lang="es-GT" dirty="0">
                <a:hlinkClick r:id="rId12"/>
              </a:rPr>
              <a:t>4Referencias</a:t>
            </a:r>
            <a:endParaRPr lang="es-GT" dirty="0"/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7915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sz="6000" b="1" i="1" u="sng" dirty="0" smtClean="0">
                <a:latin typeface="Adobe Garamond Pro Bold" panose="02020702060506020403" pitchFamily="18" charset="0"/>
              </a:rPr>
              <a:t>PERSONAJES</a:t>
            </a:r>
            <a:endParaRPr lang="es-GT" sz="6000" b="1" i="1" u="sng" dirty="0">
              <a:latin typeface="Adobe Garamond Pro Bold" panose="02020702060506020403" pitchFamily="18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31" y="1585697"/>
            <a:ext cx="1724025" cy="19749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1" y="1672937"/>
            <a:ext cx="2712472" cy="18004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965" y="1624546"/>
            <a:ext cx="2276475" cy="26657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271" y="1501595"/>
            <a:ext cx="2143125" cy="2143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77" y="4061546"/>
            <a:ext cx="2143125" cy="2143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004" y="3899620"/>
            <a:ext cx="1847850" cy="24669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6965" y="4661976"/>
            <a:ext cx="2857500" cy="16002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8576" y="4061546"/>
            <a:ext cx="1882486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2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12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Adobe Garamond Pro Bold</vt:lpstr>
      <vt:lpstr>Arial</vt:lpstr>
      <vt:lpstr>Century Gothic</vt:lpstr>
      <vt:lpstr>Wingdings 3</vt:lpstr>
      <vt:lpstr>Ion</vt:lpstr>
      <vt:lpstr>GRAVITY FALLS</vt:lpstr>
      <vt:lpstr>GRAVITY FALLS</vt:lpstr>
      <vt:lpstr>UN VERANO DE MISTERIOS</vt:lpstr>
      <vt:lpstr>Episodios </vt:lpstr>
      <vt:lpstr>PERSONAJES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 FALLS</dc:title>
  <dc:creator>estudiante de Liceo Compu-market</dc:creator>
  <cp:lastModifiedBy>estudiante de Liceo Compu-market</cp:lastModifiedBy>
  <cp:revision>6</cp:revision>
  <dcterms:created xsi:type="dcterms:W3CDTF">2017-05-19T21:41:48Z</dcterms:created>
  <dcterms:modified xsi:type="dcterms:W3CDTF">2017-05-23T22:07:09Z</dcterms:modified>
</cp:coreProperties>
</file>