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0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55" d="100"/>
          <a:sy n="55" d="100"/>
        </p:scale>
        <p:origin x="61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096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110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4858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370584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362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5/23/2017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3805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5/23/2017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8285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1767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560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smtClean="0"/>
              <a:t>5/23/2017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614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261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t>5/23/2017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485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279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5/23/2017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108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5/23/2017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302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5/23/2017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966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554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976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  <p:sldLayoutId id="2147483772" r:id="rId12"/>
    <p:sldLayoutId id="2147483773" r:id="rId13"/>
    <p:sldLayoutId id="2147483774" r:id="rId14"/>
    <p:sldLayoutId id="2147483775" r:id="rId15"/>
    <p:sldLayoutId id="2147483776" r:id="rId16"/>
    <p:sldLayoutId id="21474837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es.wikipedia.org/wiki/Microsoft" TargetMode="External"/><Relationship Id="rId13" Type="http://schemas.openxmlformats.org/officeDocument/2006/relationships/hyperlink" Target="https://es.wikipedia.org/wiki/Sistema_operativo" TargetMode="External"/><Relationship Id="rId18" Type="http://schemas.openxmlformats.org/officeDocument/2006/relationships/hyperlink" Target="https://es.wikipedia.org/wiki/Mac_OS" TargetMode="External"/><Relationship Id="rId26" Type="http://schemas.openxmlformats.org/officeDocument/2006/relationships/hyperlink" Target="https://es.wikipedia.org/wiki/Windows_3.0" TargetMode="External"/><Relationship Id="rId3" Type="http://schemas.openxmlformats.org/officeDocument/2006/relationships/hyperlink" Target="https://es.wikipedia.org/wiki/Software" TargetMode="External"/><Relationship Id="rId21" Type="http://schemas.openxmlformats.org/officeDocument/2006/relationships/hyperlink" Target="https://es.wikipedia.org/wiki/Computadora_de_escritorio" TargetMode="External"/><Relationship Id="rId7" Type="http://schemas.openxmlformats.org/officeDocument/2006/relationships/hyperlink" Target="https://es.wikipedia.org/wiki/Sistemas_empotrados" TargetMode="External"/><Relationship Id="rId12" Type="http://schemas.openxmlformats.org/officeDocument/2006/relationships/hyperlink" Target="https://es.wikipedia.org/wiki/Windows_NT" TargetMode="External"/><Relationship Id="rId17" Type="http://schemas.openxmlformats.org/officeDocument/2006/relationships/hyperlink" Target="https://es.wikipedia.org/wiki/Microsoft_Windows#cite_note-aboutcomnov-1" TargetMode="External"/><Relationship Id="rId25" Type="http://schemas.openxmlformats.org/officeDocument/2006/relationships/hyperlink" Target="https://es.wikipedia.org/wiki/Dispositivos_m%C3%B3viles" TargetMode="External"/><Relationship Id="rId2" Type="http://schemas.openxmlformats.org/officeDocument/2006/relationships/hyperlink" Target="https://es.wikipedia.org/wiki/Distribuci%C3%B3n_de_software" TargetMode="External"/><Relationship Id="rId16" Type="http://schemas.openxmlformats.org/officeDocument/2006/relationships/hyperlink" Target="https://es.wikipedia.org/wiki/GUI" TargetMode="External"/><Relationship Id="rId20" Type="http://schemas.openxmlformats.org/officeDocument/2006/relationships/hyperlink" Target="https://es.wikipedia.org/wiki/Windows_10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s.wikipedia.org/wiki/Servidores" TargetMode="External"/><Relationship Id="rId11" Type="http://schemas.openxmlformats.org/officeDocument/2006/relationships/hyperlink" Target="https://es.wikipedia.org/wiki/Sistemas_operativos" TargetMode="External"/><Relationship Id="rId24" Type="http://schemas.openxmlformats.org/officeDocument/2006/relationships/hyperlink" Target="https://es.wikipedia.org/wiki/Windows_10_Mobile" TargetMode="External"/><Relationship Id="rId5" Type="http://schemas.openxmlformats.org/officeDocument/2006/relationships/hyperlink" Target="https://es.wikipedia.org/wiki/Smartphone" TargetMode="External"/><Relationship Id="rId15" Type="http://schemas.openxmlformats.org/officeDocument/2006/relationships/hyperlink" Target="https://es.wikipedia.org/wiki/MS-DOS" TargetMode="External"/><Relationship Id="rId23" Type="http://schemas.openxmlformats.org/officeDocument/2006/relationships/hyperlink" Target="https://es.wikipedia.org/wiki/Servidor" TargetMode="External"/><Relationship Id="rId10" Type="http://schemas.openxmlformats.org/officeDocument/2006/relationships/hyperlink" Target="https://es.wikipedia.org/wiki/Arquitectura_ARM" TargetMode="External"/><Relationship Id="rId19" Type="http://schemas.openxmlformats.org/officeDocument/2006/relationships/hyperlink" Target="https://es.wikipedia.org/wiki/1984" TargetMode="External"/><Relationship Id="rId4" Type="http://schemas.openxmlformats.org/officeDocument/2006/relationships/hyperlink" Target="https://es.wikipedia.org/wiki/Computadora_personal" TargetMode="External"/><Relationship Id="rId9" Type="http://schemas.openxmlformats.org/officeDocument/2006/relationships/hyperlink" Target="https://es.wikipedia.org/wiki/X86" TargetMode="External"/><Relationship Id="rId14" Type="http://schemas.openxmlformats.org/officeDocument/2006/relationships/hyperlink" Target="https://es.wikipedia.org/wiki/1985" TargetMode="External"/><Relationship Id="rId22" Type="http://schemas.openxmlformats.org/officeDocument/2006/relationships/hyperlink" Target="https://es.wikipedia.org/wiki/Windows_Server_2016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es.wikipedia.org/wiki/GPL" TargetMode="External"/><Relationship Id="rId13" Type="http://schemas.openxmlformats.org/officeDocument/2006/relationships/hyperlink" Target="https://es.wikipedia.org/wiki/GNU/Linux#cite_note-2" TargetMode="External"/><Relationship Id="rId18" Type="http://schemas.openxmlformats.org/officeDocument/2006/relationships/hyperlink" Target="https://es.wikipedia.org/wiki/Distribuci%C3%B3n_de_Linux" TargetMode="External"/><Relationship Id="rId3" Type="http://schemas.openxmlformats.org/officeDocument/2006/relationships/hyperlink" Target="https://es.wikipedia.org/wiki/FSF" TargetMode="External"/><Relationship Id="rId7" Type="http://schemas.openxmlformats.org/officeDocument/2006/relationships/hyperlink" Target="https://es.wikipedia.org/wiki/C%C3%B3digo_fuente" TargetMode="External"/><Relationship Id="rId12" Type="http://schemas.openxmlformats.org/officeDocument/2006/relationships/hyperlink" Target="https://es.wikipedia.org/wiki/Sistema_operativo" TargetMode="External"/><Relationship Id="rId17" Type="http://schemas.openxmlformats.org/officeDocument/2006/relationships/hyperlink" Target="https://es.wikipedia.org/wiki/GNU/Linux#cite_note-4" TargetMode="External"/><Relationship Id="rId2" Type="http://schemas.openxmlformats.org/officeDocument/2006/relationships/hyperlink" Target="https://es.wikipedia.org/wiki/GNU" TargetMode="External"/><Relationship Id="rId16" Type="http://schemas.openxmlformats.org/officeDocument/2006/relationships/hyperlink" Target="https://es.wikipedia.org/wiki/Proyecto_GNU" TargetMode="External"/><Relationship Id="rId20" Type="http://schemas.openxmlformats.org/officeDocument/2006/relationships/hyperlink" Target="https://es.wikipedia.org/wiki/Linux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s.wikipedia.org/wiki/Software_libre" TargetMode="External"/><Relationship Id="rId11" Type="http://schemas.openxmlformats.org/officeDocument/2006/relationships/hyperlink" Target="https://es.wikipedia.org/wiki/Jerga" TargetMode="External"/><Relationship Id="rId5" Type="http://schemas.openxmlformats.org/officeDocument/2006/relationships/hyperlink" Target="https://es.wikipedia.org/wiki/Linus_Torvalds" TargetMode="External"/><Relationship Id="rId15" Type="http://schemas.openxmlformats.org/officeDocument/2006/relationships/hyperlink" Target="https://es.wikipedia.org/wiki/GNOME" TargetMode="External"/><Relationship Id="rId10" Type="http://schemas.openxmlformats.org/officeDocument/2006/relationships/hyperlink" Target="https://es.wikipedia.org/wiki/Linux_(n%C3%BAcleo)" TargetMode="External"/><Relationship Id="rId19" Type="http://schemas.openxmlformats.org/officeDocument/2006/relationships/hyperlink" Target="https://es.wikipedia.org/wiki/Unix" TargetMode="External"/><Relationship Id="rId4" Type="http://schemas.openxmlformats.org/officeDocument/2006/relationships/hyperlink" Target="https://es.wikipedia.org/wiki/N%C3%BAcleo_Linux" TargetMode="External"/><Relationship Id="rId9" Type="http://schemas.openxmlformats.org/officeDocument/2006/relationships/hyperlink" Target="https://es.wikipedia.org/wiki/GNU/Linux#cite_note-1" TargetMode="External"/><Relationship Id="rId14" Type="http://schemas.openxmlformats.org/officeDocument/2006/relationships/hyperlink" Target="https://es.wikipedia.org/wiki/GNU/Linux#cite_note-3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es.wikipedia.org/wiki/System_7" TargetMode="External"/><Relationship Id="rId13" Type="http://schemas.openxmlformats.org/officeDocument/2006/relationships/hyperlink" Target="https://es.wikipedia.org/wiki/Men%C3%BA_(inform%C3%A1tica)" TargetMode="External"/><Relationship Id="rId18" Type="http://schemas.openxmlformats.org/officeDocument/2006/relationships/hyperlink" Target="https://es.wikipedia.org/wiki/1985" TargetMode="External"/><Relationship Id="rId26" Type="http://schemas.openxmlformats.org/officeDocument/2006/relationships/hyperlink" Target="https://es.wikipedia.org/wiki/Ivan_Sutherland" TargetMode="External"/><Relationship Id="rId3" Type="http://schemas.openxmlformats.org/officeDocument/2006/relationships/hyperlink" Target="https://es.wikipedia.org/wiki/Idioma_espa%C3%B1ol" TargetMode="External"/><Relationship Id="rId21" Type="http://schemas.openxmlformats.org/officeDocument/2006/relationships/hyperlink" Target="https://es.wikipedia.org/wiki/Mac_OS_X" TargetMode="External"/><Relationship Id="rId7" Type="http://schemas.openxmlformats.org/officeDocument/2006/relationships/hyperlink" Target="https://es.wikipedia.org/wiki/Macintosh" TargetMode="External"/><Relationship Id="rId12" Type="http://schemas.openxmlformats.org/officeDocument/2006/relationships/hyperlink" Target="https://es.wikipedia.org/wiki/Icono_(inform%C3%A1tica)" TargetMode="External"/><Relationship Id="rId17" Type="http://schemas.openxmlformats.org/officeDocument/2006/relationships/hyperlink" Target="https://es.wikipedia.org/wiki/Andy_Hertzfeld" TargetMode="External"/><Relationship Id="rId25" Type="http://schemas.openxmlformats.org/officeDocument/2006/relationships/hyperlink" Target="https://es.wikipedia.org/wiki/Sketchpad" TargetMode="External"/><Relationship Id="rId2" Type="http://schemas.openxmlformats.org/officeDocument/2006/relationships/hyperlink" Target="https://es.wikipedia.org/wiki/Idioma_ingl%C3%A9s" TargetMode="External"/><Relationship Id="rId16" Type="http://schemas.openxmlformats.org/officeDocument/2006/relationships/hyperlink" Target="https://es.wikipedia.org/wiki/Jef_Raskin" TargetMode="External"/><Relationship Id="rId20" Type="http://schemas.openxmlformats.org/officeDocument/2006/relationships/hyperlink" Target="https://es.wikipedia.org/wiki/1999" TargetMode="External"/><Relationship Id="rId29" Type="http://schemas.openxmlformats.org/officeDocument/2006/relationships/hyperlink" Target="https://es.wikipedia.org/wiki/Wikipedia:Verificabilidad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s.wikipedia.org/wiki/Computadora" TargetMode="External"/><Relationship Id="rId11" Type="http://schemas.openxmlformats.org/officeDocument/2006/relationships/hyperlink" Target="https://es.wikipedia.org/wiki/Ventana_(inform%C3%A1tica)" TargetMode="External"/><Relationship Id="rId24" Type="http://schemas.openxmlformats.org/officeDocument/2006/relationships/hyperlink" Target="https://es.wikipedia.org/wiki/Xerox_PARC" TargetMode="External"/><Relationship Id="rId5" Type="http://schemas.openxmlformats.org/officeDocument/2006/relationships/hyperlink" Target="https://es.wikipedia.org/wiki/Apple_Inc." TargetMode="External"/><Relationship Id="rId15" Type="http://schemas.openxmlformats.org/officeDocument/2006/relationships/hyperlink" Target="https://es.wikipedia.org/wiki/Bill_Atkinson" TargetMode="External"/><Relationship Id="rId23" Type="http://schemas.openxmlformats.org/officeDocument/2006/relationships/hyperlink" Target="https://es.wikipedia.org/wiki/Xerox_Alto" TargetMode="External"/><Relationship Id="rId28" Type="http://schemas.openxmlformats.org/officeDocument/2006/relationships/hyperlink" Target="https://es.wikipedia.org/wiki/Doug_Engelbart" TargetMode="External"/><Relationship Id="rId10" Type="http://schemas.openxmlformats.org/officeDocument/2006/relationships/hyperlink" Target="https://es.wikipedia.org/wiki/Mouse" TargetMode="External"/><Relationship Id="rId19" Type="http://schemas.openxmlformats.org/officeDocument/2006/relationships/hyperlink" Target="https://es.wikipedia.org/wiki/Mac_OS_9" TargetMode="External"/><Relationship Id="rId4" Type="http://schemas.openxmlformats.org/officeDocument/2006/relationships/hyperlink" Target="https://es.wikipedia.org/wiki/Sistema_operativo" TargetMode="External"/><Relationship Id="rId9" Type="http://schemas.openxmlformats.org/officeDocument/2006/relationships/hyperlink" Target="https://es.wikipedia.org/wiki/Interfaz_gr%C3%A1fica" TargetMode="External"/><Relationship Id="rId14" Type="http://schemas.openxmlformats.org/officeDocument/2006/relationships/hyperlink" Target="https://es.wikipedia.org/wiki/MS-DOS" TargetMode="External"/><Relationship Id="rId22" Type="http://schemas.openxmlformats.org/officeDocument/2006/relationships/hyperlink" Target="https://es.wikipedia.org/wiki/Unix" TargetMode="External"/><Relationship Id="rId27" Type="http://schemas.openxmlformats.org/officeDocument/2006/relationships/hyperlink" Target="https://es.wikipedia.org/w/index.php?title=On-Line_System&amp;action=edit&amp;redlink=1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72584" y="2724864"/>
            <a:ext cx="9404723" cy="1400530"/>
          </a:xfrm>
        </p:spPr>
        <p:txBody>
          <a:bodyPr>
            <a:normAutofit/>
          </a:bodyPr>
          <a:lstStyle/>
          <a:p>
            <a:pPr algn="ctr"/>
            <a:r>
              <a:rPr lang="es-GT" sz="6000" b="1" i="1" u="sng" dirty="0" smtClean="0">
                <a:latin typeface="Adobe Garamond Pro Bold" panose="02020702060506020403" pitchFamily="18" charset="0"/>
                <a:ea typeface="Adobe Gothic Std B" panose="020B0800000000000000" pitchFamily="34" charset="-128"/>
              </a:rPr>
              <a:t>Programas base</a:t>
            </a:r>
            <a:endParaRPr lang="es-GT" sz="6000" b="1" i="1" u="sng" dirty="0">
              <a:latin typeface="Adobe Garamond Pro Bold" panose="02020702060506020403" pitchFamily="18" charset="0"/>
              <a:ea typeface="Adobe Gothic Std B" panose="020B0800000000000000" pitchFamily="34" charset="-128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943" y="886691"/>
            <a:ext cx="2724150" cy="1676400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3137" y="4287167"/>
            <a:ext cx="3330720" cy="1651289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4798" y="4718797"/>
            <a:ext cx="3038475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64842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sz="6000" b="1" i="1" u="sng" dirty="0">
                <a:latin typeface="Adobe Garamond Pro Bold" panose="02020702060506020403" pitchFamily="18" charset="0"/>
              </a:rPr>
              <a:t>Microsoft Windows</a:t>
            </a:r>
            <a:r>
              <a:rPr lang="es-ES" dirty="0"/>
              <a:t/>
            </a:r>
            <a:br>
              <a:rPr lang="es-ES" dirty="0"/>
            </a:br>
            <a:endParaRPr lang="es-GT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84909" y="2052918"/>
            <a:ext cx="11208327" cy="4195481"/>
          </a:xfrm>
        </p:spPr>
        <p:txBody>
          <a:bodyPr>
            <a:normAutofit fontScale="92500" lnSpcReduction="20000"/>
          </a:bodyPr>
          <a:lstStyle/>
          <a:p>
            <a:r>
              <a:rPr lang="es-GT" b="1" dirty="0"/>
              <a:t>Microsoft Windows</a:t>
            </a:r>
            <a:r>
              <a:rPr lang="es-GT" dirty="0"/>
              <a:t> (conocido generalmente como </a:t>
            </a:r>
            <a:r>
              <a:rPr lang="es-GT" b="1" dirty="0"/>
              <a:t>Windows</a:t>
            </a:r>
            <a:r>
              <a:rPr lang="es-GT" dirty="0"/>
              <a:t> o </a:t>
            </a:r>
            <a:r>
              <a:rPr lang="es-GT" b="1" dirty="0"/>
              <a:t>MS Windows</a:t>
            </a:r>
            <a:r>
              <a:rPr lang="es-GT" dirty="0"/>
              <a:t>), es el nombre de una familia de </a:t>
            </a:r>
            <a:r>
              <a:rPr lang="es-GT" dirty="0">
                <a:hlinkClick r:id="rId2" tooltip="Distribución de software"/>
              </a:rPr>
              <a:t>distribuciones</a:t>
            </a:r>
            <a:r>
              <a:rPr lang="es-GT" dirty="0"/>
              <a:t> de </a:t>
            </a:r>
            <a:r>
              <a:rPr lang="es-GT" dirty="0">
                <a:hlinkClick r:id="rId3" tooltip="Software"/>
              </a:rPr>
              <a:t>software</a:t>
            </a:r>
            <a:r>
              <a:rPr lang="es-GT" dirty="0"/>
              <a:t> para </a:t>
            </a:r>
            <a:r>
              <a:rPr lang="es-GT" dirty="0">
                <a:hlinkClick r:id="rId4" tooltip="Computadora personal"/>
              </a:rPr>
              <a:t>PC</a:t>
            </a:r>
            <a:r>
              <a:rPr lang="es-GT" dirty="0"/>
              <a:t>, </a:t>
            </a:r>
            <a:r>
              <a:rPr lang="es-GT" dirty="0" err="1">
                <a:hlinkClick r:id="rId5" tooltip="Smartphone"/>
              </a:rPr>
              <a:t>smartphone</a:t>
            </a:r>
            <a:r>
              <a:rPr lang="es-GT" dirty="0"/>
              <a:t>, </a:t>
            </a:r>
            <a:r>
              <a:rPr lang="es-GT" dirty="0">
                <a:hlinkClick r:id="rId6" tooltip="Servidores"/>
              </a:rPr>
              <a:t>servidores</a:t>
            </a:r>
            <a:r>
              <a:rPr lang="es-GT" dirty="0"/>
              <a:t> y </a:t>
            </a:r>
            <a:r>
              <a:rPr lang="es-GT" dirty="0">
                <a:hlinkClick r:id="rId7" tooltip="Sistemas empotrados"/>
              </a:rPr>
              <a:t>sistemas empotrados</a:t>
            </a:r>
            <a:r>
              <a:rPr lang="es-GT" dirty="0"/>
              <a:t>, desarrollados y vendidos por </a:t>
            </a:r>
            <a:r>
              <a:rPr lang="es-GT" dirty="0">
                <a:hlinkClick r:id="rId8" tooltip="Microsoft"/>
              </a:rPr>
              <a:t>Microsoft</a:t>
            </a:r>
            <a:r>
              <a:rPr lang="es-GT" dirty="0"/>
              <a:t> y disponibles para múltiples arquitecturas, tales como </a:t>
            </a:r>
            <a:r>
              <a:rPr lang="es-GT" dirty="0">
                <a:hlinkClick r:id="rId9" tooltip="X86"/>
              </a:rPr>
              <a:t>x86</a:t>
            </a:r>
            <a:r>
              <a:rPr lang="es-GT" dirty="0"/>
              <a:t> y </a:t>
            </a:r>
            <a:r>
              <a:rPr lang="es-GT" dirty="0">
                <a:hlinkClick r:id="rId10" tooltip="Arquitectura ARM"/>
              </a:rPr>
              <a:t>ARM</a:t>
            </a:r>
            <a:r>
              <a:rPr lang="es-GT" dirty="0"/>
              <a:t>.</a:t>
            </a:r>
          </a:p>
          <a:p>
            <a:r>
              <a:rPr lang="es-GT" dirty="0"/>
              <a:t>Desde un punto de vista técnico, no son </a:t>
            </a:r>
            <a:r>
              <a:rPr lang="es-GT" dirty="0">
                <a:hlinkClick r:id="rId11" tooltip="Sistemas operativos"/>
              </a:rPr>
              <a:t>sistemas operativos</a:t>
            </a:r>
            <a:r>
              <a:rPr lang="es-GT" dirty="0"/>
              <a:t>, sino que contienen uno (tradicionalmente MS-DOS, o el más actual cuyo núcleo es </a:t>
            </a:r>
            <a:r>
              <a:rPr lang="es-GT" dirty="0">
                <a:hlinkClick r:id="rId12" tooltip="Windows NT"/>
              </a:rPr>
              <a:t>Windows NT</a:t>
            </a:r>
            <a:r>
              <a:rPr lang="es-GT" dirty="0"/>
              <a:t>) junto con una amplia variedad de </a:t>
            </a:r>
            <a:r>
              <a:rPr lang="es-GT" dirty="0">
                <a:hlinkClick r:id="rId3" tooltip="Software"/>
              </a:rPr>
              <a:t>software</a:t>
            </a:r>
            <a:r>
              <a:rPr lang="es-GT" dirty="0"/>
              <a:t>; no obstante, es usual (aunque no necesariamente correcto) denominar al conjunto como </a:t>
            </a:r>
            <a:r>
              <a:rPr lang="es-GT" dirty="0">
                <a:hlinkClick r:id="rId13" tooltip="Sistema operativo"/>
              </a:rPr>
              <a:t>sistema operativo</a:t>
            </a:r>
            <a:r>
              <a:rPr lang="es-GT" dirty="0"/>
              <a:t> en lugar de </a:t>
            </a:r>
            <a:r>
              <a:rPr lang="es-GT" dirty="0">
                <a:hlinkClick r:id="rId2" tooltip="Distribución de software"/>
              </a:rPr>
              <a:t>distribución</a:t>
            </a:r>
            <a:r>
              <a:rPr lang="es-GT" dirty="0"/>
              <a:t>. Microsoft introdujo un entorno operativo denominado </a:t>
            </a:r>
            <a:r>
              <a:rPr lang="es-GT" i="1" dirty="0"/>
              <a:t>Windows</a:t>
            </a:r>
            <a:r>
              <a:rPr lang="es-GT" dirty="0"/>
              <a:t> el 20 de noviembre de </a:t>
            </a:r>
            <a:r>
              <a:rPr lang="es-GT" dirty="0">
                <a:hlinkClick r:id="rId14" tooltip="1985"/>
              </a:rPr>
              <a:t>1985</a:t>
            </a:r>
            <a:r>
              <a:rPr lang="es-GT" dirty="0"/>
              <a:t> como un complemento para </a:t>
            </a:r>
            <a:r>
              <a:rPr lang="es-GT" dirty="0">
                <a:hlinkClick r:id="rId15" tooltip="MS-DOS"/>
              </a:rPr>
              <a:t>MS-DOS</a:t>
            </a:r>
            <a:r>
              <a:rPr lang="es-GT" dirty="0"/>
              <a:t> en respuesta al creciente interés en las interfaces gráficas de usuario (</a:t>
            </a:r>
            <a:r>
              <a:rPr lang="es-GT" dirty="0">
                <a:hlinkClick r:id="rId16" tooltip="GUI"/>
              </a:rPr>
              <a:t>GUI</a:t>
            </a:r>
            <a:r>
              <a:rPr lang="es-GT" dirty="0"/>
              <a:t>).</a:t>
            </a:r>
            <a:r>
              <a:rPr lang="es-GT" baseline="30000" dirty="0">
                <a:hlinkClick r:id="rId17"/>
              </a:rPr>
              <a:t>1</a:t>
            </a:r>
            <a:r>
              <a:rPr lang="es-GT" dirty="0"/>
              <a:t> Microsoft Windows llegó a dominar el mercado mundial de computadoras personales, con más del 90 % de la cuota de mercado, superando a </a:t>
            </a:r>
            <a:r>
              <a:rPr lang="es-GT" dirty="0">
                <a:hlinkClick r:id="rId18" tooltip="Mac OS"/>
              </a:rPr>
              <a:t>Mac OS</a:t>
            </a:r>
            <a:r>
              <a:rPr lang="es-GT" dirty="0"/>
              <a:t>, que había sido introducido en </a:t>
            </a:r>
            <a:r>
              <a:rPr lang="es-GT" dirty="0">
                <a:hlinkClick r:id="rId19" tooltip="1984"/>
              </a:rPr>
              <a:t>1984</a:t>
            </a:r>
            <a:r>
              <a:rPr lang="es-GT" dirty="0"/>
              <a:t>.</a:t>
            </a:r>
          </a:p>
          <a:p>
            <a:r>
              <a:rPr lang="es-GT" dirty="0"/>
              <a:t>La versión más reciente de Windows es </a:t>
            </a:r>
            <a:r>
              <a:rPr lang="es-GT" dirty="0">
                <a:hlinkClick r:id="rId20" tooltip="Windows 10"/>
              </a:rPr>
              <a:t>Windows 10</a:t>
            </a:r>
            <a:r>
              <a:rPr lang="es-GT" dirty="0"/>
              <a:t> para </a:t>
            </a:r>
            <a:r>
              <a:rPr lang="es-GT" dirty="0">
                <a:hlinkClick r:id="rId21" tooltip="Computadora de escritorio"/>
              </a:rPr>
              <a:t>equipos de escritorio</a:t>
            </a:r>
            <a:r>
              <a:rPr lang="es-GT" dirty="0"/>
              <a:t>, </a:t>
            </a:r>
            <a:r>
              <a:rPr lang="es-GT" dirty="0">
                <a:hlinkClick r:id="rId22" tooltip="Windows Server 2016"/>
              </a:rPr>
              <a:t>Windows Server 2016</a:t>
            </a:r>
            <a:r>
              <a:rPr lang="es-GT" dirty="0"/>
              <a:t> para </a:t>
            </a:r>
            <a:r>
              <a:rPr lang="es-GT" dirty="0">
                <a:hlinkClick r:id="rId23" tooltip="Servidor"/>
              </a:rPr>
              <a:t>servidores</a:t>
            </a:r>
            <a:r>
              <a:rPr lang="es-GT" dirty="0"/>
              <a:t> y </a:t>
            </a:r>
            <a:r>
              <a:rPr lang="es-GT" dirty="0">
                <a:hlinkClick r:id="rId24" tooltip="Windows 10 Mobile"/>
              </a:rPr>
              <a:t>Windows 10 Mobile</a:t>
            </a:r>
            <a:r>
              <a:rPr lang="es-GT" dirty="0"/>
              <a:t> para </a:t>
            </a:r>
            <a:r>
              <a:rPr lang="es-GT" dirty="0">
                <a:hlinkClick r:id="rId25" tooltip="Dispositivos móviles"/>
              </a:rPr>
              <a:t>dispositivos móviles</a:t>
            </a:r>
            <a:r>
              <a:rPr lang="es-GT" dirty="0"/>
              <a:t>. La primera versión en español fue </a:t>
            </a:r>
            <a:r>
              <a:rPr lang="es-GT" dirty="0">
                <a:hlinkClick r:id="rId26" tooltip="Windows 3.0"/>
              </a:rPr>
              <a:t>Windows 3.0</a:t>
            </a:r>
            <a:r>
              <a:rPr lang="es-GT" dirty="0"/>
              <a:t>.</a:t>
            </a:r>
          </a:p>
          <a:p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106480032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4328" y="1593273"/>
            <a:ext cx="7910946" cy="4029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2314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sz="6000" b="1" i="1" u="sng" dirty="0">
                <a:latin typeface="Adobe Garamond Pro Bold" panose="02020702060506020403" pitchFamily="18" charset="0"/>
                <a:ea typeface="Adobe Gothic Std B" panose="020B0800000000000000" pitchFamily="34" charset="-128"/>
              </a:rPr>
              <a:t>Linux</a:t>
            </a:r>
            <a:r>
              <a:rPr lang="es-ES" dirty="0"/>
              <a:t/>
            </a:r>
            <a:br>
              <a:rPr lang="es-ES" dirty="0"/>
            </a:br>
            <a:endParaRPr lang="es-GT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60375" y="1468582"/>
            <a:ext cx="11219007" cy="4932218"/>
          </a:xfrm>
        </p:spPr>
        <p:txBody>
          <a:bodyPr>
            <a:normAutofit fontScale="92500" lnSpcReduction="10000"/>
          </a:bodyPr>
          <a:lstStyle/>
          <a:p>
            <a:r>
              <a:rPr lang="es-GT" b="1" dirty="0"/>
              <a:t>GNU/Linux,</a:t>
            </a:r>
            <a:r>
              <a:rPr lang="es-GT" dirty="0"/>
              <a:t> es el término empleado para referirse a la combinación del sistema operativo </a:t>
            </a:r>
            <a:r>
              <a:rPr lang="es-GT" dirty="0">
                <a:hlinkClick r:id="rId2" tooltip="GNU"/>
              </a:rPr>
              <a:t>GNU</a:t>
            </a:r>
            <a:r>
              <a:rPr lang="es-GT" dirty="0"/>
              <a:t>, desarrollado por la </a:t>
            </a:r>
            <a:r>
              <a:rPr lang="es-GT" dirty="0">
                <a:hlinkClick r:id="rId3" tooltip="FSF"/>
              </a:rPr>
              <a:t>FSF</a:t>
            </a:r>
            <a:r>
              <a:rPr lang="es-GT" dirty="0"/>
              <a:t>, y el núcleo(</a:t>
            </a:r>
            <a:r>
              <a:rPr lang="es-GT" dirty="0" err="1"/>
              <a:t>kernel</a:t>
            </a:r>
            <a:r>
              <a:rPr lang="es-GT" dirty="0"/>
              <a:t>) </a:t>
            </a:r>
            <a:r>
              <a:rPr lang="es-GT" dirty="0">
                <a:hlinkClick r:id="rId4" tooltip="Núcleo Linux"/>
              </a:rPr>
              <a:t>Linux</a:t>
            </a:r>
            <a:r>
              <a:rPr lang="es-GT" dirty="0"/>
              <a:t>, desarrollado por </a:t>
            </a:r>
            <a:r>
              <a:rPr lang="es-GT" dirty="0" err="1">
                <a:hlinkClick r:id="rId5" tooltip="Linus Torvalds"/>
              </a:rPr>
              <a:t>Linus</a:t>
            </a:r>
            <a:r>
              <a:rPr lang="es-GT" dirty="0">
                <a:hlinkClick r:id="rId5" tooltip="Linus Torvalds"/>
              </a:rPr>
              <a:t> </a:t>
            </a:r>
            <a:r>
              <a:rPr lang="es-GT" dirty="0" err="1">
                <a:hlinkClick r:id="rId5" tooltip="Linus Torvalds"/>
              </a:rPr>
              <a:t>Torvalds</a:t>
            </a:r>
            <a:r>
              <a:rPr lang="es-GT" dirty="0"/>
              <a:t> y la Linux </a:t>
            </a:r>
            <a:r>
              <a:rPr lang="es-GT" dirty="0" err="1"/>
              <a:t>Foundation</a:t>
            </a:r>
            <a:r>
              <a:rPr lang="es-GT" dirty="0"/>
              <a:t>. Su desarrollo es uno de los ejemplos más prominentes de </a:t>
            </a:r>
            <a:r>
              <a:rPr lang="es-GT" dirty="0">
                <a:hlinkClick r:id="rId6" tooltip="Software libre"/>
              </a:rPr>
              <a:t>software libre</a:t>
            </a:r>
            <a:r>
              <a:rPr lang="es-GT" dirty="0"/>
              <a:t>; todo su </a:t>
            </a:r>
            <a:r>
              <a:rPr lang="es-GT" dirty="0">
                <a:hlinkClick r:id="rId7" tooltip="Código fuente"/>
              </a:rPr>
              <a:t>código fuente</a:t>
            </a:r>
            <a:r>
              <a:rPr lang="es-GT" dirty="0"/>
              <a:t> puede ser utilizado, modificado y redistribuido libremente por cualquiera bajo los términos de la GPL (</a:t>
            </a:r>
            <a:r>
              <a:rPr lang="es-GT" b="1" dirty="0">
                <a:hlinkClick r:id="rId8" tooltip="GPL"/>
              </a:rPr>
              <a:t>L</a:t>
            </a:r>
            <a:r>
              <a:rPr lang="es-GT" dirty="0">
                <a:hlinkClick r:id="rId8" tooltip="GPL"/>
              </a:rPr>
              <a:t>icencia </a:t>
            </a:r>
            <a:r>
              <a:rPr lang="es-GT" b="1" dirty="0">
                <a:hlinkClick r:id="rId8" tooltip="GPL"/>
              </a:rPr>
              <a:t>P</a:t>
            </a:r>
            <a:r>
              <a:rPr lang="es-GT" dirty="0">
                <a:hlinkClick r:id="rId8" tooltip="GPL"/>
              </a:rPr>
              <a:t>ública </a:t>
            </a:r>
            <a:r>
              <a:rPr lang="es-GT" b="1" dirty="0">
                <a:hlinkClick r:id="rId8" tooltip="GPL"/>
              </a:rPr>
              <a:t>G</a:t>
            </a:r>
            <a:r>
              <a:rPr lang="es-GT" dirty="0">
                <a:hlinkClick r:id="rId8" tooltip="GPL"/>
              </a:rPr>
              <a:t>eneral de GNU</a:t>
            </a:r>
            <a:r>
              <a:rPr lang="es-GT" dirty="0"/>
              <a:t>) y otra serie de licencias libres.</a:t>
            </a:r>
            <a:r>
              <a:rPr lang="es-GT" baseline="30000" dirty="0">
                <a:hlinkClick r:id="rId9"/>
              </a:rPr>
              <a:t>1</a:t>
            </a:r>
            <a:endParaRPr lang="es-GT" dirty="0"/>
          </a:p>
          <a:p>
            <a:r>
              <a:rPr lang="es-GT" dirty="0"/>
              <a:t>A pesar de que "</a:t>
            </a:r>
            <a:r>
              <a:rPr lang="es-GT" dirty="0">
                <a:hlinkClick r:id="rId10" tooltip="Linux (núcleo)"/>
              </a:rPr>
              <a:t>Linux</a:t>
            </a:r>
            <a:r>
              <a:rPr lang="es-GT" dirty="0"/>
              <a:t>" se denomina en la </a:t>
            </a:r>
            <a:r>
              <a:rPr lang="es-GT" dirty="0">
                <a:hlinkClick r:id="rId11" tooltip="Jerga"/>
              </a:rPr>
              <a:t>jerga</a:t>
            </a:r>
            <a:r>
              <a:rPr lang="es-GT" dirty="0"/>
              <a:t> cotidiana al </a:t>
            </a:r>
            <a:r>
              <a:rPr lang="es-GT" dirty="0">
                <a:hlinkClick r:id="rId12" tooltip="Sistema operativo"/>
              </a:rPr>
              <a:t>sistema operativo</a:t>
            </a:r>
            <a:r>
              <a:rPr lang="es-GT" dirty="0"/>
              <a:t>,</a:t>
            </a:r>
            <a:r>
              <a:rPr lang="es-GT" baseline="30000" dirty="0">
                <a:hlinkClick r:id="rId13"/>
              </a:rPr>
              <a:t>2</a:t>
            </a:r>
            <a:r>
              <a:rPr lang="es-GT" dirty="0"/>
              <a:t> </a:t>
            </a:r>
            <a:r>
              <a:rPr lang="es-GT" baseline="30000" dirty="0">
                <a:hlinkClick r:id="rId14"/>
              </a:rPr>
              <a:t>3</a:t>
            </a:r>
            <a:r>
              <a:rPr lang="es-GT" dirty="0"/>
              <a:t> este es en realidad solo el </a:t>
            </a:r>
            <a:r>
              <a:rPr lang="es-GT" dirty="0" err="1"/>
              <a:t>Kernel</a:t>
            </a:r>
            <a:r>
              <a:rPr lang="es-GT" dirty="0"/>
              <a:t> (núcleo) del sistema. La verdadera denominación del </a:t>
            </a:r>
            <a:r>
              <a:rPr lang="es-GT" dirty="0">
                <a:hlinkClick r:id="rId12" tooltip="Sistema operativo"/>
              </a:rPr>
              <a:t>sistema operativo</a:t>
            </a:r>
            <a:r>
              <a:rPr lang="es-GT" dirty="0"/>
              <a:t> es "</a:t>
            </a:r>
            <a:r>
              <a:rPr lang="es-GT" b="1" dirty="0"/>
              <a:t>GNU/Linux</a:t>
            </a:r>
            <a:r>
              <a:rPr lang="es-GT" dirty="0"/>
              <a:t>" debido a que el resto del sistema (la parte fundamental de la interacción entre el hardware y el usuario) se maneja con las herramientas del proyecto GNU (www.gnu.org) y con entornos de escritorio (como </a:t>
            </a:r>
            <a:r>
              <a:rPr lang="es-GT" dirty="0">
                <a:hlinkClick r:id="rId15" tooltip="GNOME"/>
              </a:rPr>
              <a:t>GNOME</a:t>
            </a:r>
            <a:r>
              <a:rPr lang="es-GT" dirty="0"/>
              <a:t>), que también forma parte del proyecto GNU aunque tuvo un origen independiente. Como el </a:t>
            </a:r>
            <a:r>
              <a:rPr lang="es-GT" dirty="0">
                <a:hlinkClick r:id="rId16" tooltip="Proyecto GNU"/>
              </a:rPr>
              <a:t>Proyecto GNU</a:t>
            </a:r>
            <a:r>
              <a:rPr lang="es-GT" dirty="0"/>
              <a:t> destaca,</a:t>
            </a:r>
            <a:r>
              <a:rPr lang="es-GT" baseline="30000" dirty="0">
                <a:hlinkClick r:id="rId17"/>
              </a:rPr>
              <a:t>4</a:t>
            </a:r>
            <a:r>
              <a:rPr lang="es-GT" dirty="0"/>
              <a:t> </a:t>
            </a:r>
            <a:r>
              <a:rPr lang="es-GT" dirty="0">
                <a:hlinkClick r:id="rId2" tooltip="GNU"/>
              </a:rPr>
              <a:t>GNU</a:t>
            </a:r>
            <a:r>
              <a:rPr lang="es-GT" dirty="0"/>
              <a:t> es una </a:t>
            </a:r>
            <a:r>
              <a:rPr lang="es-GT" dirty="0">
                <a:hlinkClick r:id="rId18" tooltip="Distribución de Linux"/>
              </a:rPr>
              <a:t>distribución</a:t>
            </a:r>
            <a:r>
              <a:rPr lang="es-GT" dirty="0"/>
              <a:t>, usándose el término </a:t>
            </a:r>
            <a:r>
              <a:rPr lang="es-GT" dirty="0">
                <a:hlinkClick r:id="rId12" tooltip="Sistema operativo"/>
              </a:rPr>
              <a:t>sistema operativo</a:t>
            </a:r>
            <a:r>
              <a:rPr lang="es-GT" dirty="0"/>
              <a:t> en el sentido empleado en el ecosistema </a:t>
            </a:r>
            <a:r>
              <a:rPr lang="es-GT" dirty="0">
                <a:hlinkClick r:id="rId19" tooltip="Unix"/>
              </a:rPr>
              <a:t>Unix</a:t>
            </a:r>
            <a:r>
              <a:rPr lang="es-GT" dirty="0"/>
              <a:t>, lo que en cualquier caso significa que </a:t>
            </a:r>
            <a:r>
              <a:rPr lang="es-GT" dirty="0">
                <a:hlinkClick r:id="rId20" tooltip="Linux"/>
              </a:rPr>
              <a:t>Linux</a:t>
            </a:r>
            <a:r>
              <a:rPr lang="es-GT" dirty="0"/>
              <a:t> es solo una pieza más dentro de GNU/Linux. Sin embargo, una parte significativa de la comunidad, así como muchos medios generales y especializados, prefieren utilizar el término </a:t>
            </a:r>
            <a:r>
              <a:rPr lang="es-GT" i="1" dirty="0"/>
              <a:t>Linux</a:t>
            </a:r>
            <a:r>
              <a:rPr lang="es-GT" dirty="0"/>
              <a:t> para referirse a la unión de ambos proyectos.</a:t>
            </a:r>
          </a:p>
          <a:p>
            <a:endParaRPr lang="es-GT" dirty="0"/>
          </a:p>
        </p:txBody>
      </p:sp>
      <p:sp>
        <p:nvSpPr>
          <p:cNvPr id="5" name="AutoShape 4" descr="Resultado de imagen para linux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710043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7785" y="1080655"/>
            <a:ext cx="10390908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47123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sz="6000" b="1" i="1" u="sng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Mac OS</a:t>
            </a:r>
            <a:r>
              <a:rPr lang="es-ES" dirty="0"/>
              <a:t/>
            </a:r>
            <a:br>
              <a:rPr lang="es-ES" dirty="0"/>
            </a:br>
            <a:r>
              <a:rPr lang="es-ES" dirty="0"/>
              <a:t/>
            </a:r>
            <a:br>
              <a:rPr lang="es-ES" dirty="0"/>
            </a:br>
            <a:endParaRPr lang="es-GT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46111" y="2052918"/>
            <a:ext cx="10936289" cy="4195481"/>
          </a:xfrm>
        </p:spPr>
        <p:txBody>
          <a:bodyPr>
            <a:normAutofit fontScale="77500" lnSpcReduction="20000"/>
          </a:bodyPr>
          <a:lstStyle/>
          <a:p>
            <a:r>
              <a:rPr lang="es-GT" b="1" dirty="0"/>
              <a:t>Mac OS</a:t>
            </a:r>
            <a:r>
              <a:rPr lang="es-GT" dirty="0"/>
              <a:t> (del </a:t>
            </a:r>
            <a:r>
              <a:rPr lang="es-GT" dirty="0">
                <a:hlinkClick r:id="rId2" tooltip="Idioma inglés"/>
              </a:rPr>
              <a:t>inglés</a:t>
            </a:r>
            <a:r>
              <a:rPr lang="es-GT" dirty="0"/>
              <a:t> </a:t>
            </a:r>
            <a:r>
              <a:rPr lang="es-GT" b="1" i="1" dirty="0"/>
              <a:t>Macintosh </a:t>
            </a:r>
            <a:r>
              <a:rPr lang="es-GT" b="1" i="1" dirty="0" err="1"/>
              <a:t>Operating</a:t>
            </a:r>
            <a:r>
              <a:rPr lang="es-GT" b="1" i="1" dirty="0"/>
              <a:t> </a:t>
            </a:r>
            <a:r>
              <a:rPr lang="es-GT" b="1" i="1" dirty="0" err="1"/>
              <a:t>System</a:t>
            </a:r>
            <a:r>
              <a:rPr lang="es-GT" dirty="0"/>
              <a:t>, en </a:t>
            </a:r>
            <a:r>
              <a:rPr lang="es-GT" dirty="0">
                <a:hlinkClick r:id="rId3" tooltip="Idioma español"/>
              </a:rPr>
              <a:t>español</a:t>
            </a:r>
            <a:r>
              <a:rPr lang="es-GT" dirty="0"/>
              <a:t> </a:t>
            </a:r>
            <a:r>
              <a:rPr lang="es-GT" i="1" dirty="0"/>
              <a:t>Sistema Operativo de Macintosh</a:t>
            </a:r>
            <a:r>
              <a:rPr lang="es-GT" dirty="0"/>
              <a:t>) es el nombre del </a:t>
            </a:r>
            <a:r>
              <a:rPr lang="es-GT" dirty="0">
                <a:hlinkClick r:id="rId4" tooltip="Sistema operativo"/>
              </a:rPr>
              <a:t>sistema operativo</a:t>
            </a:r>
            <a:r>
              <a:rPr lang="es-GT" dirty="0"/>
              <a:t> creado por </a:t>
            </a:r>
            <a:r>
              <a:rPr lang="es-GT" dirty="0">
                <a:hlinkClick r:id="rId5" tooltip="Apple Inc."/>
              </a:rPr>
              <a:t>Apple</a:t>
            </a:r>
            <a:r>
              <a:rPr lang="es-GT" dirty="0"/>
              <a:t> para su línea de </a:t>
            </a:r>
            <a:r>
              <a:rPr lang="es-GT" dirty="0">
                <a:hlinkClick r:id="rId6" tooltip="Computadora"/>
              </a:rPr>
              <a:t>computadoras</a:t>
            </a:r>
            <a:r>
              <a:rPr lang="es-GT" dirty="0"/>
              <a:t> </a:t>
            </a:r>
            <a:r>
              <a:rPr lang="es-GT" dirty="0">
                <a:hlinkClick r:id="rId7" tooltip="Macintosh"/>
              </a:rPr>
              <a:t>Macintosh</a:t>
            </a:r>
            <a:r>
              <a:rPr lang="es-GT" dirty="0"/>
              <a:t>, también aplicado retroactivamente a las versiones anteriores a </a:t>
            </a:r>
            <a:r>
              <a:rPr lang="es-GT" dirty="0" err="1">
                <a:hlinkClick r:id="rId8" tooltip="System 7"/>
              </a:rPr>
              <a:t>System</a:t>
            </a:r>
            <a:r>
              <a:rPr lang="es-GT" dirty="0">
                <a:hlinkClick r:id="rId8" tooltip="System 7"/>
              </a:rPr>
              <a:t> 7.6</a:t>
            </a:r>
            <a:r>
              <a:rPr lang="es-GT" dirty="0"/>
              <a:t>, y que apareció por primera vez en </a:t>
            </a:r>
            <a:r>
              <a:rPr lang="es-GT" dirty="0" err="1"/>
              <a:t>System</a:t>
            </a:r>
            <a:r>
              <a:rPr lang="es-GT" dirty="0"/>
              <a:t> 7.5.1. Es conocido por haber sido uno de los primeros sistemas dirigidos al gran público en contar con una </a:t>
            </a:r>
            <a:r>
              <a:rPr lang="es-GT" dirty="0">
                <a:hlinkClick r:id="rId9" tooltip="Interfaz gráfica"/>
              </a:rPr>
              <a:t>interfaz gráfica</a:t>
            </a:r>
            <a:r>
              <a:rPr lang="es-GT" dirty="0"/>
              <a:t> compuesta por la interacción del </a:t>
            </a:r>
            <a:r>
              <a:rPr lang="es-GT" i="1" dirty="0">
                <a:hlinkClick r:id="rId10" tooltip="Mouse"/>
              </a:rPr>
              <a:t>mouse</a:t>
            </a:r>
            <a:r>
              <a:rPr lang="es-GT" dirty="0"/>
              <a:t> con </a:t>
            </a:r>
            <a:r>
              <a:rPr lang="es-GT" dirty="0">
                <a:hlinkClick r:id="rId11" tooltip="Ventana (informática)"/>
              </a:rPr>
              <a:t>ventanas</a:t>
            </a:r>
            <a:r>
              <a:rPr lang="es-GT" dirty="0"/>
              <a:t>, </a:t>
            </a:r>
            <a:r>
              <a:rPr lang="es-GT" dirty="0">
                <a:hlinkClick r:id="rId12" tooltip="Icono (informática)"/>
              </a:rPr>
              <a:t>iconos</a:t>
            </a:r>
            <a:r>
              <a:rPr lang="es-GT" dirty="0"/>
              <a:t> y </a:t>
            </a:r>
            <a:r>
              <a:rPr lang="es-GT" dirty="0">
                <a:hlinkClick r:id="rId13" tooltip="Menú (informática)"/>
              </a:rPr>
              <a:t>menús</a:t>
            </a:r>
            <a:r>
              <a:rPr lang="es-GT" dirty="0"/>
              <a:t>.</a:t>
            </a:r>
          </a:p>
          <a:p>
            <a:r>
              <a:rPr lang="es-GT" dirty="0"/>
              <a:t>Deliberada a la existencia del sistema operativo en los primeros años de su línea Macintosh en favor de que la máquina resultara más agradable al usuario, diferenciándolo de otros sistemas contemporáneos, como </a:t>
            </a:r>
            <a:r>
              <a:rPr lang="es-GT" dirty="0">
                <a:hlinkClick r:id="rId14" tooltip="MS-DOS"/>
              </a:rPr>
              <a:t>MS-DOS</a:t>
            </a:r>
            <a:r>
              <a:rPr lang="es-GT" dirty="0"/>
              <a:t>, que eran un desafío técnico. El equipo de desarrollo del Mac OS original incluía a </a:t>
            </a:r>
            <a:r>
              <a:rPr lang="es-GT" dirty="0">
                <a:hlinkClick r:id="rId15" tooltip="Bill Atkinson"/>
              </a:rPr>
              <a:t>Bill </a:t>
            </a:r>
            <a:r>
              <a:rPr lang="es-GT" dirty="0" err="1">
                <a:hlinkClick r:id="rId15" tooltip="Bill Atkinson"/>
              </a:rPr>
              <a:t>Atkinson</a:t>
            </a:r>
            <a:r>
              <a:rPr lang="es-GT" dirty="0"/>
              <a:t>, </a:t>
            </a:r>
            <a:r>
              <a:rPr lang="es-GT" dirty="0" err="1">
                <a:hlinkClick r:id="rId16" tooltip="Jef Raskin"/>
              </a:rPr>
              <a:t>Jef</a:t>
            </a:r>
            <a:r>
              <a:rPr lang="es-GT" dirty="0">
                <a:hlinkClick r:id="rId16" tooltip="Jef Raskin"/>
              </a:rPr>
              <a:t> </a:t>
            </a:r>
            <a:r>
              <a:rPr lang="es-GT" dirty="0" err="1">
                <a:hlinkClick r:id="rId16" tooltip="Jef Raskin"/>
              </a:rPr>
              <a:t>Raskin</a:t>
            </a:r>
            <a:r>
              <a:rPr lang="es-GT" dirty="0"/>
              <a:t> y </a:t>
            </a:r>
            <a:r>
              <a:rPr lang="es-GT" dirty="0">
                <a:hlinkClick r:id="rId17" tooltip="Andy Hertzfeld"/>
              </a:rPr>
              <a:t>Andy </a:t>
            </a:r>
            <a:r>
              <a:rPr lang="es-GT" dirty="0" err="1">
                <a:hlinkClick r:id="rId17" tooltip="Andy Hertzfeld"/>
              </a:rPr>
              <a:t>Hertzfeld</a:t>
            </a:r>
            <a:r>
              <a:rPr lang="es-GT" dirty="0"/>
              <a:t>.</a:t>
            </a:r>
          </a:p>
          <a:p>
            <a:r>
              <a:rPr lang="es-GT" dirty="0"/>
              <a:t>Este fue el comienzo del Mac OS </a:t>
            </a:r>
            <a:r>
              <a:rPr lang="es-GT" i="1" dirty="0"/>
              <a:t>clásico</a:t>
            </a:r>
            <a:r>
              <a:rPr lang="es-GT" dirty="0"/>
              <a:t>, desarrollado íntegramente por Apple, cuya primera versión vio la luz en </a:t>
            </a:r>
            <a:r>
              <a:rPr lang="es-GT" dirty="0">
                <a:hlinkClick r:id="rId18" tooltip="1985"/>
              </a:rPr>
              <a:t>1985</a:t>
            </a:r>
            <a:r>
              <a:rPr lang="es-GT" dirty="0"/>
              <a:t>. Su desarrollo se extendería hasta la </a:t>
            </a:r>
            <a:r>
              <a:rPr lang="es-GT" dirty="0">
                <a:hlinkClick r:id="rId19" tooltip="Mac OS 9"/>
              </a:rPr>
              <a:t>versión 9</a:t>
            </a:r>
            <a:r>
              <a:rPr lang="es-GT" dirty="0"/>
              <a:t> del sistema, lanzada en </a:t>
            </a:r>
            <a:r>
              <a:rPr lang="es-GT" dirty="0">
                <a:hlinkClick r:id="rId20" tooltip="1999"/>
              </a:rPr>
              <a:t>1999</a:t>
            </a:r>
            <a:r>
              <a:rPr lang="es-GT" dirty="0"/>
              <a:t>. A partir de la versión 10 (</a:t>
            </a:r>
            <a:r>
              <a:rPr lang="es-GT" dirty="0">
                <a:hlinkClick r:id="rId21" tooltip="Mac OS X"/>
              </a:rPr>
              <a:t>Mac OS X</a:t>
            </a:r>
            <a:r>
              <a:rPr lang="es-GT" dirty="0"/>
              <a:t>), el sistema cambió su arquitectura totalmente y pasó a basarse en </a:t>
            </a:r>
            <a:r>
              <a:rPr lang="es-GT" dirty="0">
                <a:hlinkClick r:id="rId22" tooltip="Unix"/>
              </a:rPr>
              <a:t>Unix</a:t>
            </a:r>
            <a:r>
              <a:rPr lang="es-GT" dirty="0"/>
              <a:t>, sin embargo su interfaz gráfica mantiene muchos elementos de las versiones anteriores.</a:t>
            </a:r>
          </a:p>
          <a:p>
            <a:r>
              <a:rPr lang="es-GT" dirty="0"/>
              <a:t>Hay una gran variedad de versiones sobre cómo fue desarrollado el Mac OS original y dónde se originaron las ideas subyacentes. Pese a esto, documentos históricos prueban la existencia de una relación, en sus inicios, entre el proyecto </a:t>
            </a:r>
            <a:r>
              <a:rPr lang="es-GT" dirty="0">
                <a:hlinkClick r:id="rId7" tooltip="Macintosh"/>
              </a:rPr>
              <a:t>Macintosh</a:t>
            </a:r>
            <a:r>
              <a:rPr lang="es-GT" dirty="0"/>
              <a:t> y el proyecto </a:t>
            </a:r>
            <a:r>
              <a:rPr lang="es-GT" dirty="0">
                <a:hlinkClick r:id="rId23" tooltip="Xerox Alto"/>
              </a:rPr>
              <a:t>Alto</a:t>
            </a:r>
            <a:r>
              <a:rPr lang="es-GT" dirty="0"/>
              <a:t> de </a:t>
            </a:r>
            <a:r>
              <a:rPr lang="es-GT" dirty="0">
                <a:hlinkClick r:id="rId24" tooltip="Xerox PARC"/>
              </a:rPr>
              <a:t>Xerox PARC</a:t>
            </a:r>
            <a:r>
              <a:rPr lang="es-GT" dirty="0"/>
              <a:t>. Las contribuciones iniciales del </a:t>
            </a:r>
            <a:r>
              <a:rPr lang="es-GT" dirty="0" err="1">
                <a:hlinkClick r:id="rId25" tooltip="Sketchpad"/>
              </a:rPr>
              <a:t>Sketchpad</a:t>
            </a:r>
            <a:r>
              <a:rPr lang="es-GT" dirty="0"/>
              <a:t> de </a:t>
            </a:r>
            <a:r>
              <a:rPr lang="es-GT" dirty="0" err="1">
                <a:hlinkClick r:id="rId26" tooltip="Ivan Sutherland"/>
              </a:rPr>
              <a:t>Ivan</a:t>
            </a:r>
            <a:r>
              <a:rPr lang="es-GT" dirty="0">
                <a:hlinkClick r:id="rId26" tooltip="Ivan Sutherland"/>
              </a:rPr>
              <a:t> Sutherland</a:t>
            </a:r>
            <a:r>
              <a:rPr lang="es-GT" dirty="0"/>
              <a:t> y el </a:t>
            </a:r>
            <a:r>
              <a:rPr lang="es-GT" dirty="0">
                <a:hlinkClick r:id="rId27" tooltip="On-Line System (aún no redactado)"/>
              </a:rPr>
              <a:t>On-Line </a:t>
            </a:r>
            <a:r>
              <a:rPr lang="es-GT" dirty="0" err="1">
                <a:hlinkClick r:id="rId27" tooltip="On-Line System (aún no redactado)"/>
              </a:rPr>
              <a:t>System</a:t>
            </a:r>
            <a:r>
              <a:rPr lang="es-GT" dirty="0"/>
              <a:t> de </a:t>
            </a:r>
            <a:r>
              <a:rPr lang="es-GT" dirty="0">
                <a:hlinkClick r:id="rId28" tooltip="Doug Engelbart"/>
              </a:rPr>
              <a:t>Doug </a:t>
            </a:r>
            <a:r>
              <a:rPr lang="es-GT" dirty="0" err="1">
                <a:hlinkClick r:id="rId28" tooltip="Doug Engelbart"/>
              </a:rPr>
              <a:t>Engelbart</a:t>
            </a:r>
            <a:r>
              <a:rPr lang="es-GT" dirty="0"/>
              <a:t> también fueron significativas.</a:t>
            </a:r>
            <a:r>
              <a:rPr lang="es-GT" baseline="30000" dirty="0"/>
              <a:t>[</a:t>
            </a:r>
            <a:r>
              <a:rPr lang="es-GT" i="1" baseline="30000" dirty="0">
                <a:hlinkClick r:id="rId29" tooltip="Wikipedia:Verificabilidad"/>
              </a:rPr>
              <a:t>cita requerida</a:t>
            </a:r>
            <a:r>
              <a:rPr lang="es-GT" baseline="30000" dirty="0"/>
              <a:t>]</a:t>
            </a:r>
            <a:endParaRPr lang="es-GT" dirty="0"/>
          </a:p>
          <a:p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42447280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esultado de imagen para maco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5892" y="1537855"/>
            <a:ext cx="7980217" cy="3988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44739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42</TotalTime>
  <Words>13</Words>
  <Application>Microsoft Office PowerPoint</Application>
  <PresentationFormat>Panorámica</PresentationFormat>
  <Paragraphs>13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4" baseType="lpstr">
      <vt:lpstr>Adobe Fan Heiti Std B</vt:lpstr>
      <vt:lpstr>Adobe Gothic Std B</vt:lpstr>
      <vt:lpstr>Adobe Garamond Pro Bold</vt:lpstr>
      <vt:lpstr>Arial</vt:lpstr>
      <vt:lpstr>Century Gothic</vt:lpstr>
      <vt:lpstr>Wingdings 3</vt:lpstr>
      <vt:lpstr>Ion</vt:lpstr>
      <vt:lpstr>Programas base</vt:lpstr>
      <vt:lpstr>Microsoft Windows </vt:lpstr>
      <vt:lpstr>Presentación de PowerPoint</vt:lpstr>
      <vt:lpstr>Linux </vt:lpstr>
      <vt:lpstr>Presentación de PowerPoint</vt:lpstr>
      <vt:lpstr>Mac OS  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Programas base</dc:title>
  <dc:creator>estudiante de Liceo Compu-market</dc:creator>
  <cp:lastModifiedBy>estudiante de Liceo Compu-market</cp:lastModifiedBy>
  <cp:revision>6</cp:revision>
  <dcterms:created xsi:type="dcterms:W3CDTF">2017-05-22T20:36:48Z</dcterms:created>
  <dcterms:modified xsi:type="dcterms:W3CDTF">2017-05-23T22:07:04Z</dcterms:modified>
</cp:coreProperties>
</file>