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62" r:id="rId2"/>
    <p:sldId id="267" r:id="rId3"/>
    <p:sldId id="265" r:id="rId4"/>
    <p:sldId id="257" r:id="rId5"/>
    <p:sldId id="258" r:id="rId6"/>
    <p:sldId id="259" r:id="rId7"/>
    <p:sldId id="260" r:id="rId8"/>
    <p:sldId id="266" r:id="rId9"/>
    <p:sldId id="261"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8051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52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5535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919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474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88572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43891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4379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928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52647F38-B617-4D2F-AE0A-013F0C4D2C57}"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‹Nº›</a:t>
            </a:fld>
            <a:endParaRPr lang="en-US" dirty="0"/>
          </a:p>
        </p:txBody>
      </p:sp>
    </p:spTree>
    <p:extLst>
      <p:ext uri="{BB962C8B-B14F-4D97-AF65-F5344CB8AC3E}">
        <p14:creationId xmlns:p14="http://schemas.microsoft.com/office/powerpoint/2010/main" val="419549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37293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348696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7759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7904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8226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9895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5414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9460351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s.wikipedia.org/wiki/Internet" TargetMode="External"/><Relationship Id="rId3" Type="http://schemas.openxmlformats.org/officeDocument/2006/relationships/hyperlink" Target="https://es.wikipedia.org/wiki/Ciencia" TargetMode="External"/><Relationship Id="rId7" Type="http://schemas.openxmlformats.org/officeDocument/2006/relationships/hyperlink" Target="https://es.wikipedia.org/wiki/Circuito_integrado" TargetMode="External"/><Relationship Id="rId2" Type="http://schemas.openxmlformats.org/officeDocument/2006/relationships/hyperlink" Target="https://es.wikipedia.org/wiki/Inform%C3%A1tica#cite_note-1" TargetMode="External"/><Relationship Id="rId1" Type="http://schemas.openxmlformats.org/officeDocument/2006/relationships/slideLayout" Target="../slideLayouts/slideLayout2.xml"/><Relationship Id="rId6" Type="http://schemas.openxmlformats.org/officeDocument/2006/relationships/hyperlink" Target="https://es.wikipedia.org/wiki/Electr%C3%B3nica_digital" TargetMode="External"/><Relationship Id="rId5" Type="http://schemas.openxmlformats.org/officeDocument/2006/relationships/hyperlink" Target="https://es.wikipedia.org/wiki/Dato" TargetMode="External"/><Relationship Id="rId10" Type="http://schemas.openxmlformats.org/officeDocument/2006/relationships/hyperlink" Target="https://es.wikipedia.org/wiki/Inform%C3%A1tica#cite_note-2" TargetMode="External"/><Relationship Id="rId4" Type="http://schemas.openxmlformats.org/officeDocument/2006/relationships/hyperlink" Target="https://es.wikipedia.org/wiki/Informaci%C3%B3n" TargetMode="External"/><Relationship Id="rId9" Type="http://schemas.openxmlformats.org/officeDocument/2006/relationships/hyperlink" Target="https://es.wikipedia.org/wiki/Telefon%C3%ADa_m%C3%B3vi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Red_de_%C3%A1rea_local" TargetMode="External"/><Relationship Id="rId2" Type="http://schemas.openxmlformats.org/officeDocument/2006/relationships/hyperlink" Target="https://es.wikipedia.org/wiki/Ofim%C3%A1tica#cite_note-def-1" TargetMode="External"/><Relationship Id="rId1" Type="http://schemas.openxmlformats.org/officeDocument/2006/relationships/slideLayout" Target="../slideLayouts/slideLayout2.xml"/><Relationship Id="rId4" Type="http://schemas.openxmlformats.org/officeDocument/2006/relationships/hyperlink" Target="https://es.wikipedia.org/wiki/Interne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s.wikipedia.org/wiki/Sintaxis" TargetMode="External"/><Relationship Id="rId13" Type="http://schemas.openxmlformats.org/officeDocument/2006/relationships/hyperlink" Target="https://es.wikipedia.org/wiki/C%C3%B3digo_fuente" TargetMode="External"/><Relationship Id="rId3" Type="http://schemas.openxmlformats.org/officeDocument/2006/relationships/hyperlink" Target="https://es.wikipedia.org/wiki/Proceso_(inform%C3%A1tica)" TargetMode="External"/><Relationship Id="rId7" Type="http://schemas.openxmlformats.org/officeDocument/2006/relationships/hyperlink" Target="https://es.wikipedia.org/wiki/Lenguaje_de_programaci%C3%B3n#cite_note-1" TargetMode="External"/><Relationship Id="rId12" Type="http://schemas.openxmlformats.org/officeDocument/2006/relationships/hyperlink" Target="https://es.wikipedia.org/wiki/Compilador" TargetMode="External"/><Relationship Id="rId2" Type="http://schemas.openxmlformats.org/officeDocument/2006/relationships/hyperlink" Target="https://es.wikipedia.org/wiki/Lenguaje_formal" TargetMode="External"/><Relationship Id="rId1" Type="http://schemas.openxmlformats.org/officeDocument/2006/relationships/slideLayout" Target="../slideLayouts/slideLayout2.xml"/><Relationship Id="rId6" Type="http://schemas.openxmlformats.org/officeDocument/2006/relationships/hyperlink" Target="https://es.wikipedia.org/wiki/Algoritmo" TargetMode="External"/><Relationship Id="rId11" Type="http://schemas.openxmlformats.org/officeDocument/2006/relationships/hyperlink" Target="https://es.wikipedia.org/wiki/Depurador" TargetMode="External"/><Relationship Id="rId5" Type="http://schemas.openxmlformats.org/officeDocument/2006/relationships/hyperlink" Target="https://es.wikipedia.org/wiki/Software" TargetMode="External"/><Relationship Id="rId15" Type="http://schemas.openxmlformats.org/officeDocument/2006/relationships/hyperlink" Target="https://es.wikipedia.org/wiki/Programaci%C3%B3n" TargetMode="External"/><Relationship Id="rId10" Type="http://schemas.openxmlformats.org/officeDocument/2006/relationships/hyperlink" Target="https://es.wikipedia.org/wiki/Beta_tester" TargetMode="External"/><Relationship Id="rId4" Type="http://schemas.openxmlformats.org/officeDocument/2006/relationships/hyperlink" Target="https://es.wikipedia.org/wiki/Computadora" TargetMode="External"/><Relationship Id="rId9" Type="http://schemas.openxmlformats.org/officeDocument/2006/relationships/hyperlink" Target="https://es.wikipedia.org/wiki/Sem%C3%A1ntica" TargetMode="External"/><Relationship Id="rId14" Type="http://schemas.openxmlformats.org/officeDocument/2006/relationships/hyperlink" Target="https://es.wikipedia.org/wiki/Programa_inform%C3%A1tic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646252"/>
          </a:xfrm>
        </p:spPr>
        <p:txBody>
          <a:bodyPr>
            <a:normAutofit fontScale="90000"/>
          </a:bodyPr>
          <a:lstStyle/>
          <a:p>
            <a:pPr algn="ctr"/>
            <a:r>
              <a:rPr lang="es-GT" dirty="0" smtClean="0">
                <a:latin typeface="Elephant" panose="02020904090505020303" pitchFamily="18" charset="0"/>
              </a:rPr>
              <a:t>Liceo compu-market</a:t>
            </a:r>
            <a:endParaRPr lang="es-GT" dirty="0">
              <a:latin typeface="Elephant" panose="02020904090505020303" pitchFamily="18" charset="0"/>
            </a:endParaRPr>
          </a:p>
        </p:txBody>
      </p:sp>
      <p:sp>
        <p:nvSpPr>
          <p:cNvPr id="3" name="Marcador de contenido 2"/>
          <p:cNvSpPr>
            <a:spLocks noGrp="1"/>
          </p:cNvSpPr>
          <p:nvPr>
            <p:ph idx="1"/>
          </p:nvPr>
        </p:nvSpPr>
        <p:spPr>
          <a:xfrm>
            <a:off x="375781" y="1991638"/>
            <a:ext cx="11361107" cy="4459266"/>
          </a:xfrm>
        </p:spPr>
        <p:txBody>
          <a:bodyPr/>
          <a:lstStyle/>
          <a:p>
            <a:r>
              <a:rPr lang="es-GT" dirty="0" smtClean="0"/>
              <a:t>Curso: Laboratorio</a:t>
            </a:r>
          </a:p>
          <a:p>
            <a:r>
              <a:rPr lang="es-GT" dirty="0" smtClean="0"/>
              <a:t>Catedrático: Erick Gonzales</a:t>
            </a:r>
          </a:p>
          <a:p>
            <a:endParaRPr lang="es-GT" dirty="0"/>
          </a:p>
          <a:p>
            <a:pPr algn="ctr"/>
            <a:r>
              <a:rPr lang="es-GT" dirty="0" smtClean="0"/>
              <a:t>Tema: presentación de informática</a:t>
            </a:r>
          </a:p>
          <a:p>
            <a:pPr algn="ctr"/>
            <a:endParaRPr lang="es-GT" dirty="0" smtClean="0"/>
          </a:p>
          <a:p>
            <a:pPr algn="r"/>
            <a:r>
              <a:rPr lang="es-GT" dirty="0" smtClean="0"/>
              <a:t>Nombres: Katherine melisandra</a:t>
            </a:r>
          </a:p>
          <a:p>
            <a:pPr algn="r"/>
            <a:r>
              <a:rPr lang="es-GT" dirty="0" smtClean="0"/>
              <a:t>Apellidos: rosales Ramírez</a:t>
            </a:r>
          </a:p>
          <a:p>
            <a:pPr algn="r"/>
            <a:r>
              <a:rPr lang="es-GT" dirty="0" smtClean="0"/>
              <a:t>Grado: 5to  Baco  j.v</a:t>
            </a:r>
          </a:p>
          <a:p>
            <a:pPr algn="r"/>
            <a:r>
              <a:rPr lang="es-GT" dirty="0" smtClean="0"/>
              <a:t>Fecha: 20/4/17</a:t>
            </a:r>
            <a:endParaRPr lang="es-GT" dirty="0"/>
          </a:p>
        </p:txBody>
      </p:sp>
    </p:spTree>
    <p:extLst>
      <p:ext uri="{BB962C8B-B14F-4D97-AF65-F5344CB8AC3E}">
        <p14:creationId xmlns:p14="http://schemas.microsoft.com/office/powerpoint/2010/main" val="14123303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220" y="452718"/>
            <a:ext cx="9404723" cy="962723"/>
          </a:xfrm>
        </p:spPr>
        <p:txBody>
          <a:bodyPr/>
          <a:lstStyle/>
          <a:p>
            <a:r>
              <a:rPr lang="es-GT" sz="4000" dirty="0" smtClean="0">
                <a:latin typeface="Elephant" panose="02020904090505020303" pitchFamily="18" charset="0"/>
              </a:rPr>
              <a:t>Tipos de mantenimiento preventivo</a:t>
            </a:r>
            <a:endParaRPr lang="es-GT" sz="4000" dirty="0">
              <a:latin typeface="Elephant" panose="02020904090505020303" pitchFamily="18" charset="0"/>
            </a:endParaRPr>
          </a:p>
        </p:txBody>
      </p:sp>
      <p:sp>
        <p:nvSpPr>
          <p:cNvPr id="3" name="Marcador de contenido 2"/>
          <p:cNvSpPr>
            <a:spLocks noGrp="1"/>
          </p:cNvSpPr>
          <p:nvPr>
            <p:ph idx="1"/>
          </p:nvPr>
        </p:nvSpPr>
        <p:spPr>
          <a:xfrm>
            <a:off x="400834" y="1415442"/>
            <a:ext cx="10960274" cy="5160722"/>
          </a:xfrm>
        </p:spPr>
        <p:txBody>
          <a:bodyPr>
            <a:normAutofit fontScale="77500" lnSpcReduction="20000"/>
          </a:bodyPr>
          <a:lstStyle/>
          <a:p>
            <a:r>
              <a:rPr lang="es-GT" b="1" dirty="0">
                <a:latin typeface="Arial" panose="020B0604020202020204" pitchFamily="34" charset="0"/>
                <a:cs typeface="Arial" panose="020B0604020202020204" pitchFamily="34" charset="0"/>
              </a:rPr>
              <a:t>Mantenimiento Correctivo</a:t>
            </a:r>
            <a:r>
              <a:rPr lang="es-GT" dirty="0">
                <a:latin typeface="Arial" panose="020B0604020202020204" pitchFamily="34" charset="0"/>
                <a:cs typeface="Arial" panose="020B0604020202020204" pitchFamily="34" charset="0"/>
              </a:rPr>
              <a:t>: Es el conjunto de tareas destinadas a corregir los defectos que se van presentando en los distintos equipos y que son comunicados al departamento de mantenimiento por los usuarios de los mismos.</a:t>
            </a:r>
          </a:p>
          <a:p>
            <a:r>
              <a:rPr lang="es-GT" b="1" dirty="0">
                <a:latin typeface="Arial" panose="020B0604020202020204" pitchFamily="34" charset="0"/>
                <a:cs typeface="Arial" panose="020B0604020202020204" pitchFamily="34" charset="0"/>
              </a:rPr>
              <a:t>Mantenimiento Preventivo</a:t>
            </a:r>
            <a:r>
              <a:rPr lang="es-GT" dirty="0">
                <a:latin typeface="Arial" panose="020B0604020202020204" pitchFamily="34" charset="0"/>
                <a:cs typeface="Arial" panose="020B0604020202020204" pitchFamily="34" charset="0"/>
              </a:rPr>
              <a:t>: Es el mantenimiento que tiene por misión mantener un nivel de servicio determinado en los equipos, programando las </a:t>
            </a:r>
            <a:r>
              <a:rPr lang="es-GT" dirty="0" smtClean="0">
                <a:latin typeface="Arial" panose="020B0604020202020204" pitchFamily="34" charset="0"/>
                <a:cs typeface="Arial" panose="020B0604020202020204" pitchFamily="34" charset="0"/>
              </a:rPr>
              <a:t>intervención </a:t>
            </a:r>
            <a:r>
              <a:rPr lang="es-GT" dirty="0">
                <a:latin typeface="Arial" panose="020B0604020202020204" pitchFamily="34" charset="0"/>
                <a:cs typeface="Arial" panose="020B0604020202020204" pitchFamily="34" charset="0"/>
              </a:rPr>
              <a:t>de sus puntos vulnerables en el momento más oportuno. Suele tener un carácter sistemático, es decir, se interviene aunque el equipo no haya dado ningún síntoma de tener un problema.</a:t>
            </a:r>
          </a:p>
          <a:p>
            <a:r>
              <a:rPr lang="es-GT" dirty="0">
                <a:latin typeface="Arial" panose="020B0604020202020204" pitchFamily="34" charset="0"/>
                <a:cs typeface="Arial" panose="020B0604020202020204" pitchFamily="34" charset="0"/>
              </a:rPr>
              <a:t> </a:t>
            </a:r>
            <a:r>
              <a:rPr lang="es-GT" b="1" dirty="0">
                <a:latin typeface="Arial" panose="020B0604020202020204" pitchFamily="34" charset="0"/>
                <a:cs typeface="Arial" panose="020B0604020202020204" pitchFamily="34" charset="0"/>
              </a:rPr>
              <a:t>Mantenimiento Predictivo</a:t>
            </a:r>
            <a:r>
              <a:rPr lang="es-GT" dirty="0">
                <a:latin typeface="Arial" panose="020B0604020202020204" pitchFamily="34" charset="0"/>
                <a:cs typeface="Arial" panose="020B0604020202020204" pitchFamily="34" charset="0"/>
              </a:rPr>
              <a:t>: Es el que persigue conocer e informar permanentemente del estado y operatividad de las instalaciones mediante el conocimiento de los valores de determinadas variables, representativas de tal estado y operatividad. Para aplicar este mantenimiento, es necesario identificar variables físicas (temperatura, vibración, consumo de energía, etc.) cuya variación sea indicativa de problemas que puedan estar apareciendo en el equipo. Es el tipo de mantenimiento más tecnológico, pues requiere de medios técnicos avanzados, y en ocasiones, de fuertes conocimientos matemáticos, físicos y/o técnicos.</a:t>
            </a:r>
          </a:p>
          <a:p>
            <a:r>
              <a:rPr lang="es-GT" b="1" dirty="0">
                <a:latin typeface="Arial" panose="020B0604020202020204" pitchFamily="34" charset="0"/>
                <a:cs typeface="Arial" panose="020B0604020202020204" pitchFamily="34" charset="0"/>
              </a:rPr>
              <a:t>Mantenimiento Cero Horas (Overhaul)</a:t>
            </a:r>
            <a:r>
              <a:rPr lang="es-GT" dirty="0">
                <a:latin typeface="Arial" panose="020B0604020202020204" pitchFamily="34" charset="0"/>
                <a:cs typeface="Arial" panose="020B0604020202020204" pitchFamily="34" charset="0"/>
              </a:rPr>
              <a:t>: Es el conjunto de tareas cuyo objetivo es revisar los equipos a intervalos programados bien antes de que aparezca ningún fallo, bien cuando la fiabilidad del equipo ha disminuido apreciablemente de manera que resulta arriesgado hacer previsiones sobre su capacidad productiva. Dicha revisión consiste en dejar el equipo a Cero horas de funcionamiento, es decir, como si el equipo fuera nuevo. En estas revisiones se sustituyen o se reparan todos los elementos sometidos a desgaste. Se pretende asegurar, con gran probabilidad un tiempo de buen funcionamiento fijado de antemano.</a:t>
            </a:r>
          </a:p>
          <a:p>
            <a:r>
              <a:rPr lang="es-GT" b="1" dirty="0">
                <a:latin typeface="Arial" panose="020B0604020202020204" pitchFamily="34" charset="0"/>
                <a:cs typeface="Arial" panose="020B0604020202020204" pitchFamily="34" charset="0"/>
              </a:rPr>
              <a:t>Mantenimiento En Uso</a:t>
            </a:r>
            <a:r>
              <a:rPr lang="es-GT" dirty="0">
                <a:latin typeface="Arial" panose="020B0604020202020204" pitchFamily="34" charset="0"/>
                <a:cs typeface="Arial" panose="020B0604020202020204" pitchFamily="34" charset="0"/>
              </a:rPr>
              <a:t>: es el mantenimiento básico de un equipo realizado por los usuarios del mismo. Consiste en una serie de tareas elementales (tomas de datos, inspecciones visuales, limpieza, lubricación, reapriete de tornillos) para las que no es necesario una gran formación, sino tal solo un entrenamiento breve. Este tipo de mantenimiento es la base del TPM (Total </a:t>
            </a:r>
            <a:r>
              <a:rPr lang="es-GT" dirty="0" err="1">
                <a:latin typeface="Arial" panose="020B0604020202020204" pitchFamily="34" charset="0"/>
                <a:cs typeface="Arial" panose="020B0604020202020204" pitchFamily="34" charset="0"/>
              </a:rPr>
              <a:t>Productive</a:t>
            </a:r>
            <a:r>
              <a:rPr lang="es-GT" dirty="0">
                <a:latin typeface="Arial" panose="020B0604020202020204" pitchFamily="34" charset="0"/>
                <a:cs typeface="Arial" panose="020B0604020202020204" pitchFamily="34" charset="0"/>
              </a:rPr>
              <a:t> Maintenance, Mantenimiento Productivo Total).</a:t>
            </a:r>
          </a:p>
          <a:p>
            <a:endParaRPr lang="es-GT" dirty="0">
              <a:latin typeface="Arial" panose="020B0604020202020204" pitchFamily="34" charset="0"/>
              <a:cs typeface="Arial" panose="020B0604020202020204" pitchFamily="34" charset="0"/>
            </a:endParaRPr>
          </a:p>
          <a:p>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34035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6000" dirty="0" smtClean="0">
                <a:latin typeface="Elephant" panose="02020904090505020303" pitchFamily="18" charset="0"/>
              </a:rPr>
              <a:t>Conclusiones</a:t>
            </a:r>
            <a:endParaRPr lang="es-GT" sz="6000" dirty="0">
              <a:latin typeface="Elephant" panose="02020904090505020303" pitchFamily="18" charset="0"/>
            </a:endParaRPr>
          </a:p>
        </p:txBody>
      </p:sp>
      <p:sp>
        <p:nvSpPr>
          <p:cNvPr id="3" name="Marcador de contenido 2"/>
          <p:cNvSpPr>
            <a:spLocks noGrp="1"/>
          </p:cNvSpPr>
          <p:nvPr>
            <p:ph idx="1"/>
          </p:nvPr>
        </p:nvSpPr>
        <p:spPr>
          <a:xfrm>
            <a:off x="646112" y="2052918"/>
            <a:ext cx="10439422" cy="4195481"/>
          </a:xfrm>
        </p:spPr>
        <p:txBody>
          <a:bodyPr/>
          <a:lstStyle/>
          <a:p>
            <a:r>
              <a:rPr lang="es-GT" dirty="0" smtClean="0"/>
              <a:t>Informática y ofimatica: llegamos a concluir que es la ciencia que estudia métodos y técnicas y  procesos  con fin de almacenar y procesar la y transmitir la información de datos </a:t>
            </a:r>
          </a:p>
          <a:p>
            <a:pPr marL="0" indent="0">
              <a:buNone/>
            </a:pPr>
            <a:endParaRPr lang="es-GT" dirty="0" smtClean="0"/>
          </a:p>
          <a:p>
            <a:pPr marL="0" indent="0">
              <a:buNone/>
            </a:pPr>
            <a:r>
              <a:rPr lang="es-GT" dirty="0" smtClean="0"/>
              <a:t>Lenguajes de programacion: los lenguajes e programacion  se puede decir que es un leguaje formal que esta diseñado para realizar procesos que pueden ser llevado acabo por computadoras</a:t>
            </a:r>
          </a:p>
          <a:p>
            <a:pPr marL="0" indent="0">
              <a:buNone/>
            </a:pPr>
            <a:endParaRPr lang="es-GT" dirty="0"/>
          </a:p>
          <a:p>
            <a:pPr marL="0" indent="0">
              <a:buNone/>
            </a:pPr>
            <a:r>
              <a:rPr lang="es-GT" dirty="0" smtClean="0"/>
              <a:t>Mantenimiento preventivo: el mantenimiento preventivo es destinado ala </a:t>
            </a:r>
            <a:r>
              <a:rPr lang="es-GT" dirty="0" err="1" smtClean="0"/>
              <a:t>conservaciohn</a:t>
            </a:r>
            <a:r>
              <a:rPr lang="es-GT" dirty="0" smtClean="0"/>
              <a:t> maquinas ya que si no lleva acabo la maquina se puede descompones por falta de darle mantenimiento</a:t>
            </a:r>
            <a:endParaRPr lang="es-GT" dirty="0"/>
          </a:p>
        </p:txBody>
      </p:sp>
    </p:spTree>
    <p:extLst>
      <p:ext uri="{BB962C8B-B14F-4D97-AF65-F5344CB8AC3E}">
        <p14:creationId xmlns:p14="http://schemas.microsoft.com/office/powerpoint/2010/main" val="1720916113"/>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6000" dirty="0" smtClean="0">
                <a:latin typeface="Elephant" panose="02020904090505020303" pitchFamily="18" charset="0"/>
              </a:rPr>
              <a:t>introducción</a:t>
            </a:r>
            <a:endParaRPr lang="es-GT" sz="6000" dirty="0">
              <a:latin typeface="Elephant" panose="02020904090505020303" pitchFamily="18" charset="0"/>
            </a:endParaRPr>
          </a:p>
        </p:txBody>
      </p:sp>
      <p:sp>
        <p:nvSpPr>
          <p:cNvPr id="3" name="Marcador de contenido 2"/>
          <p:cNvSpPr>
            <a:spLocks noGrp="1"/>
          </p:cNvSpPr>
          <p:nvPr>
            <p:ph idx="1"/>
          </p:nvPr>
        </p:nvSpPr>
        <p:spPr>
          <a:xfrm>
            <a:off x="902896" y="2917214"/>
            <a:ext cx="10408107" cy="4195481"/>
          </a:xfrm>
        </p:spPr>
        <p:txBody>
          <a:bodyPr/>
          <a:lstStyle/>
          <a:p>
            <a:pPr algn="ctr"/>
            <a:r>
              <a:rPr lang="es-GT" dirty="0" smtClean="0"/>
              <a:t>A continuación se le presentaran los sientes temas que son importantes ya que nos pueden servir en diferentes formas  ya que son muy esenciales para para cualquier elaboración los siguientes temas son: la informatica, la ofimatica,  los lenguajes de programacion  y su línea de tiempo y lo que es  el manteniendo preventivo</a:t>
            </a:r>
          </a:p>
          <a:p>
            <a:endParaRPr lang="es-GT" dirty="0"/>
          </a:p>
        </p:txBody>
      </p:sp>
    </p:spTree>
    <p:extLst>
      <p:ext uri="{BB962C8B-B14F-4D97-AF65-F5344CB8AC3E}">
        <p14:creationId xmlns:p14="http://schemas.microsoft.com/office/powerpoint/2010/main" val="418176745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6000" dirty="0" smtClean="0">
                <a:latin typeface="Elephant" panose="02020904090505020303" pitchFamily="18" charset="0"/>
              </a:rPr>
              <a:t>informatica</a:t>
            </a:r>
            <a:endParaRPr lang="es-GT" sz="6000" dirty="0">
              <a:latin typeface="Elephant" panose="02020904090505020303" pitchFamily="18" charset="0"/>
            </a:endParaRPr>
          </a:p>
        </p:txBody>
      </p:sp>
      <p:sp>
        <p:nvSpPr>
          <p:cNvPr id="3" name="Marcador de contenido 2"/>
          <p:cNvSpPr>
            <a:spLocks noGrp="1"/>
          </p:cNvSpPr>
          <p:nvPr>
            <p:ph idx="1"/>
          </p:nvPr>
        </p:nvSpPr>
        <p:spPr/>
        <p:txBody>
          <a:bodyPr/>
          <a:lstStyle/>
          <a:p>
            <a:r>
              <a:rPr lang="es-GT" dirty="0"/>
              <a:t>La </a:t>
            </a:r>
            <a:r>
              <a:rPr lang="es-GT" b="1" dirty="0"/>
              <a:t>informática</a:t>
            </a:r>
            <a:r>
              <a:rPr lang="es-GT" dirty="0"/>
              <a:t>, también llamada </a:t>
            </a:r>
            <a:r>
              <a:rPr lang="es-GT" b="1" dirty="0"/>
              <a:t>computación</a:t>
            </a:r>
            <a:r>
              <a:rPr lang="es-GT" dirty="0"/>
              <a:t> en América latina,</a:t>
            </a:r>
            <a:r>
              <a:rPr lang="es-GT" baseline="30000" dirty="0">
                <a:hlinkClick r:id="rId2"/>
              </a:rPr>
              <a:t>1</a:t>
            </a:r>
            <a:r>
              <a:rPr lang="es-GT" dirty="0"/>
              <a:t> es una </a:t>
            </a:r>
            <a:r>
              <a:rPr lang="es-GT" dirty="0">
                <a:hlinkClick r:id="rId3" tooltip="Ciencia"/>
              </a:rPr>
              <a:t>ciencia</a:t>
            </a:r>
            <a:r>
              <a:rPr lang="es-GT" dirty="0"/>
              <a:t> que estudia métodos, técnicas, procesos, con el fin de almacenar, procesar y transmitir </a:t>
            </a:r>
            <a:r>
              <a:rPr lang="es-GT" dirty="0">
                <a:hlinkClick r:id="rId4" tooltip="Información"/>
              </a:rPr>
              <a:t>información</a:t>
            </a:r>
            <a:r>
              <a:rPr lang="es-GT" dirty="0"/>
              <a:t> y </a:t>
            </a:r>
            <a:r>
              <a:rPr lang="es-GT" dirty="0">
                <a:hlinkClick r:id="rId5" tooltip="Dato"/>
              </a:rPr>
              <a:t>datos</a:t>
            </a:r>
            <a:r>
              <a:rPr lang="es-GT" dirty="0"/>
              <a:t> en formato </a:t>
            </a:r>
            <a:r>
              <a:rPr lang="es-GT" dirty="0">
                <a:hlinkClick r:id="rId6" tooltip="Electrónica digital"/>
              </a:rPr>
              <a:t>digital</a:t>
            </a:r>
            <a:r>
              <a:rPr lang="es-GT" dirty="0"/>
              <a:t>. La informática se ha desarrollado rápidamente a partir de la segunda mitad del siglo XX, con la aparición de tecnologías tales como el </a:t>
            </a:r>
            <a:r>
              <a:rPr lang="es-GT" dirty="0">
                <a:hlinkClick r:id="rId7" tooltip="Circuito integrado"/>
              </a:rPr>
              <a:t>circuito integrado</a:t>
            </a:r>
            <a:r>
              <a:rPr lang="es-GT" dirty="0"/>
              <a:t>, el </a:t>
            </a:r>
            <a:r>
              <a:rPr lang="es-GT" dirty="0">
                <a:hlinkClick r:id="rId8" tooltip="Internet"/>
              </a:rPr>
              <a:t>Internet</a:t>
            </a:r>
            <a:r>
              <a:rPr lang="es-GT" dirty="0"/>
              <a:t>, y el </a:t>
            </a:r>
            <a:r>
              <a:rPr lang="es-GT" dirty="0">
                <a:hlinkClick r:id="rId9" tooltip="Telefonía móvil"/>
              </a:rPr>
              <a:t>teléfono móvil</a:t>
            </a:r>
            <a:r>
              <a:rPr lang="es-GT" dirty="0"/>
              <a:t>.</a:t>
            </a:r>
            <a:r>
              <a:rPr lang="es-GT" baseline="30000" dirty="0">
                <a:hlinkClick r:id="rId10"/>
              </a:rPr>
              <a:t>2</a:t>
            </a:r>
            <a:r>
              <a:rPr lang="es-GT" dirty="0"/>
              <a:t> Se define como la rama de la tecnología que estudia el tratamiento automático de la información.</a:t>
            </a:r>
            <a:endParaRPr lang="es-GT" dirty="0"/>
          </a:p>
        </p:txBody>
      </p:sp>
    </p:spTree>
    <p:extLst>
      <p:ext uri="{BB962C8B-B14F-4D97-AF65-F5344CB8AC3E}">
        <p14:creationId xmlns:p14="http://schemas.microsoft.com/office/powerpoint/2010/main" val="23588071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6000" dirty="0" smtClean="0">
                <a:latin typeface="Elephant" panose="02020904090505020303" pitchFamily="18" charset="0"/>
                <a:ea typeface="Adobe Gothic Std B" panose="020B0800000000000000" pitchFamily="34" charset="-128"/>
              </a:rPr>
              <a:t>ofimatica</a:t>
            </a:r>
            <a:endParaRPr lang="es-GT" sz="6000" dirty="0">
              <a:latin typeface="Elephant" panose="02020904090505020303" pitchFamily="18" charset="0"/>
              <a:ea typeface="Adobe Gothic Std B" panose="020B0800000000000000" pitchFamily="34" charset="-128"/>
            </a:endParaRPr>
          </a:p>
        </p:txBody>
      </p:sp>
      <p:sp>
        <p:nvSpPr>
          <p:cNvPr id="3" name="Marcador de contenido 2"/>
          <p:cNvSpPr>
            <a:spLocks noGrp="1"/>
          </p:cNvSpPr>
          <p:nvPr>
            <p:ph idx="1"/>
          </p:nvPr>
        </p:nvSpPr>
        <p:spPr/>
        <p:txBody>
          <a:bodyPr/>
          <a:lstStyle/>
          <a:p>
            <a:r>
              <a:rPr lang="es-GT" b="1" dirty="0"/>
              <a:t>Ofimática</a:t>
            </a:r>
            <a:r>
              <a:rPr lang="es-GT" dirty="0"/>
              <a:t>, (acrónimo de ofi de oficina y mática de informática) a veces también llamado </a:t>
            </a:r>
            <a:r>
              <a:rPr lang="es-GT" i="1" dirty="0"/>
              <a:t>neurótica</a:t>
            </a:r>
            <a:r>
              <a:rPr lang="es-GT" dirty="0"/>
              <a:t> o </a:t>
            </a:r>
            <a:r>
              <a:rPr lang="es-GT" i="1" dirty="0"/>
              <a:t>automatización de escritorios</a:t>
            </a:r>
            <a:r>
              <a:rPr lang="es-GT" dirty="0"/>
              <a:t> o </a:t>
            </a:r>
            <a:r>
              <a:rPr lang="es-GT" i="1" dirty="0"/>
              <a:t>automatización de oficinas</a:t>
            </a:r>
            <a:r>
              <a:rPr lang="es-GT" dirty="0"/>
              <a:t>,</a:t>
            </a:r>
            <a:r>
              <a:rPr lang="es-GT" baseline="30000" dirty="0">
                <a:hlinkClick r:id="rId2"/>
              </a:rPr>
              <a:t>1</a:t>
            </a:r>
            <a:r>
              <a:rPr lang="es-GT" dirty="0"/>
              <a:t>designa al conjunto de técnicas, aplicaciones y herramientas informáticas que se utilizan en funciones de oficina para optimizar, automatizar, mejorar tareas y procedimientos relacionados. Las herramientas ofimáticas permiten idear, crear, manipular, transmitir o almacenar la información necesaria en una oficina. Actualmente es fundamental que las oficinas estén conectadas a una </a:t>
            </a:r>
            <a:r>
              <a:rPr lang="es-GT" dirty="0">
                <a:hlinkClick r:id="rId3" tooltip="Red de área local"/>
              </a:rPr>
              <a:t>red local</a:t>
            </a:r>
            <a:r>
              <a:rPr lang="es-GT" dirty="0"/>
              <a:t> o a </a:t>
            </a:r>
            <a:r>
              <a:rPr lang="es-GT" dirty="0">
                <a:hlinkClick r:id="rId4" tooltip="Internet"/>
              </a:rPr>
              <a:t>Internet</a:t>
            </a:r>
            <a:r>
              <a:rPr lang="es-GT" dirty="0"/>
              <a:t>.</a:t>
            </a:r>
            <a:endParaRPr lang="es-GT" dirty="0"/>
          </a:p>
        </p:txBody>
      </p:sp>
    </p:spTree>
    <p:extLst>
      <p:ext uri="{BB962C8B-B14F-4D97-AF65-F5344CB8AC3E}">
        <p14:creationId xmlns:p14="http://schemas.microsoft.com/office/powerpoint/2010/main" val="3247360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4800" dirty="0" smtClean="0">
                <a:latin typeface="Elephant" panose="02020904090505020303" pitchFamily="18" charset="0"/>
              </a:rPr>
              <a:t>Lenguajes de programacion</a:t>
            </a:r>
            <a:endParaRPr lang="es-GT" sz="4800" dirty="0">
              <a:latin typeface="Elephant" panose="02020904090505020303" pitchFamily="18" charset="0"/>
            </a:endParaRPr>
          </a:p>
        </p:txBody>
      </p:sp>
      <p:sp>
        <p:nvSpPr>
          <p:cNvPr id="3" name="Marcador de contenido 2"/>
          <p:cNvSpPr>
            <a:spLocks noGrp="1"/>
          </p:cNvSpPr>
          <p:nvPr>
            <p:ph idx="1"/>
          </p:nvPr>
        </p:nvSpPr>
        <p:spPr>
          <a:xfrm>
            <a:off x="450938" y="2052918"/>
            <a:ext cx="11022904" cy="4195481"/>
          </a:xfrm>
        </p:spPr>
        <p:txBody>
          <a:bodyPr>
            <a:normAutofit/>
          </a:bodyPr>
          <a:lstStyle/>
          <a:p>
            <a:r>
              <a:rPr lang="es-GT" sz="2100" dirty="0">
                <a:latin typeface="Arial" panose="020B0604020202020204" pitchFamily="34" charset="0"/>
                <a:cs typeface="Arial" panose="020B0604020202020204" pitchFamily="34" charset="0"/>
              </a:rPr>
              <a:t>Un </a:t>
            </a:r>
            <a:r>
              <a:rPr lang="es-GT" sz="2100" b="1" dirty="0">
                <a:latin typeface="Arial" panose="020B0604020202020204" pitchFamily="34" charset="0"/>
                <a:cs typeface="Arial" panose="020B0604020202020204" pitchFamily="34" charset="0"/>
              </a:rPr>
              <a:t>lenguaje de programación</a:t>
            </a:r>
            <a:r>
              <a:rPr lang="es-GT" sz="2100" dirty="0">
                <a:latin typeface="Arial" panose="020B0604020202020204" pitchFamily="34" charset="0"/>
                <a:cs typeface="Arial" panose="020B0604020202020204" pitchFamily="34" charset="0"/>
              </a:rPr>
              <a:t> es un </a:t>
            </a:r>
            <a:r>
              <a:rPr lang="es-GT" sz="2100" dirty="0">
                <a:latin typeface="Arial" panose="020B0604020202020204" pitchFamily="34" charset="0"/>
                <a:cs typeface="Arial" panose="020B0604020202020204" pitchFamily="34" charset="0"/>
                <a:hlinkClick r:id="rId2" tooltip="Lenguaje formal"/>
              </a:rPr>
              <a:t>lenguaje formal</a:t>
            </a:r>
            <a:r>
              <a:rPr lang="es-GT" sz="2100" dirty="0">
                <a:latin typeface="Arial" panose="020B0604020202020204" pitchFamily="34" charset="0"/>
                <a:cs typeface="Arial" panose="020B0604020202020204" pitchFamily="34" charset="0"/>
              </a:rPr>
              <a:t> diseñado para realizar </a:t>
            </a:r>
            <a:r>
              <a:rPr lang="es-GT" sz="2100" dirty="0">
                <a:latin typeface="Arial" panose="020B0604020202020204" pitchFamily="34" charset="0"/>
                <a:cs typeface="Arial" panose="020B0604020202020204" pitchFamily="34" charset="0"/>
                <a:hlinkClick r:id="rId3" tooltip="Proceso (informática)"/>
              </a:rPr>
              <a:t>procesos</a:t>
            </a:r>
            <a:r>
              <a:rPr lang="es-GT" sz="2100" dirty="0">
                <a:latin typeface="Arial" panose="020B0604020202020204" pitchFamily="34" charset="0"/>
                <a:cs typeface="Arial" panose="020B0604020202020204" pitchFamily="34" charset="0"/>
              </a:rPr>
              <a:t> que pueden ser llevados a cabo por máquinas como las </a:t>
            </a:r>
            <a:r>
              <a:rPr lang="es-GT" sz="2100" dirty="0">
                <a:latin typeface="Arial" panose="020B0604020202020204" pitchFamily="34" charset="0"/>
                <a:cs typeface="Arial" panose="020B0604020202020204" pitchFamily="34" charset="0"/>
                <a:hlinkClick r:id="rId4" tooltip="Computadora"/>
              </a:rPr>
              <a:t>computadoras</a:t>
            </a:r>
            <a:r>
              <a:rPr lang="es-GT" sz="2100" dirty="0">
                <a:latin typeface="Arial" panose="020B0604020202020204" pitchFamily="34" charset="0"/>
                <a:cs typeface="Arial" panose="020B0604020202020204" pitchFamily="34" charset="0"/>
              </a:rPr>
              <a:t>.</a:t>
            </a:r>
          </a:p>
          <a:p>
            <a:r>
              <a:rPr lang="es-GT" sz="2100" dirty="0">
                <a:latin typeface="Arial" panose="020B0604020202020204" pitchFamily="34" charset="0"/>
                <a:cs typeface="Arial" panose="020B0604020202020204" pitchFamily="34" charset="0"/>
              </a:rPr>
              <a:t>Pueden usarse para crear </a:t>
            </a:r>
            <a:r>
              <a:rPr lang="es-GT" sz="2100" dirty="0">
                <a:latin typeface="Arial" panose="020B0604020202020204" pitchFamily="34" charset="0"/>
                <a:cs typeface="Arial" panose="020B0604020202020204" pitchFamily="34" charset="0"/>
                <a:hlinkClick r:id="rId5" tooltip="Software"/>
              </a:rPr>
              <a:t>programas</a:t>
            </a:r>
            <a:r>
              <a:rPr lang="es-GT" sz="2100" dirty="0">
                <a:latin typeface="Arial" panose="020B0604020202020204" pitchFamily="34" charset="0"/>
                <a:cs typeface="Arial" panose="020B0604020202020204" pitchFamily="34" charset="0"/>
              </a:rPr>
              <a:t> que controlen el comportamiento físico y lógico de una máquina, para expresar </a:t>
            </a:r>
            <a:r>
              <a:rPr lang="es-GT" sz="2100" dirty="0">
                <a:latin typeface="Arial" panose="020B0604020202020204" pitchFamily="34" charset="0"/>
                <a:cs typeface="Arial" panose="020B0604020202020204" pitchFamily="34" charset="0"/>
                <a:hlinkClick r:id="rId6" tooltip="Algoritmo"/>
              </a:rPr>
              <a:t>algoritmos</a:t>
            </a:r>
            <a:r>
              <a:rPr lang="es-GT" sz="2100" dirty="0">
                <a:latin typeface="Arial" panose="020B0604020202020204" pitchFamily="34" charset="0"/>
                <a:cs typeface="Arial" panose="020B0604020202020204" pitchFamily="34" charset="0"/>
              </a:rPr>
              <a:t> con precisión, o como modo de comunicación humana.</a:t>
            </a:r>
            <a:r>
              <a:rPr lang="es-GT" sz="2100" baseline="30000" dirty="0">
                <a:latin typeface="Arial" panose="020B0604020202020204" pitchFamily="34" charset="0"/>
                <a:cs typeface="Arial" panose="020B0604020202020204" pitchFamily="34" charset="0"/>
                <a:hlinkClick r:id="rId7"/>
              </a:rPr>
              <a:t>1</a:t>
            </a:r>
            <a:endParaRPr lang="es-GT" sz="2100" dirty="0">
              <a:latin typeface="Arial" panose="020B0604020202020204" pitchFamily="34" charset="0"/>
              <a:cs typeface="Arial" panose="020B0604020202020204" pitchFamily="34" charset="0"/>
            </a:endParaRPr>
          </a:p>
          <a:p>
            <a:r>
              <a:rPr lang="es-GT" sz="2100" dirty="0">
                <a:latin typeface="Arial" panose="020B0604020202020204" pitchFamily="34" charset="0"/>
                <a:cs typeface="Arial" panose="020B0604020202020204" pitchFamily="34" charset="0"/>
              </a:rPr>
              <a:t>Está formado por un conjunto de símbolos y reglas </a:t>
            </a:r>
            <a:r>
              <a:rPr lang="es-GT" sz="2100" dirty="0">
                <a:latin typeface="Arial" panose="020B0604020202020204" pitchFamily="34" charset="0"/>
                <a:cs typeface="Arial" panose="020B0604020202020204" pitchFamily="34" charset="0"/>
                <a:hlinkClick r:id="rId8" tooltip="Sintaxis"/>
              </a:rPr>
              <a:t>sintácticas</a:t>
            </a:r>
            <a:r>
              <a:rPr lang="es-GT" sz="2100" dirty="0">
                <a:latin typeface="Arial" panose="020B0604020202020204" pitchFamily="34" charset="0"/>
                <a:cs typeface="Arial" panose="020B0604020202020204" pitchFamily="34" charset="0"/>
              </a:rPr>
              <a:t> y </a:t>
            </a:r>
            <a:r>
              <a:rPr lang="es-GT" sz="2100" dirty="0">
                <a:latin typeface="Arial" panose="020B0604020202020204" pitchFamily="34" charset="0"/>
                <a:cs typeface="Arial" panose="020B0604020202020204" pitchFamily="34" charset="0"/>
                <a:hlinkClick r:id="rId9" tooltip="Semántica"/>
              </a:rPr>
              <a:t>semánticas</a:t>
            </a:r>
            <a:r>
              <a:rPr lang="es-GT" sz="2100" dirty="0">
                <a:latin typeface="Arial" panose="020B0604020202020204" pitchFamily="34" charset="0"/>
                <a:cs typeface="Arial" panose="020B0604020202020204" pitchFamily="34" charset="0"/>
              </a:rPr>
              <a:t> que definen su estructura y el significado de sus elementos y expresiones. Al proceso por el cual se escribe, </a:t>
            </a:r>
            <a:r>
              <a:rPr lang="es-GT" sz="2100" dirty="0">
                <a:latin typeface="Arial" panose="020B0604020202020204" pitchFamily="34" charset="0"/>
                <a:cs typeface="Arial" panose="020B0604020202020204" pitchFamily="34" charset="0"/>
                <a:hlinkClick r:id="rId10" tooltip="Beta tester"/>
              </a:rPr>
              <a:t>se prueba</a:t>
            </a:r>
            <a:r>
              <a:rPr lang="es-GT" sz="2100" dirty="0">
                <a:latin typeface="Arial" panose="020B0604020202020204" pitchFamily="34" charset="0"/>
                <a:cs typeface="Arial" panose="020B0604020202020204" pitchFamily="34" charset="0"/>
              </a:rPr>
              <a:t>, </a:t>
            </a:r>
            <a:r>
              <a:rPr lang="es-GT" sz="2100" dirty="0">
                <a:latin typeface="Arial" panose="020B0604020202020204" pitchFamily="34" charset="0"/>
                <a:cs typeface="Arial" panose="020B0604020202020204" pitchFamily="34" charset="0"/>
                <a:hlinkClick r:id="rId11" tooltip="Depurador"/>
              </a:rPr>
              <a:t>se depura</a:t>
            </a:r>
            <a:r>
              <a:rPr lang="es-GT" sz="2100" dirty="0">
                <a:latin typeface="Arial" panose="020B0604020202020204" pitchFamily="34" charset="0"/>
                <a:cs typeface="Arial" panose="020B0604020202020204" pitchFamily="34" charset="0"/>
              </a:rPr>
              <a:t>, </a:t>
            </a:r>
            <a:r>
              <a:rPr lang="es-GT" sz="2100" dirty="0">
                <a:latin typeface="Arial" panose="020B0604020202020204" pitchFamily="34" charset="0"/>
                <a:cs typeface="Arial" panose="020B0604020202020204" pitchFamily="34" charset="0"/>
                <a:hlinkClick r:id="rId12" tooltip="Compilador"/>
              </a:rPr>
              <a:t>se compila</a:t>
            </a:r>
            <a:r>
              <a:rPr lang="es-GT" sz="2100" dirty="0">
                <a:latin typeface="Arial" panose="020B0604020202020204" pitchFamily="34" charset="0"/>
                <a:cs typeface="Arial" panose="020B0604020202020204" pitchFamily="34" charset="0"/>
              </a:rPr>
              <a:t> (de ser necesario) y se mantiene el </a:t>
            </a:r>
            <a:r>
              <a:rPr lang="es-GT" sz="2100" dirty="0">
                <a:latin typeface="Arial" panose="020B0604020202020204" pitchFamily="34" charset="0"/>
                <a:cs typeface="Arial" panose="020B0604020202020204" pitchFamily="34" charset="0"/>
                <a:hlinkClick r:id="rId13" tooltip="Código fuente"/>
              </a:rPr>
              <a:t>código fuente</a:t>
            </a:r>
            <a:r>
              <a:rPr lang="es-GT" sz="2100" dirty="0">
                <a:latin typeface="Arial" panose="020B0604020202020204" pitchFamily="34" charset="0"/>
                <a:cs typeface="Arial" panose="020B0604020202020204" pitchFamily="34" charset="0"/>
              </a:rPr>
              <a:t> de un </a:t>
            </a:r>
            <a:r>
              <a:rPr lang="es-GT" sz="2100" dirty="0">
                <a:latin typeface="Arial" panose="020B0604020202020204" pitchFamily="34" charset="0"/>
                <a:cs typeface="Arial" panose="020B0604020202020204" pitchFamily="34" charset="0"/>
                <a:hlinkClick r:id="rId14" tooltip="Programa informático"/>
              </a:rPr>
              <a:t>programa informático</a:t>
            </a:r>
            <a:r>
              <a:rPr lang="es-GT" sz="2100" dirty="0">
                <a:latin typeface="Arial" panose="020B0604020202020204" pitchFamily="34" charset="0"/>
                <a:cs typeface="Arial" panose="020B0604020202020204" pitchFamily="34" charset="0"/>
              </a:rPr>
              <a:t> se le llama </a:t>
            </a:r>
            <a:r>
              <a:rPr lang="es-GT" sz="2100" dirty="0">
                <a:latin typeface="Arial" panose="020B0604020202020204" pitchFamily="34" charset="0"/>
                <a:cs typeface="Arial" panose="020B0604020202020204" pitchFamily="34" charset="0"/>
                <a:hlinkClick r:id="rId15" tooltip="Programación"/>
              </a:rPr>
              <a:t>programación</a:t>
            </a:r>
            <a:r>
              <a:rPr lang="es-GT" dirty="0">
                <a:latin typeface="Arial" panose="020B0604020202020204" pitchFamily="34" charset="0"/>
                <a:cs typeface="Arial" panose="020B0604020202020204" pitchFamily="34" charset="0"/>
              </a:rPr>
              <a:t>.</a:t>
            </a:r>
          </a:p>
          <a:p>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23838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8344" y="1232653"/>
            <a:ext cx="9601196" cy="1303867"/>
          </a:xfrm>
        </p:spPr>
        <p:txBody>
          <a:bodyPr>
            <a:normAutofit fontScale="90000"/>
          </a:bodyPr>
          <a:lstStyle/>
          <a:p>
            <a:r>
              <a:rPr lang="es-GT" dirty="0">
                <a:latin typeface="Elephant" panose="02020904090505020303" pitchFamily="18" charset="0"/>
              </a:rPr>
              <a:t>Lenguaje de programación imperativo</a:t>
            </a:r>
            <a:r>
              <a:rPr lang="es-GT" dirty="0"/>
              <a:t/>
            </a:r>
            <a:br>
              <a:rPr lang="es-GT" dirty="0"/>
            </a:br>
            <a:endParaRPr lang="es-GT" dirty="0"/>
          </a:p>
        </p:txBody>
      </p:sp>
      <p:sp>
        <p:nvSpPr>
          <p:cNvPr id="3" name="Marcador de contenido 2"/>
          <p:cNvSpPr>
            <a:spLocks noGrp="1"/>
          </p:cNvSpPr>
          <p:nvPr>
            <p:ph idx="1"/>
          </p:nvPr>
        </p:nvSpPr>
        <p:spPr>
          <a:xfrm>
            <a:off x="663879" y="2293884"/>
            <a:ext cx="10445661" cy="4182071"/>
          </a:xfrm>
        </p:spPr>
        <p:txBody>
          <a:bodyPr>
            <a:normAutofit/>
          </a:bodyPr>
          <a:lstStyle/>
          <a:p>
            <a:r>
              <a:rPr lang="es-GT" sz="1800" dirty="0" smtClean="0">
                <a:latin typeface="Arial" panose="020B0604020202020204" pitchFamily="34" charset="0"/>
                <a:cs typeface="Arial" panose="020B0604020202020204" pitchFamily="34" charset="0"/>
              </a:rPr>
              <a:t>Un</a:t>
            </a:r>
            <a:r>
              <a:rPr lang="es-GT" sz="1800" dirty="0">
                <a:latin typeface="Arial" panose="020B0604020202020204" pitchFamily="34" charset="0"/>
                <a:cs typeface="Arial" panose="020B0604020202020204" pitchFamily="34" charset="0"/>
              </a:rPr>
              <a:t> </a:t>
            </a:r>
            <a:r>
              <a:rPr lang="es-GT" sz="1800" b="1" dirty="0">
                <a:latin typeface="Arial" panose="020B0604020202020204" pitchFamily="34" charset="0"/>
                <a:cs typeface="Arial" panose="020B0604020202020204" pitchFamily="34" charset="0"/>
              </a:rPr>
              <a:t>lenguaje imperativo</a:t>
            </a:r>
            <a:r>
              <a:rPr lang="es-GT" sz="1800" dirty="0">
                <a:latin typeface="Arial" panose="020B0604020202020204" pitchFamily="34" charset="0"/>
                <a:cs typeface="Arial" panose="020B0604020202020204" pitchFamily="34" charset="0"/>
              </a:rPr>
              <a:t> programa mediante una serie de comandos, agrupados en bloques y compuestos de órdenes condicionales que permiten al programa retornar a un bloque de comandos si se cumple la condición. Estos fueron los primeros lenguajes de programación en uso y aún hoy muchos lenguajes modernos usan este principio. </a:t>
            </a:r>
            <a:r>
              <a:rPr lang="es-GT" sz="1800" dirty="0">
                <a:latin typeface="Arial" panose="020B0604020202020204" pitchFamily="34" charset="0"/>
                <a:cs typeface="Arial" panose="020B0604020202020204" pitchFamily="34" charset="0"/>
              </a:rPr>
              <a:t/>
            </a:r>
            <a:br>
              <a:rPr lang="es-GT" sz="1800" dirty="0">
                <a:latin typeface="Arial" panose="020B0604020202020204" pitchFamily="34" charset="0"/>
                <a:cs typeface="Arial" panose="020B0604020202020204" pitchFamily="34" charset="0"/>
              </a:rPr>
            </a:br>
            <a:r>
              <a:rPr lang="es-GT" sz="1800" dirty="0">
                <a:latin typeface="Arial" panose="020B0604020202020204" pitchFamily="34" charset="0"/>
                <a:cs typeface="Arial" panose="020B0604020202020204" pitchFamily="34" charset="0"/>
              </a:rPr>
              <a:t/>
            </a:r>
            <a:br>
              <a:rPr lang="es-GT" sz="1800" dirty="0">
                <a:latin typeface="Arial" panose="020B0604020202020204" pitchFamily="34" charset="0"/>
                <a:cs typeface="Arial" panose="020B0604020202020204" pitchFamily="34" charset="0"/>
              </a:rPr>
            </a:br>
            <a:r>
              <a:rPr lang="es-GT" sz="1800" dirty="0">
                <a:latin typeface="Arial" panose="020B0604020202020204" pitchFamily="34" charset="0"/>
                <a:cs typeface="Arial" panose="020B0604020202020204" pitchFamily="34" charset="0"/>
              </a:rPr>
              <a:t>No obstante, los lenguajes imperativos estructurados carecen de flexibilidad debido a la secuencialidad de las instrucciones. </a:t>
            </a:r>
            <a:endParaRPr lang="es-GT" sz="1800" dirty="0" smtClean="0">
              <a:latin typeface="Arial" panose="020B0604020202020204" pitchFamily="34" charset="0"/>
              <a:cs typeface="Arial" panose="020B0604020202020204" pitchFamily="34" charset="0"/>
            </a:endParaRPr>
          </a:p>
          <a:p>
            <a:r>
              <a:rPr lang="es-GT" sz="1800" dirty="0">
                <a:latin typeface="Arial" panose="020B0604020202020204" pitchFamily="34" charset="0"/>
                <a:cs typeface="Arial" panose="020B0604020202020204" pitchFamily="34" charset="0"/>
              </a:rPr>
              <a:t>El interprete se encarga de leer una a una las instrucciones textuales del programa conforme estas necesitan ser ejecutadas y descomponerlas en instrucciones del sistema, además se encarga de automatizar algunas de las tareas típicas de un programador como declaraciones de variables o dependencias, de esta manera el proceso de programar se suele agilizar mucho lo cual repercute en la eficiencia del que tiene que escribir el código.</a:t>
            </a:r>
            <a:endParaRPr lang="es-GT"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81392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0767" y="1253065"/>
            <a:ext cx="9601196" cy="1303867"/>
          </a:xfrm>
        </p:spPr>
        <p:txBody>
          <a:bodyPr>
            <a:noAutofit/>
          </a:bodyPr>
          <a:lstStyle/>
          <a:p>
            <a:r>
              <a:rPr lang="es-GT" sz="6000" dirty="0">
                <a:latin typeface="Elephant" panose="02020904090505020303" pitchFamily="18" charset="0"/>
              </a:rPr>
              <a:t>Lenguaje interpretado</a:t>
            </a:r>
            <a:br>
              <a:rPr lang="es-GT" sz="6000" dirty="0">
                <a:latin typeface="Elephant" panose="02020904090505020303" pitchFamily="18" charset="0"/>
              </a:rPr>
            </a:br>
            <a:endParaRPr lang="es-GT" sz="6000" dirty="0">
              <a:latin typeface="Elephant" panose="02020904090505020303" pitchFamily="18" charset="0"/>
            </a:endParaRPr>
          </a:p>
        </p:txBody>
      </p:sp>
      <p:sp>
        <p:nvSpPr>
          <p:cNvPr id="3" name="Marcador de contenido 2"/>
          <p:cNvSpPr>
            <a:spLocks noGrp="1"/>
          </p:cNvSpPr>
          <p:nvPr>
            <p:ph idx="1"/>
          </p:nvPr>
        </p:nvSpPr>
        <p:spPr>
          <a:xfrm>
            <a:off x="501042" y="2278387"/>
            <a:ext cx="10822488" cy="4134940"/>
          </a:xfrm>
        </p:spPr>
        <p:txBody>
          <a:bodyPr>
            <a:normAutofit/>
          </a:bodyPr>
          <a:lstStyle/>
          <a:p>
            <a:r>
              <a:rPr lang="es-GT" dirty="0" smtClean="0">
                <a:latin typeface="Arial" panose="020B0604020202020204" pitchFamily="34" charset="0"/>
                <a:cs typeface="Arial" panose="020B0604020202020204" pitchFamily="34" charset="0"/>
              </a:rPr>
              <a:t>Un </a:t>
            </a:r>
            <a:r>
              <a:rPr lang="es-GT" dirty="0">
                <a:latin typeface="Arial" panose="020B0604020202020204" pitchFamily="34" charset="0"/>
                <a:cs typeface="Arial" panose="020B0604020202020204" pitchFamily="34" charset="0"/>
              </a:rPr>
              <a:t>lenguaje de programación es, por definición, diferente al lenguaje máquina. Por lo tanto, debe traducirse para que el procesador pueda comprenderlo. Un programa escrito en un lenguaje interpretado requiere de un programa auxiliar (el intérprete), que traduce los comandos de los programas según sea necesario</a:t>
            </a:r>
            <a:r>
              <a:rPr lang="es-GT" dirty="0" smtClean="0">
                <a:latin typeface="Arial" panose="020B0604020202020204" pitchFamily="34" charset="0"/>
                <a:cs typeface="Arial" panose="020B0604020202020204" pitchFamily="34" charset="0"/>
              </a:rPr>
              <a:t>.</a:t>
            </a:r>
          </a:p>
          <a:p>
            <a:r>
              <a:rPr lang="es-GT" dirty="0">
                <a:latin typeface="Arial" panose="020B0604020202020204" pitchFamily="34" charset="0"/>
                <a:cs typeface="Arial" panose="020B0604020202020204" pitchFamily="34" charset="0"/>
              </a:rPr>
              <a:t>Para que esto sea posible hace falta un intermediario, un programa encargado de traducir cada instruccion escrita con una semantica 'humana' a Código máquina (instrucciones de la CPU del ordenador), este programa recibe el nombre de interprete (en ingles parser</a:t>
            </a:r>
            <a:r>
              <a:rPr lang="es-GT" dirty="0" smtClean="0">
                <a:latin typeface="Arial" panose="020B0604020202020204" pitchFamily="34" charset="0"/>
                <a:cs typeface="Arial" panose="020B0604020202020204" pitchFamily="34" charset="0"/>
              </a:rPr>
              <a:t>).</a:t>
            </a:r>
          </a:p>
          <a:p>
            <a:r>
              <a:rPr lang="es-GT" dirty="0">
                <a:latin typeface="Arial" panose="020B0604020202020204" pitchFamily="34" charset="0"/>
                <a:cs typeface="Arial" panose="020B0604020202020204" pitchFamily="34" charset="0"/>
              </a:rPr>
              <a:t>El interprete se encarga de leer una a una las instrucciones textuales del programa conforme estas necesitan ser ejecutadas y descomponerlas en instrucciones del sistema, además se encarga de automatizar algunas de las tareas típicas de un programador como declaraciones de variables o dependencias, de esta manera el proceso de programar se suele agilizar mucho lo cual repercute en la eficiencia del que tiene que escribir el código.</a:t>
            </a: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62875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Elephant" panose="02020904090505020303" pitchFamily="18" charset="0"/>
              </a:rPr>
              <a:t>Línea de tiempo de los lenguajes de programacion</a:t>
            </a:r>
            <a:endParaRPr lang="es-GT" dirty="0">
              <a:latin typeface="Elephant" panose="02020904090505020303" pitchFamily="18" charset="0"/>
            </a:endParaRPr>
          </a:p>
        </p:txBody>
      </p:sp>
      <p:sp>
        <p:nvSpPr>
          <p:cNvPr id="3" name="Marcador de contenido 2"/>
          <p:cNvSpPr>
            <a:spLocks noGrp="1"/>
          </p:cNvSpPr>
          <p:nvPr>
            <p:ph idx="1"/>
          </p:nvPr>
        </p:nvSpPr>
        <p:spPr>
          <a:xfrm>
            <a:off x="313152" y="1853248"/>
            <a:ext cx="11636678" cy="4635234"/>
          </a:xfrm>
        </p:spPr>
        <p:txBody>
          <a:bodyPr>
            <a:noAutofit/>
          </a:bodyPr>
          <a:lstStyle/>
          <a:p>
            <a:r>
              <a:rPr lang="es-GT" sz="1800" dirty="0"/>
              <a:t>1957 FORTRAN FORmulaTRANslation es el lenguaje de programación más antiguo y que continúa en uso. Creada por John Backus, esta herramienta fue </a:t>
            </a:r>
            <a:r>
              <a:rPr lang="es-GT" sz="1800" dirty="0" smtClean="0"/>
              <a:t>desarrollado..</a:t>
            </a:r>
            <a:r>
              <a:rPr lang="es-GT" sz="1800" dirty="0"/>
              <a:t/>
            </a:r>
            <a:br>
              <a:rPr lang="es-GT" sz="1800" dirty="0"/>
            </a:br>
            <a:endParaRPr lang="es-GT" sz="1800" dirty="0" smtClean="0"/>
          </a:p>
          <a:p>
            <a:r>
              <a:rPr lang="es-GT" sz="1800" dirty="0"/>
              <a:t>1959 Cobol El Common Business Oriented Language está detrás de la mayoría de los sistemas de transacciones de negocio de los procesos de las tarjetas</a:t>
            </a:r>
            <a:r>
              <a:rPr lang="es-GT" sz="1800" dirty="0" smtClean="0"/>
              <a:t>..</a:t>
            </a:r>
          </a:p>
          <a:p>
            <a:r>
              <a:rPr lang="es-GT" sz="1800" dirty="0"/>
              <a:t>1964 Basic Creado por estudiantes de Dartmouth College, el denominado Beginners All Purpose Symbolic Instruction Code fue diseñado como un lenguaje s..</a:t>
            </a:r>
            <a:br>
              <a:rPr lang="es-GT" sz="1800" dirty="0"/>
            </a:br>
            <a:r>
              <a:rPr lang="es-GT" sz="1800" dirty="0"/>
              <a:t/>
            </a:r>
            <a:br>
              <a:rPr lang="es-GT" sz="1800" dirty="0"/>
            </a:br>
            <a:r>
              <a:rPr lang="es-GT" sz="1800" dirty="0"/>
              <a:t>1969 4-C Este lenguaje fue desarrollado entre 1969 y 1973 por Dennis Ritchie para los laboratorios Bell </a:t>
            </a:r>
            <a:r>
              <a:rPr lang="es-GT" sz="1800" dirty="0" err="1"/>
              <a:t>Telephone</a:t>
            </a:r>
            <a:r>
              <a:rPr lang="es-GT" sz="1800" dirty="0"/>
              <a:t> para usarlos en el sistema Unix. Se..</a:t>
            </a:r>
            <a:br>
              <a:rPr lang="es-GT" sz="1800" dirty="0"/>
            </a:br>
            <a:r>
              <a:rPr lang="es-GT" sz="1800" dirty="0"/>
              <a:t/>
            </a:r>
            <a:br>
              <a:rPr lang="es-GT" sz="1800" dirty="0"/>
            </a:br>
            <a:r>
              <a:rPr lang="es-GT" sz="1800" dirty="0"/>
              <a:t>1970 Pascal El lenguaje se llamó así en honor de Blaise Pascal, el inventor de las calculadoras matemáticas, aunque su creador se llamaba Niklaus Wir..</a:t>
            </a:r>
            <a:br>
              <a:rPr lang="es-GT" sz="1800" dirty="0"/>
            </a:br>
            <a:r>
              <a:rPr lang="es-GT" sz="1800" dirty="0"/>
              <a:t/>
            </a:r>
            <a:br>
              <a:rPr lang="es-GT" sz="1800" dirty="0"/>
            </a:br>
            <a:endParaRPr lang="es-GT" sz="1800" dirty="0"/>
          </a:p>
        </p:txBody>
      </p:sp>
    </p:spTree>
    <p:extLst>
      <p:ext uri="{BB962C8B-B14F-4D97-AF65-F5344CB8AC3E}">
        <p14:creationId xmlns:p14="http://schemas.microsoft.com/office/powerpoint/2010/main" val="8038640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490296"/>
            <a:ext cx="9404723" cy="1400530"/>
          </a:xfrm>
        </p:spPr>
        <p:txBody>
          <a:bodyPr/>
          <a:lstStyle/>
          <a:p>
            <a:pPr algn="ctr"/>
            <a:r>
              <a:rPr lang="es-GT" dirty="0" smtClean="0">
                <a:latin typeface="Elephant" panose="02020904090505020303" pitchFamily="18" charset="0"/>
              </a:rPr>
              <a:t>Mantenimiento preventivo</a:t>
            </a:r>
            <a:endParaRPr lang="es-GT" dirty="0">
              <a:latin typeface="Elephant" panose="02020904090505020303" pitchFamily="18" charset="0"/>
            </a:endParaRPr>
          </a:p>
        </p:txBody>
      </p:sp>
      <p:sp>
        <p:nvSpPr>
          <p:cNvPr id="3" name="Marcador de contenido 2"/>
          <p:cNvSpPr>
            <a:spLocks noGrp="1"/>
          </p:cNvSpPr>
          <p:nvPr>
            <p:ph idx="1"/>
          </p:nvPr>
        </p:nvSpPr>
        <p:spPr>
          <a:xfrm>
            <a:off x="645130" y="2052918"/>
            <a:ext cx="11091758" cy="4195481"/>
          </a:xfrm>
        </p:spPr>
        <p:txBody>
          <a:bodyPr>
            <a:normAutofit/>
          </a:bodyPr>
          <a:lstStyle/>
          <a:p>
            <a:r>
              <a:rPr lang="es-GT" dirty="0">
                <a:latin typeface="Arial" panose="020B0604020202020204" pitchFamily="34" charset="0"/>
                <a:cs typeface="Arial" panose="020B0604020202020204" pitchFamily="34" charset="0"/>
              </a:rPr>
              <a:t>En las operaciones de </a:t>
            </a:r>
            <a:r>
              <a:rPr lang="es-GT" dirty="0">
                <a:latin typeface="Arial" panose="020B0604020202020204" pitchFamily="34" charset="0"/>
                <a:cs typeface="Arial" panose="020B0604020202020204" pitchFamily="34" charset="0"/>
                <a:hlinkClick r:id="rId2" tooltip="Mantenimiento"/>
              </a:rPr>
              <a:t>mantenimiento</a:t>
            </a:r>
            <a:r>
              <a:rPr lang="es-GT" dirty="0">
                <a:latin typeface="Arial" panose="020B0604020202020204" pitchFamily="34" charset="0"/>
                <a:cs typeface="Arial" panose="020B0604020202020204" pitchFamily="34" charset="0"/>
              </a:rPr>
              <a:t>, el </a:t>
            </a:r>
            <a:r>
              <a:rPr lang="es-GT" b="1" dirty="0">
                <a:latin typeface="Arial" panose="020B0604020202020204" pitchFamily="34" charset="0"/>
                <a:cs typeface="Arial" panose="020B0604020202020204" pitchFamily="34" charset="0"/>
              </a:rPr>
              <a:t>mantenimiento preventivo</a:t>
            </a:r>
            <a:r>
              <a:rPr lang="es-GT" dirty="0">
                <a:latin typeface="Arial" panose="020B0604020202020204" pitchFamily="34" charset="0"/>
                <a:cs typeface="Arial" panose="020B0604020202020204" pitchFamily="34" charset="0"/>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latin typeface="Arial" panose="020B0604020202020204" pitchFamily="34" charset="0"/>
                <a:cs typeface="Arial" panose="020B0604020202020204" pitchFamily="34" charset="0"/>
                <a:hlinkClick r:id="rId3" tooltip="Mantenimiento correctivo"/>
              </a:rPr>
              <a:t>mantenimiento correctivo</a:t>
            </a:r>
            <a:r>
              <a:rPr lang="es-GT" dirty="0">
                <a:latin typeface="Arial" panose="020B0604020202020204" pitchFamily="34" charset="0"/>
                <a:cs typeface="Arial" panose="020B0604020202020204" pitchFamily="34" charset="0"/>
              </a:rPr>
              <a:t> que repara o pone en condiciones de funcionamiento aquellos que dejaron de funcionar o están dañados.</a:t>
            </a:r>
          </a:p>
          <a:p>
            <a:r>
              <a:rPr lang="es-GT" dirty="0">
                <a:latin typeface="Arial" panose="020B0604020202020204" pitchFamily="34" charset="0"/>
                <a:cs typeface="Arial" panose="020B0604020202020204" pitchFamily="34" charset="0"/>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945557"/>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TotalTime>
  <Words>513</Words>
  <Application>Microsoft Office PowerPoint</Application>
  <PresentationFormat>Panorámica</PresentationFormat>
  <Paragraphs>46</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Adobe Gothic Std B</vt:lpstr>
      <vt:lpstr>Arial</vt:lpstr>
      <vt:lpstr>Century Gothic</vt:lpstr>
      <vt:lpstr>Elephant</vt:lpstr>
      <vt:lpstr>Wingdings 3</vt:lpstr>
      <vt:lpstr>Ion</vt:lpstr>
      <vt:lpstr>Liceo compu-market</vt:lpstr>
      <vt:lpstr>introducción</vt:lpstr>
      <vt:lpstr>informatica</vt:lpstr>
      <vt:lpstr>ofimatica</vt:lpstr>
      <vt:lpstr>Lenguajes de programacion</vt:lpstr>
      <vt:lpstr>Lenguaje de programación imperativo </vt:lpstr>
      <vt:lpstr>Lenguaje interpretado </vt:lpstr>
      <vt:lpstr>Línea de tiempo de los lenguajes de programacion</vt:lpstr>
      <vt:lpstr>Mantenimiento preventivo</vt:lpstr>
      <vt:lpstr>Tipos de mantenimiento preventivo</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dc:title>
  <dc:creator>estudiante de Liceo Compu-market</dc:creator>
  <cp:lastModifiedBy>estudiante de Liceo Compu-market</cp:lastModifiedBy>
  <cp:revision>10</cp:revision>
  <dcterms:created xsi:type="dcterms:W3CDTF">2017-04-20T19:38:06Z</dcterms:created>
  <dcterms:modified xsi:type="dcterms:W3CDTF">2017-04-20T21:08:10Z</dcterms:modified>
</cp:coreProperties>
</file>