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5" d="100"/>
          <a:sy n="55"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88E7451-AEAA-4626-9925-FEAFC486C0C4}" type="datetimeFigureOut">
              <a:rPr lang="es-GT" smtClean="0"/>
              <a:t>19/06/2017</a:t>
            </a:fld>
            <a:endParaRPr lang="es-G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G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407626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8E7451-AEAA-4626-9925-FEAFC486C0C4}" type="datetimeFigureOut">
              <a:rPr lang="es-GT" smtClean="0"/>
              <a:t>19/06/2017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11717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88E7451-AEAA-4626-9925-FEAFC486C0C4}"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868359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88E7451-AEAA-4626-9925-FEAFC486C0C4}"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069636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88E7451-AEAA-4626-9925-FEAFC486C0C4}"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3325261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8E7451-AEAA-4626-9925-FEAFC486C0C4}" type="datetimeFigureOut">
              <a:rPr lang="es-GT" smtClean="0"/>
              <a:t>19/06/2017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1240590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8E7451-AEAA-4626-9925-FEAFC486C0C4}" type="datetimeFigureOut">
              <a:rPr lang="es-GT" smtClean="0"/>
              <a:t>19/06/2017</a:t>
            </a:fld>
            <a:endParaRPr lang="es-GT"/>
          </a:p>
        </p:txBody>
      </p:sp>
      <p:sp>
        <p:nvSpPr>
          <p:cNvPr id="8" name="Footer Placeholder 7"/>
          <p:cNvSpPr>
            <a:spLocks noGrp="1"/>
          </p:cNvSpPr>
          <p:nvPr>
            <p:ph type="ftr" sz="quarter" idx="11"/>
          </p:nvPr>
        </p:nvSpPr>
        <p:spPr>
          <a:xfrm>
            <a:off x="561111" y="6391838"/>
            <a:ext cx="3644282" cy="304801"/>
          </a:xfrm>
        </p:spPr>
        <p:txBody>
          <a:bodyPr/>
          <a:lstStyle/>
          <a:p>
            <a:endParaRPr lang="es-GT"/>
          </a:p>
        </p:txBody>
      </p:sp>
      <p:sp>
        <p:nvSpPr>
          <p:cNvPr id="9" name="Slide Number Placeholder 8"/>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76906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8E7451-AEAA-4626-9925-FEAFC486C0C4}"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1667077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88E7451-AEAA-4626-9925-FEAFC486C0C4}"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164730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88E7451-AEAA-4626-9925-FEAFC486C0C4}"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366072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88E7451-AEAA-4626-9925-FEAFC486C0C4}"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03763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88E7451-AEAA-4626-9925-FEAFC486C0C4}" type="datetimeFigureOut">
              <a:rPr lang="es-GT" smtClean="0"/>
              <a:t>19/06/2017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56952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8E7451-AEAA-4626-9925-FEAFC486C0C4}" type="datetimeFigureOut">
              <a:rPr lang="es-GT" smtClean="0"/>
              <a:t>19/06/2017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38974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88E7451-AEAA-4626-9925-FEAFC486C0C4}" type="datetimeFigureOut">
              <a:rPr lang="es-GT" smtClean="0"/>
              <a:t>19/06/2017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42412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E7451-AEAA-4626-9925-FEAFC486C0C4}" type="datetimeFigureOut">
              <a:rPr lang="es-GT" smtClean="0"/>
              <a:t>19/06/2017</a:t>
            </a:fld>
            <a:endParaRPr lang="es-GT"/>
          </a:p>
        </p:txBody>
      </p:sp>
      <p:sp>
        <p:nvSpPr>
          <p:cNvPr id="3" name="Footer Placeholder 2"/>
          <p:cNvSpPr>
            <a:spLocks noGrp="1"/>
          </p:cNvSpPr>
          <p:nvPr>
            <p:ph type="ftr" sz="quarter" idx="11"/>
          </p:nvPr>
        </p:nvSpPr>
        <p:spPr/>
        <p:txBody>
          <a:bodyPr/>
          <a:lstStyle/>
          <a:p>
            <a:endParaRPr lang="es-G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30718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8E7451-AEAA-4626-9925-FEAFC486C0C4}" type="datetimeFigureOut">
              <a:rPr lang="es-GT" smtClean="0"/>
              <a:t>19/06/2017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75047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8E7451-AEAA-4626-9925-FEAFC486C0C4}" type="datetimeFigureOut">
              <a:rPr lang="es-GT" smtClean="0"/>
              <a:t>19/06/2017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155027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88E7451-AEAA-4626-9925-FEAFC486C0C4}" type="datetimeFigureOut">
              <a:rPr lang="es-GT" smtClean="0"/>
              <a:t>19/06/2017</a:t>
            </a:fld>
            <a:endParaRPr lang="es-G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G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415C0A5-BF8C-4BD9-B6A8-07A4F6139426}" type="slidenum">
              <a:rPr lang="es-GT" smtClean="0"/>
              <a:t>‹Nº›</a:t>
            </a:fld>
            <a:endParaRPr lang="es-GT"/>
          </a:p>
        </p:txBody>
      </p:sp>
    </p:spTree>
    <p:extLst>
      <p:ext uri="{BB962C8B-B14F-4D97-AF65-F5344CB8AC3E}">
        <p14:creationId xmlns:p14="http://schemas.microsoft.com/office/powerpoint/2010/main" val="65680856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Polonio" TargetMode="External"/><Relationship Id="rId2" Type="http://schemas.openxmlformats.org/officeDocument/2006/relationships/hyperlink" Target="https://es.wikipedia.org/wiki/Uranio" TargetMode="External"/><Relationship Id="rId1" Type="http://schemas.openxmlformats.org/officeDocument/2006/relationships/slideLayout" Target="../slideLayouts/slideLayout2.xml"/><Relationship Id="rId5" Type="http://schemas.openxmlformats.org/officeDocument/2006/relationships/hyperlink" Target="https://es.wikipedia.org/wiki/Berilio" TargetMode="External"/><Relationship Id="rId4" Type="http://schemas.openxmlformats.org/officeDocument/2006/relationships/hyperlink" Target="https://es.wikipedia.org/wiki/Potasi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43470" y="2703536"/>
            <a:ext cx="8825658" cy="1634836"/>
          </a:xfrm>
        </p:spPr>
        <p:txBody>
          <a:bodyPr/>
          <a:lstStyle/>
          <a:p>
            <a:pPr algn="ctr"/>
            <a:r>
              <a:rPr lang="es-GT" sz="8800" b="1" dirty="0" smtClean="0">
                <a:solidFill>
                  <a:schemeClr val="tx1"/>
                </a:solidFill>
              </a:rPr>
              <a:t> </a:t>
            </a:r>
            <a:br>
              <a:rPr lang="es-GT" sz="8800" b="1" dirty="0" smtClean="0">
                <a:solidFill>
                  <a:schemeClr val="tx1"/>
                </a:solidFill>
              </a:rPr>
            </a:br>
            <a:r>
              <a:rPr lang="es-GT" sz="8800" b="1" dirty="0">
                <a:solidFill>
                  <a:schemeClr val="tx1"/>
                </a:solidFill>
              </a:rPr>
              <a:t/>
            </a:r>
            <a:br>
              <a:rPr lang="es-GT" sz="8800" b="1" dirty="0">
                <a:solidFill>
                  <a:schemeClr val="tx1"/>
                </a:solidFill>
              </a:rPr>
            </a:br>
            <a:r>
              <a:rPr lang="es-GT" sz="8800" b="1" dirty="0" smtClean="0">
                <a:solidFill>
                  <a:schemeClr val="tx1"/>
                </a:solidFill>
              </a:rPr>
              <a:t/>
            </a:r>
            <a:br>
              <a:rPr lang="es-GT" sz="8800" b="1" dirty="0" smtClean="0">
                <a:solidFill>
                  <a:schemeClr val="tx1"/>
                </a:solidFill>
              </a:rPr>
            </a:br>
            <a:r>
              <a:rPr lang="es-GT" sz="8800" b="1" dirty="0">
                <a:solidFill>
                  <a:schemeClr val="tx1"/>
                </a:solidFill>
              </a:rPr>
              <a:t/>
            </a:r>
            <a:br>
              <a:rPr lang="es-GT" sz="8800" b="1" dirty="0">
                <a:solidFill>
                  <a:schemeClr val="tx1"/>
                </a:solidFill>
              </a:rPr>
            </a:br>
            <a:r>
              <a:rPr lang="es-GT" sz="8800" b="1" dirty="0" smtClean="0">
                <a:solidFill>
                  <a:schemeClr val="tx1"/>
                </a:solidFill>
              </a:rPr>
              <a:t>contaminación</a:t>
            </a:r>
            <a:endParaRPr lang="es-GT" sz="8800" b="1" dirty="0">
              <a:solidFill>
                <a:schemeClr val="tx1"/>
              </a:solidFill>
            </a:endParaRPr>
          </a:p>
        </p:txBody>
      </p:sp>
    </p:spTree>
    <p:extLst>
      <p:ext uri="{BB962C8B-B14F-4D97-AF65-F5344CB8AC3E}">
        <p14:creationId xmlns:p14="http://schemas.microsoft.com/office/powerpoint/2010/main" val="479422878"/>
      </p:ext>
    </p:extLst>
  </p:cSld>
  <p:clrMapOvr>
    <a:masterClrMapping/>
  </p:clrMapOvr>
  <mc:AlternateContent xmlns:mc="http://schemas.openxmlformats.org/markup-compatibility/2006" xmlns:p14="http://schemas.microsoft.com/office/powerpoint/2010/main">
    <mc:Choice Requires="p14">
      <p:transition p14:dur="100" advTm="1301">
        <p:cut/>
        <p:sndAc>
          <p:stSnd>
            <p:snd r:embed="rId2" name="bomb.wav"/>
          </p:stSnd>
        </p:sndAc>
      </p:transition>
    </mc:Choice>
    <mc:Fallback xmlns="">
      <p:transition advTm="1301">
        <p:cut/>
        <p:sndAc>
          <p:stSnd>
            <p:snd r:embed="rId3"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Contaminación Térmic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6563" y="2603500"/>
            <a:ext cx="4903187"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623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9">
        <p15:prstTrans prst="fracture"/>
      </p:transition>
    </mc:Choice>
    <mc:Fallback xmlns="">
      <p:transition spd="slow" advTm="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bg1"/>
                </a:solidFill>
              </a:rPr>
              <a:t>Contaminación radiactiva</a:t>
            </a:r>
            <a:endParaRPr lang="es-GT" b="1" dirty="0">
              <a:solidFill>
                <a:schemeClr val="bg1"/>
              </a:solidFill>
            </a:endParaRPr>
          </a:p>
        </p:txBody>
      </p:sp>
      <p:sp>
        <p:nvSpPr>
          <p:cNvPr id="3" name="Marcador de contenido 2"/>
          <p:cNvSpPr>
            <a:spLocks noGrp="1"/>
          </p:cNvSpPr>
          <p:nvPr>
            <p:ph idx="1"/>
          </p:nvPr>
        </p:nvSpPr>
        <p:spPr/>
        <p:txBody>
          <a:bodyPr/>
          <a:lstStyle/>
          <a:p>
            <a:r>
              <a:rPr lang="es-GT" dirty="0"/>
              <a:t>Se denomina </a:t>
            </a:r>
            <a:r>
              <a:rPr lang="es-GT" b="1" dirty="0"/>
              <a:t>contaminación radiactiva</a:t>
            </a:r>
            <a:r>
              <a:rPr lang="es-GT" dirty="0"/>
              <a:t> o </a:t>
            </a:r>
            <a:r>
              <a:rPr lang="es-GT" b="1" dirty="0"/>
              <a:t>contaminación nuclear</a:t>
            </a:r>
            <a:r>
              <a:rPr lang="es-GT" dirty="0"/>
              <a:t> a la presencia no deseada de sustancias radioactivas en el entorno. Esta contaminación puede proceder de radioisótopos </a:t>
            </a:r>
            <a:r>
              <a:rPr lang="es-GT" dirty="0" smtClean="0"/>
              <a:t>naturales</a:t>
            </a:r>
            <a:r>
              <a:rPr lang="es-GT" dirty="0"/>
              <a:t> </a:t>
            </a:r>
            <a:r>
              <a:rPr lang="es-GT" dirty="0" smtClean="0"/>
              <a:t>o</a:t>
            </a:r>
            <a:r>
              <a:rPr lang="es-GT" dirty="0"/>
              <a:t> artificiales.</a:t>
            </a:r>
          </a:p>
          <a:p>
            <a:r>
              <a:rPr lang="es-GT" dirty="0"/>
              <a:t>La primera de ellas se da cuando se trata de aquellos </a:t>
            </a:r>
            <a:r>
              <a:rPr lang="es-GT" dirty="0" smtClean="0"/>
              <a:t>isótopos</a:t>
            </a:r>
            <a:r>
              <a:rPr lang="es-GT" dirty="0"/>
              <a:t> </a:t>
            </a:r>
            <a:r>
              <a:rPr lang="es-GT" dirty="0" smtClean="0"/>
              <a:t>radiactivos </a:t>
            </a:r>
            <a:r>
              <a:rPr lang="es-GT" dirty="0"/>
              <a:t>que existen en la corteza terrestre desde la formación de la </a:t>
            </a:r>
            <a:r>
              <a:rPr lang="es-GT" dirty="0" smtClean="0"/>
              <a:t>Tierra</a:t>
            </a:r>
            <a:r>
              <a:rPr lang="es-GT" dirty="0"/>
              <a:t> </a:t>
            </a:r>
            <a:r>
              <a:rPr lang="es-GT" dirty="0" smtClean="0"/>
              <a:t>o </a:t>
            </a:r>
            <a:r>
              <a:rPr lang="es-GT" dirty="0"/>
              <a:t>de los que se generan continuamente en la </a:t>
            </a:r>
            <a:r>
              <a:rPr lang="es-GT" dirty="0" smtClean="0"/>
              <a:t>atmósfera</a:t>
            </a:r>
            <a:r>
              <a:rPr lang="es-GT" dirty="0"/>
              <a:t> </a:t>
            </a:r>
            <a:r>
              <a:rPr lang="es-GT" dirty="0" smtClean="0"/>
              <a:t>por </a:t>
            </a:r>
            <a:r>
              <a:rPr lang="es-GT" dirty="0"/>
              <a:t>la acción de los </a:t>
            </a:r>
            <a:r>
              <a:rPr lang="es-GT" dirty="0" smtClean="0"/>
              <a:t>rayos </a:t>
            </a:r>
            <a:r>
              <a:rPr lang="es-GT" dirty="0"/>
              <a:t>cósmicos. Cuando estos radioisótopos naturales se encuentran en concentraciones más elevadas que las que pueden encontrarse en la naturaleza (dentro de la variabilidad existente), se puede hablar de contaminación radiactiva. Ejemplos de estos radioisótopos pueden ser el </a:t>
            </a:r>
            <a:r>
              <a:rPr lang="es-GT" baseline="30000" dirty="0"/>
              <a:t>235</a:t>
            </a:r>
            <a:r>
              <a:rPr lang="es-GT" dirty="0">
                <a:hlinkClick r:id="rId2" tooltip="Uranio"/>
              </a:rPr>
              <a:t>U</a:t>
            </a:r>
            <a:r>
              <a:rPr lang="es-GT" dirty="0"/>
              <a:t>, el </a:t>
            </a:r>
            <a:r>
              <a:rPr lang="es-GT" baseline="30000" dirty="0"/>
              <a:t>210</a:t>
            </a:r>
            <a:r>
              <a:rPr lang="es-GT" dirty="0">
                <a:hlinkClick r:id="rId3" tooltip="Polonio"/>
              </a:rPr>
              <a:t>Po</a:t>
            </a:r>
            <a:r>
              <a:rPr lang="es-GT" dirty="0"/>
              <a:t>, el radón, el </a:t>
            </a:r>
            <a:r>
              <a:rPr lang="es-GT" baseline="30000" dirty="0"/>
              <a:t>40</a:t>
            </a:r>
            <a:r>
              <a:rPr lang="es-GT" dirty="0">
                <a:hlinkClick r:id="rId4" tooltip="Potasio"/>
              </a:rPr>
              <a:t>K</a:t>
            </a:r>
            <a:r>
              <a:rPr lang="es-GT" dirty="0"/>
              <a:t> o el </a:t>
            </a:r>
            <a:r>
              <a:rPr lang="es-GT" baseline="30000" dirty="0"/>
              <a:t>7</a:t>
            </a:r>
            <a:r>
              <a:rPr lang="es-GT" dirty="0">
                <a:hlinkClick r:id="rId5" tooltip="Berilio"/>
              </a:rPr>
              <a:t>Be</a:t>
            </a:r>
            <a:r>
              <a:rPr lang="es-GT" dirty="0"/>
              <a:t>.</a:t>
            </a:r>
          </a:p>
          <a:p>
            <a:endParaRPr lang="es-GT" dirty="0"/>
          </a:p>
        </p:txBody>
      </p:sp>
    </p:spTree>
    <p:extLst>
      <p:ext uri="{BB962C8B-B14F-4D97-AF65-F5344CB8AC3E}">
        <p14:creationId xmlns:p14="http://schemas.microsoft.com/office/powerpoint/2010/main" val="3285373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67">
        <p15:prstTrans prst="origami"/>
      </p:transition>
    </mc:Choice>
    <mc:Fallback xmlns="">
      <p:transition spd="slow" advTm="6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La Contaminación radiacti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1531" y="2392471"/>
            <a:ext cx="6953250" cy="3469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1164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0">
        <p15:prstTrans prst="cru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i="1" dirty="0" smtClean="0">
                <a:solidFill>
                  <a:schemeClr val="tx1"/>
                </a:solidFill>
              </a:rPr>
              <a:t>Tipos </a:t>
            </a:r>
            <a:r>
              <a:rPr lang="es-GT" b="1" i="1" smtClean="0">
                <a:solidFill>
                  <a:schemeClr val="tx1"/>
                </a:solidFill>
              </a:rPr>
              <a:t>de </a:t>
            </a:r>
            <a:r>
              <a:rPr lang="es-GT" b="1" i="1" smtClean="0">
                <a:solidFill>
                  <a:schemeClr val="tx1"/>
                </a:solidFill>
              </a:rPr>
              <a:t>contaminación</a:t>
            </a:r>
            <a:endParaRPr lang="es-GT" b="1" i="1" dirty="0">
              <a:solidFill>
                <a:schemeClr val="tx1"/>
              </a:solidFill>
            </a:endParaRPr>
          </a:p>
        </p:txBody>
      </p:sp>
      <p:sp>
        <p:nvSpPr>
          <p:cNvPr id="3" name="Marcador de contenido 2"/>
          <p:cNvSpPr>
            <a:spLocks noGrp="1"/>
          </p:cNvSpPr>
          <p:nvPr>
            <p:ph idx="1"/>
          </p:nvPr>
        </p:nvSpPr>
        <p:spPr/>
        <p:txBody>
          <a:bodyPr/>
          <a:lstStyle/>
          <a:p>
            <a:r>
              <a:rPr lang="es-GT" dirty="0" smtClean="0"/>
              <a:t>Contaminación del agua</a:t>
            </a:r>
          </a:p>
          <a:p>
            <a:pPr fontAlgn="base"/>
            <a:r>
              <a:rPr lang="es-GT" i="1" dirty="0"/>
              <a:t>Contaminación del Aire</a:t>
            </a:r>
            <a:endParaRPr lang="es-GT" dirty="0"/>
          </a:p>
          <a:p>
            <a:pPr fontAlgn="base"/>
            <a:r>
              <a:rPr lang="es-GT" i="1" dirty="0"/>
              <a:t>Contaminación del Suelo</a:t>
            </a:r>
            <a:endParaRPr lang="es-GT" dirty="0"/>
          </a:p>
          <a:p>
            <a:pPr fontAlgn="base"/>
            <a:r>
              <a:rPr lang="es-GT" i="1" dirty="0"/>
              <a:t>Contaminación Térmica</a:t>
            </a:r>
            <a:endParaRPr lang="es-GT" dirty="0"/>
          </a:p>
          <a:p>
            <a:pPr fontAlgn="base"/>
            <a:r>
              <a:rPr lang="es-GT" i="1" dirty="0" smtClean="0"/>
              <a:t>Contaminación </a:t>
            </a:r>
            <a:r>
              <a:rPr lang="es-GT" i="1" dirty="0"/>
              <a:t>radiactiva</a:t>
            </a:r>
            <a:endParaRPr lang="es-GT" dirty="0"/>
          </a:p>
          <a:p>
            <a:endParaRPr lang="es-GT" dirty="0"/>
          </a:p>
        </p:txBody>
      </p:sp>
    </p:spTree>
    <p:extLst>
      <p:ext uri="{BB962C8B-B14F-4D97-AF65-F5344CB8AC3E}">
        <p14:creationId xmlns:p14="http://schemas.microsoft.com/office/powerpoint/2010/main" val="1084399537"/>
      </p:ext>
    </p:extLst>
  </p:cSld>
  <p:clrMapOvr>
    <a:masterClrMapping/>
  </p:clrMapOvr>
  <p:transition spd="slow" advTm="3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bg1"/>
                </a:solidFill>
              </a:rPr>
              <a:t>Contaminación </a:t>
            </a:r>
            <a:r>
              <a:rPr lang="es-GT" b="1" dirty="0" smtClean="0">
                <a:solidFill>
                  <a:schemeClr val="bg1"/>
                </a:solidFill>
              </a:rPr>
              <a:t>del Agua</a:t>
            </a:r>
            <a:endParaRPr lang="es-GT" b="1" dirty="0">
              <a:solidFill>
                <a:schemeClr val="bg1"/>
              </a:solidFill>
            </a:endParaRPr>
          </a:p>
        </p:txBody>
      </p:sp>
      <p:sp>
        <p:nvSpPr>
          <p:cNvPr id="3" name="Marcador de contenido 2"/>
          <p:cNvSpPr>
            <a:spLocks noGrp="1"/>
          </p:cNvSpPr>
          <p:nvPr>
            <p:ph idx="1"/>
          </p:nvPr>
        </p:nvSpPr>
        <p:spPr/>
        <p:txBody>
          <a:bodyPr/>
          <a:lstStyle/>
          <a:p>
            <a:endParaRPr lang="es-GT" dirty="0" smtClean="0"/>
          </a:p>
          <a:p>
            <a:endParaRPr lang="es-GT" dirty="0"/>
          </a:p>
          <a:p>
            <a:pPr algn="ctr"/>
            <a:r>
              <a:rPr lang="es-GT" dirty="0" smtClean="0"/>
              <a:t>Como </a:t>
            </a:r>
            <a:r>
              <a:rPr lang="es-GT" dirty="0"/>
              <a:t>su nombre lo sugiere, “Contaminación del agua” es el tipo de contaminación que supone la contaminación distintos cuerpos de agua. Varias criaturas acuáticas dependen de estos cuerpos de agua y sus características naturales nutritivos para apoyar su vida.</a:t>
            </a:r>
            <a:br>
              <a:rPr lang="es-GT" dirty="0"/>
            </a:br>
            <a:r>
              <a:rPr lang="es-GT" dirty="0"/>
              <a:t>Contaminación del Agua</a:t>
            </a:r>
          </a:p>
        </p:txBody>
      </p:sp>
    </p:spTree>
    <p:extLst>
      <p:ext uri="{BB962C8B-B14F-4D97-AF65-F5344CB8AC3E}">
        <p14:creationId xmlns:p14="http://schemas.microsoft.com/office/powerpoint/2010/main" val="1178310170"/>
      </p:ext>
    </p:extLst>
  </p:cSld>
  <p:clrMapOvr>
    <a:masterClrMapping/>
  </p:clrMapOvr>
  <p:transition spd="slow" advTm="1328">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iposdecontaminacion.com/wp-content/uploads/2013/01/contaminaci%C3%B3n-del-agu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6662" y="2521528"/>
            <a:ext cx="4989486" cy="374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499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224">
        <p15:prstTrans prst="curtains"/>
      </p:transition>
    </mc:Choice>
    <mc:Fallback xmlns="">
      <p:transition spd="slow" advTm="122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bg1"/>
                </a:solidFill>
              </a:rPr>
              <a:t>Contaminación </a:t>
            </a:r>
            <a:r>
              <a:rPr lang="es-GT" b="1" dirty="0" smtClean="0">
                <a:solidFill>
                  <a:schemeClr val="bg1"/>
                </a:solidFill>
              </a:rPr>
              <a:t>del Aire</a:t>
            </a:r>
            <a:endParaRPr lang="es-GT" b="1" dirty="0">
              <a:solidFill>
                <a:schemeClr val="bg1"/>
              </a:solidFill>
            </a:endParaRPr>
          </a:p>
        </p:txBody>
      </p:sp>
      <p:sp>
        <p:nvSpPr>
          <p:cNvPr id="3" name="Marcador de contenido 2"/>
          <p:cNvSpPr>
            <a:spLocks noGrp="1"/>
          </p:cNvSpPr>
          <p:nvPr>
            <p:ph idx="1"/>
          </p:nvPr>
        </p:nvSpPr>
        <p:spPr/>
        <p:txBody>
          <a:bodyPr/>
          <a:lstStyle/>
          <a:p>
            <a:pPr marL="0" indent="0" algn="ctr">
              <a:buNone/>
            </a:pPr>
            <a:endParaRPr lang="es-GT" dirty="0" smtClean="0"/>
          </a:p>
          <a:p>
            <a:pPr marL="0" indent="0" algn="ctr">
              <a:buNone/>
            </a:pPr>
            <a:r>
              <a:rPr lang="es-GT" dirty="0" smtClean="0"/>
              <a:t>La </a:t>
            </a:r>
            <a:r>
              <a:rPr lang="es-GT" dirty="0"/>
              <a:t>contaminación del aire es una mezcla de partículas sólidas y gases en el aire. Las emisiones de los automóviles, los compuestos químicos de las fábricas, el polvo, el polen y las esporas de moho pueden estar suspendidas como partículas. El ozono, un gas, es un componente fundamental de la contaminación del aire en las ciudades. Cuando el ozono forma la contaminación del aire también se denomina </a:t>
            </a:r>
            <a:r>
              <a:rPr lang="es-GT" i="1" dirty="0"/>
              <a:t>smog</a:t>
            </a:r>
            <a:r>
              <a:rPr lang="es-GT" dirty="0"/>
              <a:t>.</a:t>
            </a:r>
          </a:p>
        </p:txBody>
      </p:sp>
    </p:spTree>
    <p:extLst>
      <p:ext uri="{BB962C8B-B14F-4D97-AF65-F5344CB8AC3E}">
        <p14:creationId xmlns:p14="http://schemas.microsoft.com/office/powerpoint/2010/main" val="661702972"/>
      </p:ext>
    </p:extLst>
  </p:cSld>
  <p:clrMapOvr>
    <a:masterClrMapping/>
  </p:clrMapOvr>
  <mc:AlternateContent xmlns:mc="http://schemas.openxmlformats.org/markup-compatibility/2006" xmlns:p14="http://schemas.microsoft.com/office/powerpoint/2010/main">
    <mc:Choice Requires="p14">
      <p:transition spd="slow" p14:dur="3400" advTm="67">
        <p14:reveal/>
      </p:transition>
    </mc:Choice>
    <mc:Fallback xmlns="">
      <p:transition spd="slow" advTm="6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6221916" y="3740726"/>
            <a:ext cx="3667991" cy="2445327"/>
          </a:xfrm>
          <a:prstGeom prst="rect">
            <a:avLst/>
          </a:prstGeom>
        </p:spPr>
      </p:pic>
      <p:pic>
        <p:nvPicPr>
          <p:cNvPr id="2" name="Imagen 1"/>
          <p:cNvPicPr>
            <a:picLocks noChangeAspect="1"/>
          </p:cNvPicPr>
          <p:nvPr/>
        </p:nvPicPr>
        <p:blipFill>
          <a:blip r:embed="rId3"/>
          <a:stretch>
            <a:fillRect/>
          </a:stretch>
        </p:blipFill>
        <p:spPr>
          <a:xfrm>
            <a:off x="1367703" y="2484293"/>
            <a:ext cx="4021715" cy="2137958"/>
          </a:xfrm>
          <a:prstGeom prst="rect">
            <a:avLst/>
          </a:prstGeom>
        </p:spPr>
      </p:pic>
    </p:spTree>
    <p:extLst>
      <p:ext uri="{BB962C8B-B14F-4D97-AF65-F5344CB8AC3E}">
        <p14:creationId xmlns:p14="http://schemas.microsoft.com/office/powerpoint/2010/main" val="2748841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4">
        <p15:prstTrans prst="peelOff"/>
      </p:transition>
    </mc:Choice>
    <mc:Fallback xmlns="">
      <p:transition spd="slow" advTm="3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bg1"/>
                </a:solidFill>
              </a:rPr>
              <a:t>Contaminación del suelo</a:t>
            </a:r>
            <a:endParaRPr lang="es-GT" b="1" dirty="0">
              <a:solidFill>
                <a:schemeClr val="bg1"/>
              </a:solidFill>
            </a:endParaRPr>
          </a:p>
        </p:txBody>
      </p:sp>
      <p:sp>
        <p:nvSpPr>
          <p:cNvPr id="3" name="Marcador de contenido 2"/>
          <p:cNvSpPr>
            <a:spLocks noGrp="1"/>
          </p:cNvSpPr>
          <p:nvPr>
            <p:ph idx="1"/>
          </p:nvPr>
        </p:nvSpPr>
        <p:spPr/>
        <p:txBody>
          <a:bodyPr/>
          <a:lstStyle/>
          <a:p>
            <a:pPr algn="ctr"/>
            <a:r>
              <a:rPr lang="es-GT" dirty="0"/>
              <a:t>es una degradación de la calidad del suelo asociada a la presencia de sustancias químicas</a:t>
            </a:r>
            <a:r>
              <a:rPr lang="es-GT" dirty="0" smtClean="0"/>
              <a:t>.</a:t>
            </a:r>
            <a:r>
              <a:rPr lang="es-GT" dirty="0"/>
              <a:t> Se define como el aumento en la concentración de compuestos químicos, de origen </a:t>
            </a:r>
            <a:r>
              <a:rPr lang="es-GT" dirty="0" err="1"/>
              <a:t>antropogénico</a:t>
            </a:r>
            <a:r>
              <a:rPr lang="es-GT" dirty="0"/>
              <a:t>, que provoca cambios perjudiciales y reduce su empleo potencial, tanto por parte de la actividad humana, como por la </a:t>
            </a:r>
            <a:r>
              <a:rPr lang="es-GT" dirty="0" smtClean="0"/>
              <a:t>naturaleza.</a:t>
            </a:r>
            <a:endParaRPr lang="es-GT" dirty="0"/>
          </a:p>
          <a:p>
            <a:pPr algn="ctr"/>
            <a:r>
              <a:rPr lang="es-GT" dirty="0"/>
              <a:t>Se habla de contaminación del suelo cuando se introducen sustancias o elementos de tipo sólido, líquido o gaseoso que ocasionan que se afecte la biota edáfica, las plantas, la vida animal y la salud </a:t>
            </a:r>
            <a:r>
              <a:rPr lang="es-GT" dirty="0" smtClean="0"/>
              <a:t>humana</a:t>
            </a:r>
            <a:r>
              <a:rPr lang="es-GT" dirty="0"/>
              <a:t>.</a:t>
            </a:r>
          </a:p>
          <a:p>
            <a:endParaRPr lang="es-GT" dirty="0"/>
          </a:p>
        </p:txBody>
      </p:sp>
    </p:spTree>
    <p:extLst>
      <p:ext uri="{BB962C8B-B14F-4D97-AF65-F5344CB8AC3E}">
        <p14:creationId xmlns:p14="http://schemas.microsoft.com/office/powerpoint/2010/main" val="3845196733"/>
      </p:ext>
    </p:extLst>
  </p:cSld>
  <p:clrMapOvr>
    <a:masterClrMapping/>
  </p:clrMapOvr>
  <mc:AlternateContent xmlns:mc="http://schemas.openxmlformats.org/markup-compatibility/2006" xmlns:p14="http://schemas.microsoft.com/office/powerpoint/2010/main">
    <mc:Choice Requires="p14">
      <p:transition spd="slow" p14:dur="800" advTm="200">
        <p:circle/>
      </p:transition>
    </mc:Choice>
    <mc:Fallback xmlns="">
      <p:transition spd="slow" advTm="2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Contaminación del Sue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064" y="2299855"/>
            <a:ext cx="5715000" cy="345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48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8">
        <p15:prstTrans prst="wind"/>
      </p:transition>
    </mc:Choice>
    <mc:Fallback xmlns="">
      <p:transition spd="slow" advTm="6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05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bg1"/>
                </a:solidFill>
              </a:rPr>
              <a:t>Contaminación térmica</a:t>
            </a:r>
            <a:endParaRPr lang="es-GT" b="1" dirty="0">
              <a:solidFill>
                <a:schemeClr val="bg1"/>
              </a:solidFill>
            </a:endParaRPr>
          </a:p>
        </p:txBody>
      </p:sp>
      <p:sp>
        <p:nvSpPr>
          <p:cNvPr id="3" name="Marcador de contenido 2"/>
          <p:cNvSpPr>
            <a:spLocks noGrp="1"/>
          </p:cNvSpPr>
          <p:nvPr>
            <p:ph idx="1"/>
          </p:nvPr>
        </p:nvSpPr>
        <p:spPr/>
        <p:txBody>
          <a:bodyPr/>
          <a:lstStyle/>
          <a:p>
            <a:r>
              <a:rPr lang="es-GT" dirty="0"/>
              <a:t>La </a:t>
            </a:r>
            <a:r>
              <a:rPr lang="es-GT" b="1" dirty="0"/>
              <a:t>contaminación térmica</a:t>
            </a:r>
            <a:r>
              <a:rPr lang="es-GT" dirty="0"/>
              <a:t> se produce cuando un proceso altera la temperatura del medio de forma indeseada o perjudicial.</a:t>
            </a:r>
          </a:p>
          <a:p>
            <a:r>
              <a:rPr lang="es-GT" dirty="0"/>
              <a:t>El medio más habitual donde se produce es en el agua, ya que el </a:t>
            </a:r>
            <a:r>
              <a:rPr lang="es-GT" dirty="0" smtClean="0"/>
              <a:t>aire</a:t>
            </a:r>
            <a:r>
              <a:rPr lang="es-GT" dirty="0"/>
              <a:t> </a:t>
            </a:r>
            <a:r>
              <a:rPr lang="es-GT" dirty="0" smtClean="0"/>
              <a:t>se </a:t>
            </a:r>
            <a:r>
              <a:rPr lang="es-GT" dirty="0"/>
              <a:t>disipa más fácilmente. Pero también es posible, por ejemplo, cuando se concentra una gran cantidad de aparatos de aire </a:t>
            </a:r>
            <a:r>
              <a:rPr lang="es-GT" dirty="0" smtClean="0"/>
              <a:t>acondicionado</a:t>
            </a:r>
            <a:r>
              <a:rPr lang="es-GT" dirty="0"/>
              <a:t> </a:t>
            </a:r>
            <a:r>
              <a:rPr lang="es-GT" dirty="0" smtClean="0"/>
              <a:t>y </a:t>
            </a:r>
            <a:r>
              <a:rPr lang="es-GT" dirty="0"/>
              <a:t>estos expulsan el calor hacia la calle.</a:t>
            </a:r>
          </a:p>
          <a:p>
            <a:r>
              <a:rPr lang="es-GT" dirty="0"/>
              <a:t>Las centrales térmicas necesitan refrigeración ya que no convierten toda la </a:t>
            </a:r>
            <a:r>
              <a:rPr lang="es-GT" dirty="0" smtClean="0"/>
              <a:t>energía química en</a:t>
            </a:r>
            <a:r>
              <a:rPr lang="es-GT" dirty="0"/>
              <a:t> electricidad (solo entre un 20-60 %) y el resto en calor. El agua es un buen medio para disipar el calor, es accesible y tiene una gran inercia térmica. Por eso estas centrales se sitúan cerca de un río o el mar.</a:t>
            </a:r>
          </a:p>
          <a:p>
            <a:endParaRPr lang="es-GT" dirty="0"/>
          </a:p>
        </p:txBody>
      </p:sp>
    </p:spTree>
    <p:extLst>
      <p:ext uri="{BB962C8B-B14F-4D97-AF65-F5344CB8AC3E}">
        <p14:creationId xmlns:p14="http://schemas.microsoft.com/office/powerpoint/2010/main" val="2379831818"/>
      </p:ext>
    </p:extLst>
  </p:cSld>
  <p:clrMapOvr>
    <a:masterClrMapping/>
  </p:clrMapOvr>
  <p:transition spd="slow" advTm="34">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136</Words>
  <Application>Microsoft Office PowerPoint</Application>
  <PresentationFormat>Panorámica</PresentationFormat>
  <Paragraphs>24</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Wingdings 3</vt:lpstr>
      <vt:lpstr>Sala de reuniones Ion</vt:lpstr>
      <vt:lpstr>     contaminación</vt:lpstr>
      <vt:lpstr>Tipos de contaminación</vt:lpstr>
      <vt:lpstr>Contaminación del Agua</vt:lpstr>
      <vt:lpstr>Presentación de PowerPoint</vt:lpstr>
      <vt:lpstr>Contaminación del Aire</vt:lpstr>
      <vt:lpstr>Presentación de PowerPoint</vt:lpstr>
      <vt:lpstr>Contaminación del suelo</vt:lpstr>
      <vt:lpstr>Presentación de PowerPoint</vt:lpstr>
      <vt:lpstr>Contaminación térmica</vt:lpstr>
      <vt:lpstr>Presentación de PowerPoint</vt:lpstr>
      <vt:lpstr>Contaminación radiactiva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contaminación</dc:title>
  <dc:creator>estudiante de Liceo Compu-market</dc:creator>
  <cp:lastModifiedBy>estudiante de Liceo Compu-market</cp:lastModifiedBy>
  <cp:revision>9</cp:revision>
  <dcterms:created xsi:type="dcterms:W3CDTF">2017-05-22T13:46:59Z</dcterms:created>
  <dcterms:modified xsi:type="dcterms:W3CDTF">2017-06-19T22:28:11Z</dcterms:modified>
</cp:coreProperties>
</file>