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7" r:id="rId17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>
        <p:scale>
          <a:sx n="50" d="100"/>
          <a:sy n="50" d="100"/>
        </p:scale>
        <p:origin x="-86" y="7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0DE91-D0C9-4E6B-B296-BBE6C4E9A02E}" type="doc">
      <dgm:prSet loTypeId="urn:microsoft.com/office/officeart/2005/8/layout/chart3" loCatId="cycle" qsTypeId="urn:microsoft.com/office/officeart/2005/8/quickstyle/simple1" qsCatId="simple" csTypeId="urn:microsoft.com/office/officeart/2005/8/colors/accent1_3" csCatId="accent1" phldr="1"/>
      <dgm:spPr/>
    </dgm:pt>
    <dgm:pt modelId="{927E36B5-9965-45FA-AF89-94861165F87C}" type="pres">
      <dgm:prSet presAssocID="{1500DE91-D0C9-4E6B-B296-BBE6C4E9A02E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FC62F7CF-4614-4822-9D96-1CCCBCF61A6F}" type="presOf" srcId="{1500DE91-D0C9-4E6B-B296-BBE6C4E9A02E}" destId="{927E36B5-9965-45FA-AF89-94861165F87C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C82743F1-8D86-48EE-80AC-4012EA3030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3653EFC-2CF9-48E8-8FD8-4401FEC012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776C5-F833-43C1-8619-8DDF787F51F0}" type="datetime1">
              <a:rPr lang="cs-CZ" smtClean="0"/>
              <a:t>04.12.2019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D209633-9357-40C7-98FA-251BCBA63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9792AE5-64EE-40A9-B185-8F4A538E5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B95D5-53E6-43D0-835B-96C068B9910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249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1CAA-4FB3-40AA-B432-996BCFC28790}" type="datetime1">
              <a:rPr lang="cs-CZ" smtClean="0"/>
              <a:pPr/>
              <a:t>04.12.2019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 dirty="0"/>
              <a:t>Upravit styly předlohy textu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1E07-F916-4082-A3F3-9521E6977F54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76868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A1E07-F916-4082-A3F3-9521E6977F5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605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A1E07-F916-4082-A3F3-9521E6977F5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A1E07-F916-4082-A3F3-9521E6977F5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918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1F4365-CA00-43B4-861D-B14F04C0C539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6B1B7-442E-4673-AD7C-674B3FBD799C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8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8BB929-573D-485E-BBDB-03DE686F9C90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14" name="Zástupný symbol pro text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10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106066-29A6-4893-8D4D-693CB358ECFD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  <p:sp>
        <p:nvSpPr>
          <p:cNvPr id="9" name="Textové pol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cs-CZ" noProof="0"/>
              <a:t>„</a:t>
            </a:r>
          </a:p>
        </p:txBody>
      </p:sp>
      <p:sp>
        <p:nvSpPr>
          <p:cNvPr id="13" name="Textové pol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cs-CZ" noProof="0"/>
              <a:t>“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969A42-BBCC-4AF0-B7CD-F77250B3B86F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16" name="Zástupný symbol pro text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19" name="Zástupný symbol pro text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14" name="Zástupný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20" name="Zástupný symbol pro text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cxnSp>
        <p:nvCxnSpPr>
          <p:cNvPr id="17" name="Přímá spojnice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8ABB0-33B3-45B0-A21A-5CBB3C5F1089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29" name="Zástupný symbol obrázku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22" name="Zástupný symbol pro text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30" name="Zástupný symbol obrázku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23" name="Zástupný symbol pro text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14" name="Zástupný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31" name="Zástupný symbol obrázku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24" name="Zástupný symbol pro text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cxnSp>
        <p:nvCxnSpPr>
          <p:cNvPr id="17" name="Přímá spojnice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415B35-4292-4B66-A38F-071FA9475C2A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15A2CB-2AD3-40BB-A99A-C954DD65252D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47A84A-CACB-4E77-862C-446749E4C958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19484-B4B5-4555-B537-6937B049B95B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087A2B-D02F-4E7D-ADD1-4F5967E991CC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69AF49-2665-4FAA-B336-8FC3F3009FD0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A1180-0741-456A-8D83-378B77922CAD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7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1E096E-D1B0-4AAC-963E-38E8D207C1D7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AD75C4-AA89-4B29-8124-74D1AC320325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5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7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2E052-04AF-4125-972F-5616D6A82653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5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F01D2-0A24-46C8-965F-8B8746DB3B73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á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Obrázek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Obdélní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18BAF807-1385-4971-8B99-DC99F804CE45}" type="datetime1">
              <a:rPr lang="cs-CZ" noProof="0" smtClean="0"/>
              <a:t>04.12.2019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cs-CZ" noProof="0" smtClean="0"/>
              <a:t>‹#›</a:t>
            </a:fld>
            <a:endParaRPr lang="cs-CZ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řetězc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cs-CZ" dirty="0"/>
              <a:t>Prezentace projektu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Autofit/>
          </a:bodyPr>
          <a:lstStyle/>
          <a:p>
            <a:pPr rtl="0"/>
            <a:r>
              <a:rPr lang="cs-CZ" dirty="0"/>
              <a:t>Založení nové firmy zabývající se výrobou a vývojem fotoaparátů</a:t>
            </a:r>
          </a:p>
          <a:p>
            <a:pPr rtl="0"/>
            <a:endParaRPr lang="cs-CZ" dirty="0"/>
          </a:p>
          <a:p>
            <a:pPr rtl="0"/>
            <a:r>
              <a:rPr lang="cs-CZ" dirty="0"/>
              <a:t>Kateřina Fořtová</a:t>
            </a:r>
          </a:p>
          <a:p>
            <a:pPr rtl="0"/>
            <a:r>
              <a:rPr lang="cs-CZ" dirty="0"/>
              <a:t>Kryštof Halmo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17377B-6F09-4090-AC61-62BE3C4F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Kontrola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868597B2-AEE1-4842-8557-6B4BF2F17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545667"/>
              </p:ext>
            </p:extLst>
          </p:nvPr>
        </p:nvGraphicFramePr>
        <p:xfrm>
          <a:off x="646111" y="1386840"/>
          <a:ext cx="5769930" cy="4224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3310">
                  <a:extLst>
                    <a:ext uri="{9D8B030D-6E8A-4147-A177-3AD203B41FA5}">
                      <a16:colId xmlns:a16="http://schemas.microsoft.com/office/drawing/2014/main" val="2732099544"/>
                    </a:ext>
                  </a:extLst>
                </a:gridCol>
                <a:gridCol w="1923310">
                  <a:extLst>
                    <a:ext uri="{9D8B030D-6E8A-4147-A177-3AD203B41FA5}">
                      <a16:colId xmlns:a16="http://schemas.microsoft.com/office/drawing/2014/main" val="2366266036"/>
                    </a:ext>
                  </a:extLst>
                </a:gridCol>
                <a:gridCol w="1923310">
                  <a:extLst>
                    <a:ext uri="{9D8B030D-6E8A-4147-A177-3AD203B41FA5}">
                      <a16:colId xmlns:a16="http://schemas.microsoft.com/office/drawing/2014/main" val="3709725798"/>
                    </a:ext>
                  </a:extLst>
                </a:gridCol>
              </a:tblGrid>
              <a:tr h="441851">
                <a:tc>
                  <a:txBody>
                    <a:bodyPr/>
                    <a:lstStyle/>
                    <a:p>
                      <a:r>
                        <a:rPr lang="cs-CZ" dirty="0"/>
                        <a:t>Oddělení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Průběh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Druh kontroly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13603"/>
                  </a:ext>
                </a:extLst>
              </a:tr>
              <a:tr h="773240">
                <a:tc>
                  <a:txBody>
                    <a:bodyPr/>
                    <a:lstStyle/>
                    <a:p>
                      <a:r>
                        <a:rPr lang="cs-CZ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automatizované, ruční testy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operativní kontrola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3681"/>
                  </a:ext>
                </a:extLst>
              </a:tr>
              <a:tr h="773240">
                <a:tc>
                  <a:txBody>
                    <a:bodyPr/>
                    <a:lstStyle/>
                    <a:p>
                      <a:r>
                        <a:rPr lang="cs-CZ" dirty="0"/>
                        <a:t>HW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Ruční testy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operativní kontrola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250"/>
                  </a:ext>
                </a:extLst>
              </a:tr>
              <a:tr h="773240">
                <a:tc>
                  <a:txBody>
                    <a:bodyPr/>
                    <a:lstStyle/>
                    <a:p>
                      <a:r>
                        <a:rPr lang="cs-CZ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týdenní revize vzhledu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strategická kontrola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59637"/>
                  </a:ext>
                </a:extLst>
              </a:tr>
              <a:tr h="1104628">
                <a:tc>
                  <a:txBody>
                    <a:bodyPr/>
                    <a:lstStyle/>
                    <a:p>
                      <a:r>
                        <a:rPr lang="cs-CZ" dirty="0"/>
                        <a:t>Ekonomika/marketing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míra propagace - marketing, obrat - ekonomika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taktická kontrola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0332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B5BC4515-6D23-44BC-98F3-2A403FAC4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17998"/>
              </p:ext>
            </p:extLst>
          </p:nvPr>
        </p:nvGraphicFramePr>
        <p:xfrm>
          <a:off x="6598920" y="838200"/>
          <a:ext cx="5235788" cy="5729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7894">
                  <a:extLst>
                    <a:ext uri="{9D8B030D-6E8A-4147-A177-3AD203B41FA5}">
                      <a16:colId xmlns:a16="http://schemas.microsoft.com/office/drawing/2014/main" val="1323411398"/>
                    </a:ext>
                  </a:extLst>
                </a:gridCol>
                <a:gridCol w="2617894">
                  <a:extLst>
                    <a:ext uri="{9D8B030D-6E8A-4147-A177-3AD203B41FA5}">
                      <a16:colId xmlns:a16="http://schemas.microsoft.com/office/drawing/2014/main" val="3869099897"/>
                    </a:ext>
                  </a:extLst>
                </a:gridCol>
              </a:tblGrid>
              <a:tr h="651265">
                <a:tc>
                  <a:txBody>
                    <a:bodyPr/>
                    <a:lstStyle/>
                    <a:p>
                      <a:r>
                        <a:rPr lang="cs-CZ" dirty="0"/>
                        <a:t>Kontrola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Způsoby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46011"/>
                  </a:ext>
                </a:extLst>
              </a:tr>
              <a:tr h="1133055">
                <a:tc>
                  <a:txBody>
                    <a:bodyPr/>
                    <a:lstStyle/>
                    <a:p>
                      <a:r>
                        <a:rPr lang="cs-CZ" dirty="0"/>
                        <a:t>Kontrola SW</a:t>
                      </a:r>
                    </a:p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Automatizované testy průběžně při implementaci programu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97696"/>
                  </a:ext>
                </a:extLst>
              </a:tr>
              <a:tr h="871581">
                <a:tc>
                  <a:txBody>
                    <a:bodyPr/>
                    <a:lstStyle/>
                    <a:p>
                      <a:r>
                        <a:rPr lang="cs-CZ" dirty="0"/>
                        <a:t>Kontrola </a:t>
                      </a:r>
                      <a:r>
                        <a:rPr lang="cs-CZ" dirty="0" err="1"/>
                        <a:t>frontedu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Manuální kontrola, dosavadní GUI bude prezentováno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53124"/>
                  </a:ext>
                </a:extLst>
              </a:tr>
              <a:tr h="1133055">
                <a:tc>
                  <a:txBody>
                    <a:bodyPr/>
                    <a:lstStyle/>
                    <a:p>
                      <a:r>
                        <a:rPr lang="cs-CZ" dirty="0"/>
                        <a:t>Kontrola marketingu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Zjištění zda máme na základě potencionální zákazníky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924552"/>
                  </a:ext>
                </a:extLst>
              </a:tr>
              <a:tr h="871581">
                <a:tc>
                  <a:txBody>
                    <a:bodyPr/>
                    <a:lstStyle/>
                    <a:p>
                      <a:r>
                        <a:rPr lang="cs-CZ" dirty="0"/>
                        <a:t>Hospodářský výsledek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Kontrola, zda je firma v zisku nebo ve ztrátě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14610"/>
                  </a:ext>
                </a:extLst>
              </a:tr>
              <a:tr h="871581">
                <a:tc>
                  <a:txBody>
                    <a:bodyPr/>
                    <a:lstStyle/>
                    <a:p>
                      <a:r>
                        <a:rPr lang="cs-CZ" dirty="0"/>
                        <a:t>Kontrola HW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Demonstrační prezentace, jak hardware funguje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59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45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A79CAA40-628A-47BE-9180-008B771A50B8}"/>
              </a:ext>
            </a:extLst>
          </p:cNvPr>
          <p:cNvSpPr/>
          <p:nvPr/>
        </p:nvSpPr>
        <p:spPr>
          <a:xfrm>
            <a:off x="1524000" y="2294021"/>
            <a:ext cx="157212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Obchodní proces, marketing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3C7E0BE-15E4-4E10-AF42-719F26D466EE}"/>
              </a:ext>
            </a:extLst>
          </p:cNvPr>
          <p:cNvSpPr/>
          <p:nvPr/>
        </p:nvSpPr>
        <p:spPr>
          <a:xfrm>
            <a:off x="3516814" y="2294021"/>
            <a:ext cx="157212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Nákup materiálu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894B6ADF-C8A4-48BE-8BC3-0ABCBF27C76A}"/>
              </a:ext>
            </a:extLst>
          </p:cNvPr>
          <p:cNvSpPr/>
          <p:nvPr/>
        </p:nvSpPr>
        <p:spPr>
          <a:xfrm>
            <a:off x="5576582" y="2294021"/>
            <a:ext cx="157212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Návrh HW, SW, design</a:t>
            </a:r>
          </a:p>
        </p:txBody>
      </p:sp>
      <p:sp>
        <p:nvSpPr>
          <p:cNvPr id="8" name="Kosočtverec 7">
            <a:extLst>
              <a:ext uri="{FF2B5EF4-FFF2-40B4-BE49-F238E27FC236}">
                <a16:creationId xmlns:a16="http://schemas.microsoft.com/office/drawing/2014/main" id="{9D995204-45A8-4286-9E89-309C60FF776D}"/>
              </a:ext>
            </a:extLst>
          </p:cNvPr>
          <p:cNvSpPr/>
          <p:nvPr/>
        </p:nvSpPr>
        <p:spPr>
          <a:xfrm>
            <a:off x="7203245" y="1130663"/>
            <a:ext cx="3198449" cy="16040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Schválení zákazníkem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BBA9303-D22C-4AF0-9D79-AEC6543D6D53}"/>
              </a:ext>
            </a:extLst>
          </p:cNvPr>
          <p:cNvSpPr/>
          <p:nvPr/>
        </p:nvSpPr>
        <p:spPr>
          <a:xfrm>
            <a:off x="8024275" y="2979821"/>
            <a:ext cx="157212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Implementace HW, SW, design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09FF291E-AA26-4D8E-B324-9DE94732327D}"/>
              </a:ext>
            </a:extLst>
          </p:cNvPr>
          <p:cNvSpPr/>
          <p:nvPr/>
        </p:nvSpPr>
        <p:spPr>
          <a:xfrm>
            <a:off x="8024275" y="4077849"/>
            <a:ext cx="157212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Spojení HW, SW, design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BC08AC6D-5E58-4A3B-BF26-D35EDB6C2604}"/>
              </a:ext>
            </a:extLst>
          </p:cNvPr>
          <p:cNvSpPr/>
          <p:nvPr/>
        </p:nvSpPr>
        <p:spPr>
          <a:xfrm>
            <a:off x="8016407" y="5175877"/>
            <a:ext cx="157212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Dodání expedice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35F73BC-0FC7-444F-94CA-F280DDCB4223}"/>
              </a:ext>
            </a:extLst>
          </p:cNvPr>
          <p:cNvSpPr/>
          <p:nvPr/>
        </p:nvSpPr>
        <p:spPr>
          <a:xfrm>
            <a:off x="9932013" y="5171866"/>
            <a:ext cx="157212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Obdržení finančních prostředků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0FEFDECC-3E02-4098-8E75-6086F7DC4C2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96126" y="2743200"/>
            <a:ext cx="420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B110AFB2-701C-42E2-8940-CB714FDB2E78}"/>
              </a:ext>
            </a:extLst>
          </p:cNvPr>
          <p:cNvCxnSpPr>
            <a:stCxn id="6" idx="3"/>
          </p:cNvCxnSpPr>
          <p:nvPr/>
        </p:nvCxnSpPr>
        <p:spPr>
          <a:xfrm flipV="1">
            <a:off x="5088940" y="2734725"/>
            <a:ext cx="660019" cy="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pravoúhlá 14">
            <a:extLst>
              <a:ext uri="{FF2B5EF4-FFF2-40B4-BE49-F238E27FC236}">
                <a16:creationId xmlns:a16="http://schemas.microsoft.com/office/drawing/2014/main" id="{0B1FE8F8-07CF-496B-83D4-59744E1E7B1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148708" y="1932694"/>
            <a:ext cx="54537" cy="810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pojnice: pravoúhlá 15">
            <a:extLst>
              <a:ext uri="{FF2B5EF4-FFF2-40B4-BE49-F238E27FC236}">
                <a16:creationId xmlns:a16="http://schemas.microsoft.com/office/drawing/2014/main" id="{99613729-3F09-440A-A3D8-0D9BCF10E657}"/>
              </a:ext>
            </a:extLst>
          </p:cNvPr>
          <p:cNvCxnSpPr>
            <a:stCxn id="8" idx="0"/>
            <a:endCxn id="7" idx="0"/>
          </p:cNvCxnSpPr>
          <p:nvPr/>
        </p:nvCxnSpPr>
        <p:spPr>
          <a:xfrm rot="16200000" flipH="1" flipV="1">
            <a:off x="7000879" y="492429"/>
            <a:ext cx="1163358" cy="2439825"/>
          </a:xfrm>
          <a:prstGeom prst="bentConnector3">
            <a:avLst>
              <a:gd name="adj1" fmla="val -19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49E604CC-633E-404C-97DB-AB575C42CBD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802470" y="2734725"/>
            <a:ext cx="7868" cy="24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B28384C-D81C-4F63-96CD-E6F9516DCAD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810338" y="3878179"/>
            <a:ext cx="0" cy="19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1AC0C602-CAD6-4858-A901-EC1A61D83A1B}"/>
              </a:ext>
            </a:extLst>
          </p:cNvPr>
          <p:cNvCxnSpPr>
            <a:endCxn id="11" idx="0"/>
          </p:cNvCxnSpPr>
          <p:nvPr/>
        </p:nvCxnSpPr>
        <p:spPr>
          <a:xfrm flipH="1">
            <a:off x="8802470" y="4976207"/>
            <a:ext cx="7868" cy="19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ECD1F98E-3F70-4F70-AEE2-67221B6C5642}"/>
              </a:ext>
            </a:extLst>
          </p:cNvPr>
          <p:cNvCxnSpPr>
            <a:endCxn id="12" idx="1"/>
          </p:cNvCxnSpPr>
          <p:nvPr/>
        </p:nvCxnSpPr>
        <p:spPr>
          <a:xfrm>
            <a:off x="9596401" y="5614737"/>
            <a:ext cx="335612" cy="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adpis 21">
            <a:extLst>
              <a:ext uri="{FF2B5EF4-FFF2-40B4-BE49-F238E27FC236}">
                <a16:creationId xmlns:a16="http://schemas.microsoft.com/office/drawing/2014/main" id="{3D707C06-1B20-4580-81BC-65DA8E0F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Měřitelné ukazatele procesů</a:t>
            </a:r>
          </a:p>
        </p:txBody>
      </p:sp>
      <p:sp>
        <p:nvSpPr>
          <p:cNvPr id="23" name="Zástupný obsah 22">
            <a:extLst>
              <a:ext uri="{FF2B5EF4-FFF2-40B4-BE49-F238E27FC236}">
                <a16:creationId xmlns:a16="http://schemas.microsoft.com/office/drawing/2014/main" id="{0A471231-5F5B-4F36-90A3-18097CC6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05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68293-E2C4-4438-8D11-D2121A50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0E5E4E-77DF-4BBE-947B-7E603783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graphicFrame>
        <p:nvGraphicFramePr>
          <p:cNvPr id="20" name="Tabulka 16">
            <a:extLst>
              <a:ext uri="{FF2B5EF4-FFF2-40B4-BE49-F238E27FC236}">
                <a16:creationId xmlns:a16="http://schemas.microsoft.com/office/drawing/2014/main" id="{471C9E9F-D6F5-4E55-A234-6C03103E3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493012"/>
              </p:ext>
            </p:extLst>
          </p:nvPr>
        </p:nvGraphicFramePr>
        <p:xfrm>
          <a:off x="761998" y="213360"/>
          <a:ext cx="11109960" cy="6474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7490">
                  <a:extLst>
                    <a:ext uri="{9D8B030D-6E8A-4147-A177-3AD203B41FA5}">
                      <a16:colId xmlns:a16="http://schemas.microsoft.com/office/drawing/2014/main" val="4019533587"/>
                    </a:ext>
                  </a:extLst>
                </a:gridCol>
                <a:gridCol w="2777490">
                  <a:extLst>
                    <a:ext uri="{9D8B030D-6E8A-4147-A177-3AD203B41FA5}">
                      <a16:colId xmlns:a16="http://schemas.microsoft.com/office/drawing/2014/main" val="2872720338"/>
                    </a:ext>
                  </a:extLst>
                </a:gridCol>
                <a:gridCol w="2777490">
                  <a:extLst>
                    <a:ext uri="{9D8B030D-6E8A-4147-A177-3AD203B41FA5}">
                      <a16:colId xmlns:a16="http://schemas.microsoft.com/office/drawing/2014/main" val="3814963210"/>
                    </a:ext>
                  </a:extLst>
                </a:gridCol>
                <a:gridCol w="2777490">
                  <a:extLst>
                    <a:ext uri="{9D8B030D-6E8A-4147-A177-3AD203B41FA5}">
                      <a16:colId xmlns:a16="http://schemas.microsoft.com/office/drawing/2014/main" val="660168200"/>
                    </a:ext>
                  </a:extLst>
                </a:gridCol>
              </a:tblGrid>
              <a:tr h="343996">
                <a:tc>
                  <a:txBody>
                    <a:bodyPr/>
                    <a:lstStyle/>
                    <a:p>
                      <a:r>
                        <a:rPr lang="cs-CZ" dirty="0"/>
                        <a:t>Název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Ukazatel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Ukazatel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Ukazatel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77884"/>
                  </a:ext>
                </a:extLst>
              </a:tr>
              <a:tr h="601992">
                <a:tc>
                  <a:txBody>
                    <a:bodyPr/>
                    <a:lstStyle/>
                    <a:p>
                      <a:r>
                        <a:rPr lang="cs-CZ" dirty="0"/>
                        <a:t>Obchodní proces,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objem zakázek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složení zákazníků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počet získaných dodavatelů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91478"/>
                  </a:ext>
                </a:extLst>
              </a:tr>
              <a:tr h="1117986">
                <a:tc>
                  <a:txBody>
                    <a:bodyPr/>
                    <a:lstStyle/>
                    <a:p>
                      <a:r>
                        <a:rPr lang="cs-CZ" dirty="0"/>
                        <a:t>Nákup materiálu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průměrná cena na trhu součástky v porovnání s nákupní cenou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31509"/>
                  </a:ext>
                </a:extLst>
              </a:tr>
              <a:tr h="601992">
                <a:tc>
                  <a:txBody>
                    <a:bodyPr/>
                    <a:lstStyle/>
                    <a:p>
                      <a:r>
                        <a:rPr lang="cs-CZ" dirty="0"/>
                        <a:t>Návrh HW, SW,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srozumitelnost návrhu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vzhled návrhu u designu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29520"/>
                  </a:ext>
                </a:extLst>
              </a:tr>
              <a:tr h="601992">
                <a:tc>
                  <a:txBody>
                    <a:bodyPr/>
                    <a:lstStyle/>
                    <a:p>
                      <a:r>
                        <a:rPr lang="cs-CZ" dirty="0"/>
                        <a:t>Schválení zákazníkem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výsledek z dotazníků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516"/>
                  </a:ext>
                </a:extLst>
              </a:tr>
              <a:tr h="859989">
                <a:tc>
                  <a:txBody>
                    <a:bodyPr/>
                    <a:lstStyle/>
                    <a:p>
                      <a:r>
                        <a:rPr lang="cs-CZ" dirty="0"/>
                        <a:t>Implementace HW, SW,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počet chyb z automatizovaných testů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doba implementace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funkčnost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692216"/>
                  </a:ext>
                </a:extLst>
              </a:tr>
              <a:tr h="601992">
                <a:tc>
                  <a:txBody>
                    <a:bodyPr/>
                    <a:lstStyle/>
                    <a:p>
                      <a:r>
                        <a:rPr lang="cs-CZ" dirty="0"/>
                        <a:t>Spojení HW, SW, designu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Funkčnost celku</a:t>
                      </a:r>
                    </a:p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Vzhled celku</a:t>
                      </a:r>
                    </a:p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61892"/>
                  </a:ext>
                </a:extLst>
              </a:tr>
              <a:tr h="601992">
                <a:tc>
                  <a:txBody>
                    <a:bodyPr/>
                    <a:lstStyle/>
                    <a:p>
                      <a:r>
                        <a:rPr lang="cs-CZ" dirty="0"/>
                        <a:t>Dodávání expedice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počet vytvořených výrobků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počet prodaných výrobků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52471"/>
                  </a:ext>
                </a:extLst>
              </a:tr>
              <a:tr h="859989">
                <a:tc>
                  <a:txBody>
                    <a:bodyPr/>
                    <a:lstStyle/>
                    <a:p>
                      <a:r>
                        <a:rPr lang="cs-CZ" dirty="0"/>
                        <a:t>Obdržení finančních prostředků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objem obdržených tržeb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výpočet hospodářského výsledku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8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88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ek 14" descr="abstraktní návrh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Nadpis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cs-CZ" dirty="0"/>
              <a:t>Děkujeme za pozornost</a:t>
            </a:r>
          </a:p>
        </p:txBody>
      </p:sp>
      <p:sp>
        <p:nvSpPr>
          <p:cNvPr id="13" name="Podnadpis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endParaRPr lang="cs-CZ" dirty="0"/>
          </a:p>
        </p:txBody>
      </p:sp>
      <p:sp>
        <p:nvSpPr>
          <p:cNvPr id="57" name="Obdélník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cs-CZ" sz="2800" dirty="0"/>
              <a:t>Základní charakteristika</a:t>
            </a:r>
          </a:p>
        </p:txBody>
      </p:sp>
      <p:graphicFrame>
        <p:nvGraphicFramePr>
          <p:cNvPr id="14" name="Diagram 13" descr="Výsečový graf">
            <a:extLst>
              <a:ext uri="{FF2B5EF4-FFF2-40B4-BE49-F238E27FC236}">
                <a16:creationId xmlns:a16="http://schemas.microsoft.com/office/drawing/2014/main" id="{BB7631D3-885A-4D6E-809B-E28CCF5B9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676261"/>
              </p:ext>
            </p:extLst>
          </p:nvPr>
        </p:nvGraphicFramePr>
        <p:xfrm>
          <a:off x="7780694" y="2528098"/>
          <a:ext cx="3754987" cy="33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90D25ED-B5D2-404C-A444-14A112C77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Poslání - vyrábění kvalitních designových fotoaparátů</a:t>
            </a:r>
          </a:p>
          <a:p>
            <a:r>
              <a:rPr lang="cs-CZ" dirty="0"/>
              <a:t>Obor působení – IT</a:t>
            </a:r>
          </a:p>
          <a:p>
            <a:r>
              <a:rPr lang="cs-CZ" dirty="0"/>
              <a:t>Vize - vybudovat si místo na trhu jako firma, která uživatelům poskytuje kvalitní a designové fotoaparáty</a:t>
            </a:r>
          </a:p>
          <a:p>
            <a:r>
              <a:rPr lang="cs-CZ" dirty="0"/>
              <a:t>Strategie - výběr kvalitního dodavatele hardwaru, navrhnutí moderního designu, uživatelsky přívětivého designu, efektivní propagace na trhu</a:t>
            </a:r>
          </a:p>
          <a:p>
            <a:r>
              <a:rPr lang="cs-CZ" dirty="0"/>
              <a:t>Charakter výroby nebo poskytování služeb - standardizovaný</a:t>
            </a:r>
          </a:p>
        </p:txBody>
      </p:sp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E0CEA1-9FE8-4D3F-B33B-6BF3A9BB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31" y="311811"/>
            <a:ext cx="4275151" cy="1400530"/>
          </a:xfrm>
        </p:spPr>
        <p:txBody>
          <a:bodyPr/>
          <a:lstStyle/>
          <a:p>
            <a:r>
              <a:rPr lang="cs-CZ" dirty="0"/>
              <a:t>Procesní mapa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984417E-3D9D-4198-A34F-1BFD5C7CDCB8}"/>
              </a:ext>
            </a:extLst>
          </p:cNvPr>
          <p:cNvSpPr/>
          <p:nvPr/>
        </p:nvSpPr>
        <p:spPr>
          <a:xfrm>
            <a:off x="1524000" y="2294021"/>
            <a:ext cx="157212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Obchodní proces, marketing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19BA6FF-7612-43F1-8953-170BCF879A32}"/>
              </a:ext>
            </a:extLst>
          </p:cNvPr>
          <p:cNvSpPr/>
          <p:nvPr/>
        </p:nvSpPr>
        <p:spPr>
          <a:xfrm>
            <a:off x="3516814" y="2294021"/>
            <a:ext cx="157212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Nákup materiálu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C7A4BC3-8B3C-456F-A675-C40B993F5DFA}"/>
              </a:ext>
            </a:extLst>
          </p:cNvPr>
          <p:cNvSpPr/>
          <p:nvPr/>
        </p:nvSpPr>
        <p:spPr>
          <a:xfrm>
            <a:off x="5576582" y="2294021"/>
            <a:ext cx="157212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Návrh HW, SW, design</a:t>
            </a:r>
          </a:p>
        </p:txBody>
      </p:sp>
      <p:sp>
        <p:nvSpPr>
          <p:cNvPr id="10" name="Kosočtverec 9">
            <a:extLst>
              <a:ext uri="{FF2B5EF4-FFF2-40B4-BE49-F238E27FC236}">
                <a16:creationId xmlns:a16="http://schemas.microsoft.com/office/drawing/2014/main" id="{973B9FAA-5C81-40E8-97A5-473DDBA4B99B}"/>
              </a:ext>
            </a:extLst>
          </p:cNvPr>
          <p:cNvSpPr/>
          <p:nvPr/>
        </p:nvSpPr>
        <p:spPr>
          <a:xfrm>
            <a:off x="7203245" y="1130663"/>
            <a:ext cx="3198449" cy="16040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Schválení zákazníkem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868780F-107B-42CD-95A2-71144031C61C}"/>
              </a:ext>
            </a:extLst>
          </p:cNvPr>
          <p:cNvSpPr/>
          <p:nvPr/>
        </p:nvSpPr>
        <p:spPr>
          <a:xfrm>
            <a:off x="8024275" y="2979821"/>
            <a:ext cx="157212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Implementace HW, SW, design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9895F38-F9A3-4DB8-A630-E8692E4E1F75}"/>
              </a:ext>
            </a:extLst>
          </p:cNvPr>
          <p:cNvSpPr/>
          <p:nvPr/>
        </p:nvSpPr>
        <p:spPr>
          <a:xfrm>
            <a:off x="8024275" y="4077849"/>
            <a:ext cx="157212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Spojení HW, SW, design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559D8734-21BD-40C9-9CC9-825B8F10F2C9}"/>
              </a:ext>
            </a:extLst>
          </p:cNvPr>
          <p:cNvSpPr/>
          <p:nvPr/>
        </p:nvSpPr>
        <p:spPr>
          <a:xfrm>
            <a:off x="8016407" y="5175877"/>
            <a:ext cx="157212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Dodání expedice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ED04C330-7284-41D8-B005-3E526209BDC7}"/>
              </a:ext>
            </a:extLst>
          </p:cNvPr>
          <p:cNvSpPr/>
          <p:nvPr/>
        </p:nvSpPr>
        <p:spPr>
          <a:xfrm>
            <a:off x="9932013" y="5171866"/>
            <a:ext cx="1572126" cy="898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Obdržení finančních prostředků</a:t>
            </a:r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9BC990DA-FCE3-420C-B46C-3068300F59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96126" y="2743200"/>
            <a:ext cx="420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B07A76E1-F905-4D17-8E65-51E6897219E4}"/>
              </a:ext>
            </a:extLst>
          </p:cNvPr>
          <p:cNvCxnSpPr>
            <a:stCxn id="5" idx="3"/>
          </p:cNvCxnSpPr>
          <p:nvPr/>
        </p:nvCxnSpPr>
        <p:spPr>
          <a:xfrm flipV="1">
            <a:off x="5088940" y="2734725"/>
            <a:ext cx="660019" cy="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pojnice: pravoúhlá 21">
            <a:extLst>
              <a:ext uri="{FF2B5EF4-FFF2-40B4-BE49-F238E27FC236}">
                <a16:creationId xmlns:a16="http://schemas.microsoft.com/office/drawing/2014/main" id="{D8CFACEC-3887-48B8-9E77-A4E92E301CD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148708" y="1932694"/>
            <a:ext cx="54537" cy="810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pojnice: pravoúhlá 24">
            <a:extLst>
              <a:ext uri="{FF2B5EF4-FFF2-40B4-BE49-F238E27FC236}">
                <a16:creationId xmlns:a16="http://schemas.microsoft.com/office/drawing/2014/main" id="{BD3BCB28-DC25-4C10-A688-BD4D23FB4910}"/>
              </a:ext>
            </a:extLst>
          </p:cNvPr>
          <p:cNvCxnSpPr>
            <a:stCxn id="10" idx="0"/>
            <a:endCxn id="9" idx="0"/>
          </p:cNvCxnSpPr>
          <p:nvPr/>
        </p:nvCxnSpPr>
        <p:spPr>
          <a:xfrm rot="16200000" flipH="1" flipV="1">
            <a:off x="7000879" y="492429"/>
            <a:ext cx="1163358" cy="2439825"/>
          </a:xfrm>
          <a:prstGeom prst="bentConnector3">
            <a:avLst>
              <a:gd name="adj1" fmla="val -19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A22FC0EF-0434-4DAE-808A-BF7645B992E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802470" y="2734725"/>
            <a:ext cx="7868" cy="24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63C52417-39C9-437D-8DD3-F8489334E391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8810338" y="3878179"/>
            <a:ext cx="0" cy="19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F2493316-8DEC-4C61-B4A5-DCDFC542D943}"/>
              </a:ext>
            </a:extLst>
          </p:cNvPr>
          <p:cNvCxnSpPr>
            <a:endCxn id="14" idx="0"/>
          </p:cNvCxnSpPr>
          <p:nvPr/>
        </p:nvCxnSpPr>
        <p:spPr>
          <a:xfrm flipH="1">
            <a:off x="8802470" y="4976207"/>
            <a:ext cx="7868" cy="19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6FB0C354-265C-4A23-A6C7-D26BBC6C949B}"/>
              </a:ext>
            </a:extLst>
          </p:cNvPr>
          <p:cNvCxnSpPr>
            <a:endCxn id="15" idx="1"/>
          </p:cNvCxnSpPr>
          <p:nvPr/>
        </p:nvCxnSpPr>
        <p:spPr>
          <a:xfrm>
            <a:off x="9596401" y="5614737"/>
            <a:ext cx="335612" cy="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84962-4F72-46D2-85D4-ADBE62E5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graphicFrame>
        <p:nvGraphicFramePr>
          <p:cNvPr id="16" name="Tabulka 16">
            <a:extLst>
              <a:ext uri="{FF2B5EF4-FFF2-40B4-BE49-F238E27FC236}">
                <a16:creationId xmlns:a16="http://schemas.microsoft.com/office/drawing/2014/main" id="{EC60C08D-12FC-4EF5-A278-1990F0DFB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029641"/>
              </p:ext>
            </p:extLst>
          </p:nvPr>
        </p:nvGraphicFramePr>
        <p:xfrm>
          <a:off x="449179" y="304800"/>
          <a:ext cx="10752220" cy="6128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8055">
                  <a:extLst>
                    <a:ext uri="{9D8B030D-6E8A-4147-A177-3AD203B41FA5}">
                      <a16:colId xmlns:a16="http://schemas.microsoft.com/office/drawing/2014/main" val="4019533587"/>
                    </a:ext>
                  </a:extLst>
                </a:gridCol>
                <a:gridCol w="2688055">
                  <a:extLst>
                    <a:ext uri="{9D8B030D-6E8A-4147-A177-3AD203B41FA5}">
                      <a16:colId xmlns:a16="http://schemas.microsoft.com/office/drawing/2014/main" val="2872720338"/>
                    </a:ext>
                  </a:extLst>
                </a:gridCol>
                <a:gridCol w="2688055">
                  <a:extLst>
                    <a:ext uri="{9D8B030D-6E8A-4147-A177-3AD203B41FA5}">
                      <a16:colId xmlns:a16="http://schemas.microsoft.com/office/drawing/2014/main" val="3814963210"/>
                    </a:ext>
                  </a:extLst>
                </a:gridCol>
                <a:gridCol w="2688055">
                  <a:extLst>
                    <a:ext uri="{9D8B030D-6E8A-4147-A177-3AD203B41FA5}">
                      <a16:colId xmlns:a16="http://schemas.microsoft.com/office/drawing/2014/main" val="660168200"/>
                    </a:ext>
                  </a:extLst>
                </a:gridCol>
              </a:tblGrid>
              <a:tr h="379004">
                <a:tc>
                  <a:txBody>
                    <a:bodyPr/>
                    <a:lstStyle/>
                    <a:p>
                      <a:r>
                        <a:rPr lang="cs-CZ" dirty="0"/>
                        <a:t>Název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Vstupy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Název procesu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Výstupy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77884"/>
                  </a:ext>
                </a:extLst>
              </a:tr>
              <a:tr h="805403">
                <a:tc>
                  <a:txBody>
                    <a:bodyPr/>
                    <a:lstStyle/>
                    <a:p>
                      <a:r>
                        <a:rPr lang="cs-CZ" dirty="0"/>
                        <a:t>Obchodní proces,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Prvotní myšlenka, nápad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Získání dodavatele, reklama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Získaný dodavatel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91478"/>
                  </a:ext>
                </a:extLst>
              </a:tr>
              <a:tr h="663258">
                <a:tc>
                  <a:txBody>
                    <a:bodyPr/>
                    <a:lstStyle/>
                    <a:p>
                      <a:r>
                        <a:rPr lang="cs-CZ" dirty="0"/>
                        <a:t>Nákup materiálu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Dodavatel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Nákup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Nakoupený materiál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31509"/>
                  </a:ext>
                </a:extLst>
              </a:tr>
              <a:tr h="947511">
                <a:tc>
                  <a:txBody>
                    <a:bodyPr/>
                    <a:lstStyle/>
                    <a:p>
                      <a:r>
                        <a:rPr lang="cs-CZ" dirty="0"/>
                        <a:t>Návrh HW, SW,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Nakoupený materiál a průzkum trhu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Návrh produktu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Celkový návrh produktu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29520"/>
                  </a:ext>
                </a:extLst>
              </a:tr>
              <a:tr h="1047023">
                <a:tc>
                  <a:txBody>
                    <a:bodyPr/>
                    <a:lstStyle/>
                    <a:p>
                      <a:r>
                        <a:rPr lang="cs-CZ" dirty="0"/>
                        <a:t>Schválení zákazníkem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Celkový návrh produktu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Rozhodování -Dostačující produkt zkoumané skupině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Dostačující/nedostačující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516"/>
                  </a:ext>
                </a:extLst>
              </a:tr>
              <a:tr h="495438">
                <a:tc>
                  <a:txBody>
                    <a:bodyPr/>
                    <a:lstStyle/>
                    <a:p>
                      <a:r>
                        <a:rPr lang="cs-CZ" dirty="0"/>
                        <a:t>Implementace HW, SW,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Návrh celého produktu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Implementace návrhu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Implementované jednotlivé části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692216"/>
                  </a:ext>
                </a:extLst>
              </a:tr>
              <a:tr h="495438">
                <a:tc>
                  <a:txBody>
                    <a:bodyPr/>
                    <a:lstStyle/>
                    <a:p>
                      <a:r>
                        <a:rPr lang="cs-CZ" dirty="0"/>
                        <a:t>Spojení HW, SW, designu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Implementované jednotlivé části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Propojení jednotlivých částí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Finální produkt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61892"/>
                  </a:ext>
                </a:extLst>
              </a:tr>
              <a:tr h="226881">
                <a:tc>
                  <a:txBody>
                    <a:bodyPr/>
                    <a:lstStyle/>
                    <a:p>
                      <a:r>
                        <a:rPr lang="cs-CZ" dirty="0"/>
                        <a:t>Dodávání expedice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Finální produkt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Expedice na trh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Peníze, zisk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52471"/>
                  </a:ext>
                </a:extLst>
              </a:tr>
              <a:tr h="226881">
                <a:tc>
                  <a:txBody>
                    <a:bodyPr/>
                    <a:lstStyle/>
                    <a:p>
                      <a:r>
                        <a:rPr lang="cs-CZ" dirty="0"/>
                        <a:t>Obdržení finančních prostředků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Peníze, zisk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Obdržení zisku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Obdržený zisk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8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32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E18546-4D97-4C99-BE69-D2B7882C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FB0401-9856-4CFD-ADAD-4CFD1917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Dlouhodobý cíl (vize) - </a:t>
            </a:r>
            <a:r>
              <a:rPr lang="pl-PL" dirty="0"/>
              <a:t>mít 30% podíl na trhu fotoaparátů za 5 let</a:t>
            </a:r>
            <a:endParaRPr lang="cs-CZ" dirty="0"/>
          </a:p>
          <a:p>
            <a:r>
              <a:rPr lang="cs-CZ" dirty="0"/>
              <a:t>Střednědobý cíl (taktika) - vytvoření prvního funkčního produktu do roku a půl</a:t>
            </a:r>
          </a:p>
          <a:p>
            <a:r>
              <a:rPr lang="cs-CZ" dirty="0"/>
              <a:t>Krátkodobý cíl (operativa) - získání aspoň jednoho kvalitního dodavatele do půl roku</a:t>
            </a:r>
          </a:p>
          <a:p>
            <a:endParaRPr lang="cs-CZ" dirty="0"/>
          </a:p>
          <a:p>
            <a:r>
              <a:rPr lang="cs-CZ" dirty="0"/>
              <a:t>Oddělení: </a:t>
            </a:r>
          </a:p>
          <a:p>
            <a:r>
              <a:rPr lang="cs-CZ" dirty="0"/>
              <a:t>Tým programátorů (</a:t>
            </a:r>
            <a:r>
              <a:rPr lang="cs-CZ" dirty="0" err="1"/>
              <a:t>frontend</a:t>
            </a:r>
            <a:r>
              <a:rPr lang="cs-CZ" dirty="0"/>
              <a:t>, </a:t>
            </a:r>
            <a:r>
              <a:rPr lang="cs-CZ" dirty="0" err="1"/>
              <a:t>backend</a:t>
            </a:r>
            <a:r>
              <a:rPr lang="cs-CZ" dirty="0"/>
              <a:t>)</a:t>
            </a:r>
          </a:p>
          <a:p>
            <a:r>
              <a:rPr lang="cs-CZ" dirty="0"/>
              <a:t>Tým hardwaru</a:t>
            </a:r>
          </a:p>
          <a:p>
            <a:r>
              <a:rPr lang="cs-CZ" dirty="0"/>
              <a:t>Tým design</a:t>
            </a:r>
          </a:p>
          <a:p>
            <a:r>
              <a:rPr lang="cs-CZ" dirty="0"/>
              <a:t>Tým ekonomika/marketing</a:t>
            </a:r>
          </a:p>
        </p:txBody>
      </p:sp>
    </p:spTree>
    <p:extLst>
      <p:ext uri="{BB962C8B-B14F-4D97-AF65-F5344CB8AC3E}">
        <p14:creationId xmlns:p14="http://schemas.microsoft.com/office/powerpoint/2010/main" val="425873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639D15-3C96-44A1-A7F5-18881E5C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E078B45F-CC0A-41E5-8436-B7FCB8774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442996"/>
              </p:ext>
            </p:extLst>
          </p:nvPr>
        </p:nvGraphicFramePr>
        <p:xfrm>
          <a:off x="472440" y="198121"/>
          <a:ext cx="9875520" cy="6355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778929697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1910887731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2626813988"/>
                    </a:ext>
                  </a:extLst>
                </a:gridCol>
              </a:tblGrid>
              <a:tr h="766992">
                <a:tc>
                  <a:txBody>
                    <a:bodyPr/>
                    <a:lstStyle/>
                    <a:p>
                      <a:r>
                        <a:rPr lang="cs-CZ" dirty="0"/>
                        <a:t>Časový horizont plánování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Odpovědná osoba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Činnost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80428"/>
                  </a:ext>
                </a:extLst>
              </a:tr>
              <a:tr h="766992">
                <a:tc>
                  <a:txBody>
                    <a:bodyPr/>
                    <a:lstStyle/>
                    <a:p>
                      <a:r>
                        <a:rPr lang="cs-CZ" dirty="0"/>
                        <a:t>2 měsíce, průběžná kontrola po měsíci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Alena Černá - leader designu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navrhnutí prvního designu fotoaparátu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97901"/>
                  </a:ext>
                </a:extLst>
              </a:tr>
              <a:tr h="1424415">
                <a:tc>
                  <a:txBody>
                    <a:bodyPr/>
                    <a:lstStyle/>
                    <a:p>
                      <a:r>
                        <a:rPr lang="pl-PL" dirty="0"/>
                        <a:t>půl roku, průběžná kontrola po 4 měsích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Boris Chrabrý - leader marketingu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získání aspoň pěti potencionálních zákazníků (prodávajících řetězců)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27850"/>
                  </a:ext>
                </a:extLst>
              </a:tr>
              <a:tr h="1095703">
                <a:tc>
                  <a:txBody>
                    <a:bodyPr/>
                    <a:lstStyle/>
                    <a:p>
                      <a:r>
                        <a:rPr lang="cs-CZ" dirty="0"/>
                        <a:t>2 měsíce, průběžná kontrola po měsíci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Aleš Homolka - leader hardwaru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spojení komponent do správně fungujícího celku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34546"/>
                  </a:ext>
                </a:extLst>
              </a:tr>
              <a:tr h="766992">
                <a:tc>
                  <a:txBody>
                    <a:bodyPr/>
                    <a:lstStyle/>
                    <a:p>
                      <a:r>
                        <a:rPr lang="cs-CZ" dirty="0"/>
                        <a:t>1 měsíc, průběžná kontrola po půl měsíci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Miroslava Janská - leader softwaru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navrhnutí prototypu operačního systému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46837"/>
                  </a:ext>
                </a:extLst>
              </a:tr>
              <a:tr h="766992">
                <a:tc>
                  <a:txBody>
                    <a:bodyPr/>
                    <a:lstStyle/>
                    <a:p>
                      <a:r>
                        <a:rPr lang="cs-CZ" dirty="0"/>
                        <a:t>6 měsíce, průběžná kontrola po 4 měsících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Miroslava Janská - leader softwaru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implementace </a:t>
                      </a:r>
                      <a:r>
                        <a:rPr lang="cs-CZ" dirty="0" err="1"/>
                        <a:t>funčního</a:t>
                      </a:r>
                      <a:r>
                        <a:rPr lang="cs-CZ" dirty="0"/>
                        <a:t> 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47547"/>
                  </a:ext>
                </a:extLst>
              </a:tr>
              <a:tr h="766992">
                <a:tc>
                  <a:txBody>
                    <a:bodyPr/>
                    <a:lstStyle/>
                    <a:p>
                      <a:r>
                        <a:rPr lang="cs-CZ" dirty="0"/>
                        <a:t>14 dní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Miroslava Janská - leader softwaru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návrh diagramu softwaru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4EAC30-B76A-4239-A162-C226211D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8FC9FD-92A4-46C7-A6F2-C4A93A5E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280160"/>
            <a:ext cx="11094720" cy="5577840"/>
          </a:xfrm>
        </p:spPr>
        <p:txBody>
          <a:bodyPr>
            <a:normAutofit fontScale="92500" lnSpcReduction="10000"/>
          </a:bodyPr>
          <a:lstStyle/>
          <a:p>
            <a:r>
              <a:rPr lang="cs-CZ" sz="2400" dirty="0"/>
              <a:t>Organizační struktura - hierarchická/funkcionální struktura, formální organizační struktura</a:t>
            </a:r>
          </a:p>
          <a:p>
            <a:r>
              <a:rPr lang="cs-CZ" sz="2400" dirty="0"/>
              <a:t>Vztahy nadřízenosti a podřízenosti - Zaměstnanec jednotlivého oddělení zodpovídá vedoucímu oddělení (</a:t>
            </a:r>
            <a:r>
              <a:rPr lang="cs-CZ" sz="2400" dirty="0" err="1"/>
              <a:t>leadrovi</a:t>
            </a:r>
            <a:r>
              <a:rPr lang="cs-CZ" sz="2400" dirty="0"/>
              <a:t>), leadeři se zodpovídají managerovi, manager se zodpovídá CEO</a:t>
            </a:r>
          </a:p>
          <a:p>
            <a:r>
              <a:rPr lang="cs-CZ" sz="2400" dirty="0"/>
              <a:t>Odpovědnost, pravomoci -</a:t>
            </a:r>
          </a:p>
          <a:p>
            <a:r>
              <a:rPr lang="cs-CZ" sz="2400" dirty="0"/>
              <a:t>Leader má zodpovědnost za </a:t>
            </a:r>
            <a:r>
              <a:rPr lang="cs-CZ" sz="2400" dirty="0" err="1"/>
              <a:t>vývojaře</a:t>
            </a:r>
            <a:r>
              <a:rPr lang="cs-CZ" sz="2400" dirty="0"/>
              <a:t>. pravomoc leadera je delegovat a rozdělovat práci mezi své podřízené, pravomocí </a:t>
            </a:r>
            <a:r>
              <a:rPr lang="cs-CZ" sz="2400" dirty="0" err="1"/>
              <a:t>vývojaře</a:t>
            </a:r>
            <a:r>
              <a:rPr lang="cs-CZ" sz="2400" dirty="0"/>
              <a:t> je podávat zpětnou vazbu leaderovi</a:t>
            </a:r>
          </a:p>
          <a:p>
            <a:r>
              <a:rPr lang="cs-CZ" sz="2400" dirty="0"/>
              <a:t>Manager může delegovat práci buď na leadery, pokud jsou, jinak na další podřízené, jinak na další podřízené</a:t>
            </a:r>
          </a:p>
          <a:p>
            <a:r>
              <a:rPr lang="cs-CZ" sz="2400" dirty="0"/>
              <a:t>Odpovědnost managera za činnost, výkon, výsledek jeho zaměstnanců</a:t>
            </a:r>
          </a:p>
          <a:p>
            <a:r>
              <a:rPr lang="cs-CZ" sz="2400" dirty="0"/>
              <a:t>CEO – zodpovědnost za běh celé firmy, deleguje úkoly na managery</a:t>
            </a:r>
          </a:p>
          <a:p>
            <a:r>
              <a:rPr lang="cs-CZ" sz="2400" dirty="0"/>
              <a:t>Asistent – spolupráce s CEO, může delegovat zodpovědnost na leadery v případě nedostupnosti CEO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580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BBBECEE4-BCA9-480A-99AC-46827A43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Organigram -&gt;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C21010A8-E639-4BEA-A527-A76DEFE47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74B64170-679E-40D1-A048-D5A1AA853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231" y="2660686"/>
            <a:ext cx="3731811" cy="3741738"/>
          </a:xfrm>
        </p:spPr>
        <p:txBody>
          <a:bodyPr>
            <a:noAutofit/>
          </a:bodyPr>
          <a:lstStyle/>
          <a:p>
            <a:r>
              <a:rPr lang="cs-CZ" sz="2800" dirty="0"/>
              <a:t>Komunikační, informační kanály – vertikální komunikace mezi zaměstnanci a nadřízenými, mezi managery horizontální komunikace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AEB3FF7D-DC1D-4E63-8ECC-1A214B7E8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C95097D1-B015-4F02-8FD3-A0895C2D73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BBD0723-6099-475F-A996-77E405A4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96" y="166519"/>
            <a:ext cx="6681693" cy="652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2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0D81B991-B563-478B-888F-CBB6B3F2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Leadership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748C6CB9-31FE-4CDD-B91C-F8FE8947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61682"/>
          </a:xfrm>
        </p:spPr>
        <p:txBody>
          <a:bodyPr/>
          <a:lstStyle/>
          <a:p>
            <a:r>
              <a:rPr lang="cs-CZ" dirty="0"/>
              <a:t>Styl řízení – liberální</a:t>
            </a: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9" name="Tabulka 9">
            <a:extLst>
              <a:ext uri="{FF2B5EF4-FFF2-40B4-BE49-F238E27FC236}">
                <a16:creationId xmlns:a16="http://schemas.microsoft.com/office/drawing/2014/main" id="{FF1CA2E2-1794-4E2B-B76F-ACCB2257D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41074"/>
              </p:ext>
            </p:extLst>
          </p:nvPr>
        </p:nvGraphicFramePr>
        <p:xfrm>
          <a:off x="1103312" y="2624666"/>
          <a:ext cx="8127999" cy="2292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464988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750093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6792798"/>
                    </a:ext>
                  </a:extLst>
                </a:gridCol>
              </a:tblGrid>
              <a:tr h="438574">
                <a:tc>
                  <a:txBody>
                    <a:bodyPr/>
                    <a:lstStyle/>
                    <a:p>
                      <a:r>
                        <a:rPr lang="cs-CZ" dirty="0"/>
                        <a:t>Oblast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Leader/Manager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Jméno příjmení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Vývoj 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Miroslava Janská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8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Vývoj HW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Aleš Homolka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5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Ekonomika/marketing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Boris Chrabrý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92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Frontend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Alena Černá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1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Backend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Tomáš </a:t>
                      </a:r>
                      <a:r>
                        <a:rPr lang="cs-CZ" dirty="0" err="1"/>
                        <a:t>Kiš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87813"/>
                  </a:ext>
                </a:extLst>
              </a:tr>
            </a:tbl>
          </a:graphicData>
        </a:graphic>
      </p:graphicFrame>
      <p:sp>
        <p:nvSpPr>
          <p:cNvPr id="11" name="TextovéPole 10">
            <a:extLst>
              <a:ext uri="{FF2B5EF4-FFF2-40B4-BE49-F238E27FC236}">
                <a16:creationId xmlns:a16="http://schemas.microsoft.com/office/drawing/2014/main" id="{6BA3A430-8E22-44C5-8591-B857FBAC435A}"/>
              </a:ext>
            </a:extLst>
          </p:cNvPr>
          <p:cNvSpPr txBox="1"/>
          <p:nvPr/>
        </p:nvSpPr>
        <p:spPr>
          <a:xfrm>
            <a:off x="1103312" y="5072258"/>
            <a:ext cx="8528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Leader - Udržuje morálku týmu, stará se o tým, produktivitu</a:t>
            </a:r>
          </a:p>
          <a:p>
            <a:r>
              <a:rPr lang="cs-CZ" dirty="0"/>
              <a:t>Manager - Stará se o dosažení cílů celého oddělení, komunikace s ostatními odděleními</a:t>
            </a:r>
          </a:p>
          <a:p>
            <a:r>
              <a:rPr lang="cs-CZ" dirty="0"/>
              <a:t>Motivace zaměstnanců – teambuildingy, prémie, semináře, periodická prezentace výsledků, možnost zpětné vazby</a:t>
            </a:r>
          </a:p>
        </p:txBody>
      </p:sp>
    </p:spTree>
    <p:extLst>
      <p:ext uri="{BB962C8B-B14F-4D97-AF65-F5344CB8AC3E}">
        <p14:creationId xmlns:p14="http://schemas.microsoft.com/office/powerpoint/2010/main" val="2290776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Digitální ion</Template>
  <TotalTime>0</TotalTime>
  <Words>800</Words>
  <Application>Microsoft Office PowerPoint</Application>
  <PresentationFormat>Širokoúhlá obrazovka</PresentationFormat>
  <Paragraphs>191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Prezentace projektu</vt:lpstr>
      <vt:lpstr>Základní charakteristika</vt:lpstr>
      <vt:lpstr>Procesní mapa</vt:lpstr>
      <vt:lpstr>Prezentace aplikace PowerPoint</vt:lpstr>
      <vt:lpstr>Plánování</vt:lpstr>
      <vt:lpstr>Prezentace aplikace PowerPoint</vt:lpstr>
      <vt:lpstr>Organizování</vt:lpstr>
      <vt:lpstr>Organigram -&gt;</vt:lpstr>
      <vt:lpstr>Leadership</vt:lpstr>
      <vt:lpstr>Kontrola</vt:lpstr>
      <vt:lpstr>Měřitelné ukazatele procesů</vt:lpstr>
      <vt:lpstr>Prezentace aplikace PowerPoint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2019-12-04T19:34:56Z</dcterms:created>
  <dcterms:modified xsi:type="dcterms:W3CDTF">2019-12-04T22:02:54Z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