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1"/>
  </p:sldMasterIdLst>
  <p:sldIdLst>
    <p:sldId id="256" r:id="rId2"/>
    <p:sldId id="257" r:id="rId3"/>
    <p:sldId id="274" r:id="rId4"/>
    <p:sldId id="275" r:id="rId5"/>
    <p:sldId id="263" r:id="rId6"/>
    <p:sldId id="258" r:id="rId7"/>
    <p:sldId id="259" r:id="rId8"/>
    <p:sldId id="260" r:id="rId9"/>
    <p:sldId id="261" r:id="rId10"/>
    <p:sldId id="262" r:id="rId11"/>
    <p:sldId id="272" r:id="rId12"/>
    <p:sldId id="265" r:id="rId13"/>
    <p:sldId id="266" r:id="rId14"/>
    <p:sldId id="273" r:id="rId15"/>
    <p:sldId id="267" r:id="rId16"/>
    <p:sldId id="270" r:id="rId17"/>
    <p:sldId id="268" r:id="rId18"/>
    <p:sldId id="269" r:id="rId19"/>
    <p:sldId id="271" r:id="rId20"/>
    <p:sldId id="276" r:id="rId21"/>
    <p:sldId id="264" r:id="rId2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9C39F-30B2-C000-0BC1-3810F78355FE}" v="2248" dt="2021-05-01T11:06:21.443"/>
    <p1510:client id="{1EE95DCA-D730-EF76-CD83-6776FD9E7819}" v="571" dt="2021-05-03T14:17:11.707"/>
    <p1510:client id="{4105C59F-50E1-C000-0793-41000FFD479C}" v="787" dt="2021-05-05T21:16:25.895"/>
    <p1510:client id="{81BEB89F-1023-B000-CD3A-009B0EF6A89D}" v="1085" dt="2021-03-28T17:42:06.726"/>
    <p1510:client id="{A310685D-C5EC-46F3-9F4A-E983902A38FF}" v="1" dt="2021-03-15T14:30:34.631"/>
    <p1510:client id="{A3A4900A-70AF-518F-849B-3D3085BED01C}" v="172" dt="2021-03-30T12:57:11.637"/>
    <p1510:client id="{AB47C49F-B0DE-C000-0792-66FB8D215680}" v="1255" dt="2021-05-03T13:43:38.474"/>
    <p1510:client id="{AEE2A2C7-6B1A-98AB-8ED8-54B74682702A}" v="20" dt="2021-05-05T12:38:38.357"/>
    <p1510:client id="{C1D92A16-35EE-415D-9D00-6AAB2A0C4BEC}" v="1157" dt="2021-05-05T18:15:58.152"/>
    <p1510:client id="{C481099C-DE21-22B5-216F-2A4C6D1D8EC5}" v="2289" dt="2021-04-26T13:44:10.909"/>
    <p1510:client id="{C68F05DB-08A2-0E42-7E77-E2CCEA307AE2}" v="1622" dt="2021-05-01T10:04:25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0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0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1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3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8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9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0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7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4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4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11549703_15" TargetMode="External"/><Relationship Id="rId2" Type="http://schemas.openxmlformats.org/officeDocument/2006/relationships/hyperlink" Target="https://doi.org/10.1007/s12065-014-0106-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3eZY0o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9A16CD-46E3-4D7D-B680-71A9C4C9B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6132985" cy="2310312"/>
          </a:xfrm>
        </p:spPr>
        <p:txBody>
          <a:bodyPr>
            <a:normAutofit/>
          </a:bodyPr>
          <a:lstStyle/>
          <a:p>
            <a:r>
              <a:rPr lang="cs-CZ" sz="5200" dirty="0">
                <a:cs typeface="Calibri Light"/>
              </a:rPr>
              <a:t>Evoluční počítání v kapalném krystalu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19D507A-2211-430B-8EF9-93C04A77A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>
                <a:solidFill>
                  <a:schemeClr val="tx2"/>
                </a:solidFill>
                <a:cs typeface="Calibri"/>
              </a:rPr>
              <a:t>Autor: Kateřina Fořtová</a:t>
            </a:r>
          </a:p>
        </p:txBody>
      </p:sp>
    </p:spTree>
    <p:extLst>
      <p:ext uri="{BB962C8B-B14F-4D97-AF65-F5344CB8AC3E}">
        <p14:creationId xmlns:p14="http://schemas.microsoft.com/office/powerpoint/2010/main" val="196435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0611AB-C923-4BFE-B504-D1A43D7B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Vlastnosti evolučního návrhu pro LCAP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FFEE92-979C-4464-8BE3-B011299A29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cs-CZ" b="1" dirty="0"/>
              <a:t>Genotyp dělen na 2 části </a:t>
            </a:r>
            <a:endParaRPr lang="cs-CZ" dirty="0"/>
          </a:p>
          <a:p>
            <a:r>
              <a:rPr lang="cs-CZ" dirty="0"/>
              <a:t>64 celých čísel v rozsahu 0 až 8 - </a:t>
            </a:r>
            <a:r>
              <a:rPr lang="cs-CZ" b="1" dirty="0"/>
              <a:t>64 LCD kontaktů</a:t>
            </a:r>
            <a:endParaRPr lang="cs-CZ" b="1" dirty="0">
              <a:cs typeface="Calibri"/>
            </a:endParaRPr>
          </a:p>
          <a:p>
            <a:r>
              <a:rPr lang="cs-CZ" b="1" dirty="0"/>
              <a:t>5 16-bitových celých čísel reprezentující napětí od -10 V do 10 V</a:t>
            </a:r>
            <a:endParaRPr lang="cs-CZ" b="1" dirty="0">
              <a:cs typeface="Calibri" panose="020F0502020204030204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0E7EDBF-DDF6-489C-BDEA-E5005F6468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cs-CZ" b="1" dirty="0"/>
              <a:t>Příklad nastavení pro tónový diskriminátor:</a:t>
            </a:r>
          </a:p>
          <a:p>
            <a:r>
              <a:rPr lang="cs-CZ" dirty="0"/>
              <a:t>Populace 40 jedinců, běh 100 generací</a:t>
            </a:r>
          </a:p>
          <a:p>
            <a:r>
              <a:rPr lang="cs-CZ" dirty="0"/>
              <a:t>Využití mutace, turnaje</a:t>
            </a:r>
          </a:p>
          <a:p>
            <a:endParaRPr lang="cs-CZ" dirty="0"/>
          </a:p>
          <a:p>
            <a:r>
              <a:rPr lang="cs-CZ" dirty="0"/>
              <a:t>Obecně snadné provedení evoluce, stačí pouze málo generací na rozdíl od řešení obdobných problémů na FPGA</a:t>
            </a:r>
          </a:p>
        </p:txBody>
      </p:sp>
    </p:spTree>
    <p:extLst>
      <p:ext uri="{BB962C8B-B14F-4D97-AF65-F5344CB8AC3E}">
        <p14:creationId xmlns:p14="http://schemas.microsoft.com/office/powerpoint/2010/main" val="338738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E40172-2C8B-4404-9770-539B6BC4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Vývoj logických hradel v kapalném krystalu - Kódování genotypu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E88332-BC4C-42FD-A409-93663F9F3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cs-CZ" b="1" dirty="0">
                <a:ea typeface="+mn-lt"/>
                <a:cs typeface="+mn-lt"/>
              </a:rPr>
              <a:t>Cílové funkce: NOR, OR, AND, NAND, NOR, XOR</a:t>
            </a:r>
            <a:endParaRPr lang="en-US" b="1">
              <a:ea typeface="+mn-lt"/>
              <a:cs typeface="+mn-lt"/>
            </a:endParaRPr>
          </a:p>
          <a:p>
            <a:r>
              <a:rPr lang="cs-CZ" dirty="0">
                <a:ea typeface="+mn-lt"/>
                <a:cs typeface="+mn-lt"/>
              </a:rPr>
              <a:t>Dva možné stavy – </a:t>
            </a:r>
            <a:r>
              <a:rPr lang="cs-CZ" b="1" dirty="0">
                <a:ea typeface="+mn-lt"/>
                <a:cs typeface="+mn-lt"/>
              </a:rPr>
              <a:t>HIGH, LOW</a:t>
            </a:r>
            <a:r>
              <a:rPr lang="cs-CZ" dirty="0">
                <a:ea typeface="+mn-lt"/>
                <a:cs typeface="+mn-lt"/>
              </a:rPr>
              <a:t> reprezentující stavy </a:t>
            </a:r>
            <a:r>
              <a:rPr lang="cs-CZ" b="1" dirty="0">
                <a:ea typeface="+mn-lt"/>
                <a:cs typeface="+mn-lt"/>
              </a:rPr>
              <a:t>TRUE, FALSE</a:t>
            </a:r>
            <a:r>
              <a:rPr lang="cs-CZ" dirty="0">
                <a:ea typeface="+mn-lt"/>
                <a:cs typeface="+mn-lt"/>
              </a:rPr>
              <a:t> v </a:t>
            </a:r>
            <a:r>
              <a:rPr lang="cs-CZ" dirty="0" err="1">
                <a:ea typeface="+mn-lt"/>
                <a:cs typeface="+mn-lt"/>
              </a:rPr>
              <a:t>Booleově</a:t>
            </a:r>
            <a:r>
              <a:rPr lang="cs-CZ" dirty="0">
                <a:ea typeface="+mn-lt"/>
                <a:cs typeface="+mn-lt"/>
              </a:rPr>
              <a:t> logice</a:t>
            </a:r>
          </a:p>
          <a:p>
            <a:r>
              <a:rPr lang="cs-CZ" b="1" dirty="0">
                <a:ea typeface="+mn-lt"/>
                <a:cs typeface="+mn-lt"/>
              </a:rPr>
              <a:t>Genotyp dělen na 2 části - konektivita a konfigurační napětí</a:t>
            </a:r>
          </a:p>
          <a:p>
            <a:r>
              <a:rPr lang="cs-CZ" dirty="0">
                <a:ea typeface="+mn-lt"/>
                <a:cs typeface="+mn-lt"/>
              </a:rPr>
              <a:t>Opět </a:t>
            </a:r>
            <a:r>
              <a:rPr lang="cs-CZ" b="1" dirty="0">
                <a:ea typeface="+mn-lt"/>
                <a:cs typeface="+mn-lt"/>
              </a:rPr>
              <a:t>64 propojení na LCD</a:t>
            </a:r>
            <a:r>
              <a:rPr lang="cs-CZ" dirty="0">
                <a:ea typeface="+mn-lt"/>
                <a:cs typeface="+mn-lt"/>
              </a:rPr>
              <a:t> - řetězec 64 celých čísel v rozsahu 0 – 8</a:t>
            </a:r>
          </a:p>
          <a:p>
            <a:r>
              <a:rPr lang="cs-CZ" dirty="0">
                <a:ea typeface="+mn-lt"/>
                <a:cs typeface="+mn-lt"/>
              </a:rPr>
              <a:t>Jedno spojení pro uzemnění, dvě spojení pro incidentní signály, jedno spojení pro výstup</a:t>
            </a:r>
          </a:p>
          <a:p>
            <a:r>
              <a:rPr lang="cs-CZ" b="1" dirty="0">
                <a:ea typeface="+mn-lt"/>
                <a:cs typeface="+mn-lt"/>
              </a:rPr>
              <a:t>Čtyři konfigurační napětí řízeny evolucí</a:t>
            </a:r>
          </a:p>
          <a:p>
            <a:r>
              <a:rPr lang="cs-CZ" b="1" dirty="0">
                <a:ea typeface="+mn-lt"/>
                <a:cs typeface="+mn-lt"/>
              </a:rPr>
              <a:t>Evoluční algoritmus určí 3 možná napětí a umístění jejich aplikace na některé z 64 propojení na LCD</a:t>
            </a:r>
          </a:p>
          <a:p>
            <a:r>
              <a:rPr lang="cs-CZ" b="1" dirty="0">
                <a:ea typeface="+mn-lt"/>
                <a:cs typeface="+mn-lt"/>
              </a:rPr>
              <a:t>EA dále určuje, na které z konektorů na LCD budou aplikovány příchozí signály, konektor pro čtení výstupních signálů a jaké konektory mají být uzemněny</a:t>
            </a:r>
          </a:p>
          <a:p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350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74808C-14CD-4895-BE98-2C328629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Vývoj logických hradel v kapalném krystalu - Fitness funkce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6D447E-9BE4-4F2B-85FC-FEDE560EA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6968"/>
            <a:ext cx="5181600" cy="4659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 dirty="0">
              <a:cs typeface="Calibri"/>
            </a:endParaRPr>
          </a:p>
          <a:p>
            <a:r>
              <a:rPr lang="cs-CZ" dirty="0">
                <a:cs typeface="Calibri"/>
              </a:rPr>
              <a:t>Populace 40 jedinců, 5 mutací na jedince</a:t>
            </a:r>
            <a:endParaRPr lang="cs-CZ">
              <a:cs typeface="Calibri" panose="020F0502020204030204"/>
            </a:endParaRPr>
          </a:p>
          <a:p>
            <a:r>
              <a:rPr lang="cs-CZ" dirty="0">
                <a:cs typeface="Calibri"/>
              </a:rPr>
              <a:t>Užitý </a:t>
            </a:r>
            <a:r>
              <a:rPr lang="cs-CZ" dirty="0" err="1">
                <a:cs typeface="Calibri"/>
              </a:rPr>
              <a:t>elitismus</a:t>
            </a:r>
            <a:endParaRPr lang="cs-CZ">
              <a:cs typeface="Calibri"/>
            </a:endParaRPr>
          </a:p>
          <a:p>
            <a:r>
              <a:rPr lang="cs-CZ" dirty="0">
                <a:cs typeface="Calibri"/>
              </a:rPr>
              <a:t>5 nejlepších jedinců vybráno do další generace</a:t>
            </a:r>
            <a:endParaRPr lang="cs-CZ">
              <a:cs typeface="Calibri" panose="020F0502020204030204"/>
            </a:endParaRPr>
          </a:p>
          <a:p>
            <a:r>
              <a:rPr lang="cs-CZ" dirty="0">
                <a:cs typeface="Calibri"/>
              </a:rPr>
              <a:t>Selekce využívá turnaje na základě vzorku 5 jedinců</a:t>
            </a:r>
          </a:p>
          <a:p>
            <a:r>
              <a:rPr lang="cs-CZ" dirty="0">
                <a:cs typeface="Calibri"/>
              </a:rPr>
              <a:t>200 generací</a:t>
            </a:r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E3B0CC98-430E-4E40-9BB3-74DB0118D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54625"/>
            <a:ext cx="5181600" cy="2693338"/>
          </a:xfrm>
        </p:spPr>
      </p:pic>
    </p:spTree>
    <p:extLst>
      <p:ext uri="{BB962C8B-B14F-4D97-AF65-F5344CB8AC3E}">
        <p14:creationId xmlns:p14="http://schemas.microsoft.com/office/powerpoint/2010/main" val="365469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D3ABB1-4924-48F2-838F-5BF951B3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02" y="604358"/>
            <a:ext cx="10515600" cy="1325563"/>
          </a:xfrm>
        </p:spPr>
        <p:txBody>
          <a:bodyPr/>
          <a:lstStyle/>
          <a:p>
            <a:r>
              <a:rPr lang="cs-CZ" dirty="0">
                <a:ea typeface="+mj-lt"/>
                <a:cs typeface="+mj-lt"/>
              </a:rPr>
              <a:t>Vývoj logických hradel v kapalném krystalu – Fitness funkce</a:t>
            </a:r>
          </a:p>
          <a:p>
            <a:endParaRPr lang="cs-CZ" dirty="0">
              <a:cs typeface="Calibri Light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813DDE-C494-4A05-8DE1-1F655B16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Aplikace každého řádku pravdivostní tabulky </a:t>
            </a:r>
            <a:r>
              <a:rPr lang="cs-CZ" b="1" dirty="0">
                <a:cs typeface="Calibri"/>
              </a:rPr>
              <a:t>třikrát</a:t>
            </a:r>
          </a:p>
          <a:p>
            <a:r>
              <a:rPr lang="cs-CZ" dirty="0">
                <a:cs typeface="Calibri"/>
              </a:rPr>
              <a:t>Měření odezvy v kapalném krystalu</a:t>
            </a:r>
          </a:p>
          <a:p>
            <a:r>
              <a:rPr lang="cs-CZ" dirty="0">
                <a:cs typeface="Calibri"/>
              </a:rPr>
              <a:t>Fitness spočítána jako počet správných výstupů - </a:t>
            </a:r>
            <a:r>
              <a:rPr lang="cs-CZ" b="1" dirty="0">
                <a:cs typeface="Calibri"/>
              </a:rPr>
              <a:t>maximální hodnota fitness</a:t>
            </a:r>
            <a:r>
              <a:rPr lang="cs-CZ" dirty="0">
                <a:cs typeface="Calibri"/>
              </a:rPr>
              <a:t> (nejlepší možné řešení) -  4 * 3 = </a:t>
            </a:r>
            <a:r>
              <a:rPr lang="cs-CZ" b="1" dirty="0">
                <a:cs typeface="Calibri"/>
              </a:rPr>
              <a:t>12</a:t>
            </a:r>
          </a:p>
          <a:p>
            <a:r>
              <a:rPr lang="cs-CZ" dirty="0">
                <a:cs typeface="Calibri"/>
              </a:rPr>
              <a:t>Např. pokud je fitness 10, pak aspoň pro jednu aplikaci pravdivostní tabulky byly všechny výstupy správné</a:t>
            </a:r>
          </a:p>
          <a:p>
            <a:r>
              <a:rPr lang="cs-CZ" dirty="0">
                <a:cs typeface="Calibri"/>
              </a:rPr>
              <a:t>Vstupní napětí - </a:t>
            </a:r>
            <a:r>
              <a:rPr lang="cs-CZ" b="1" dirty="0">
                <a:cs typeface="Calibri"/>
              </a:rPr>
              <a:t>+ 1 V – TRUE, 0 V – FALSE</a:t>
            </a:r>
          </a:p>
          <a:p>
            <a:r>
              <a:rPr lang="cs-CZ" dirty="0">
                <a:cs typeface="Calibri"/>
              </a:rPr>
              <a:t>Práh výstupního napětí - + 0,1 V (tedy </a:t>
            </a:r>
            <a:r>
              <a:rPr lang="cs-CZ" b="1" dirty="0">
                <a:cs typeface="Calibri"/>
              </a:rPr>
              <a:t>výstup vyšší jak + 0,1 V – TRUE, jinak FALSE</a:t>
            </a:r>
            <a:r>
              <a:rPr lang="cs-CZ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469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5E0EF2-D8FB-4DFE-965C-0CBFA556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Vývoj logických hradel v kapalném krystalu – Výsledky experimentování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E6595F-94C3-4A3D-B093-DA15464E66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cs-CZ" dirty="0">
                <a:cs typeface="Calibri"/>
              </a:rPr>
              <a:t>Fitness dobrého řešení nejméně 10</a:t>
            </a:r>
          </a:p>
          <a:p>
            <a:r>
              <a:rPr lang="cs-CZ" dirty="0">
                <a:cs typeface="Calibri"/>
              </a:rPr>
              <a:t>Většina typů hradel je evolucí vytvořena velmi rychle</a:t>
            </a:r>
          </a:p>
          <a:p>
            <a:r>
              <a:rPr lang="cs-CZ" dirty="0">
                <a:cs typeface="Calibri"/>
              </a:rPr>
              <a:t>Je možné, že kapalný krystal má způsob pamatovat si přechozí konfigurace - rychlejší vývoj, systém by nemusel být zcela resetován</a:t>
            </a:r>
          </a:p>
          <a:p>
            <a:r>
              <a:rPr lang="cs-CZ" dirty="0">
                <a:cs typeface="Calibri"/>
              </a:rPr>
              <a:t>Hradlo XOR nejnáročnější na vytvoření pomocí evoluce</a:t>
            </a:r>
          </a:p>
        </p:txBody>
      </p:sp>
      <p:pic>
        <p:nvPicPr>
          <p:cNvPr id="5" name="Obrázek 5" descr="Obsah obrázku stůl&#10;&#10;Popis se vygeneroval automaticky.">
            <a:extLst>
              <a:ext uri="{FF2B5EF4-FFF2-40B4-BE49-F238E27FC236}">
                <a16:creationId xmlns:a16="http://schemas.microsoft.com/office/drawing/2014/main" id="{EDB99808-6692-4020-AE83-44B81FF37E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98511"/>
            <a:ext cx="5181600" cy="4205565"/>
          </a:xfrm>
        </p:spPr>
      </p:pic>
    </p:spTree>
    <p:extLst>
      <p:ext uri="{BB962C8B-B14F-4D97-AF65-F5344CB8AC3E}">
        <p14:creationId xmlns:p14="http://schemas.microsoft.com/office/powerpoint/2010/main" val="42736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2A637B-15CE-4165-BDE2-9F68801D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63" y="187916"/>
            <a:ext cx="10161182" cy="1325563"/>
          </a:xfrm>
        </p:spPr>
        <p:txBody>
          <a:bodyPr/>
          <a:lstStyle/>
          <a:p>
            <a:r>
              <a:rPr lang="cs-CZ" dirty="0">
                <a:ea typeface="+mj-lt"/>
                <a:cs typeface="+mj-lt"/>
              </a:rPr>
              <a:t>Vývoj kontroléru pro robota v kapalném krystalu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7833A7-67A9-46FE-B78D-1D5BEB520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9912"/>
            <a:ext cx="5157787" cy="44997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Dva senzory, dvě kola pro pohyb</a:t>
            </a:r>
          </a:p>
          <a:p>
            <a:r>
              <a:rPr lang="cs-CZ" dirty="0">
                <a:cs typeface="Calibri"/>
              </a:rPr>
              <a:t>Naměřené hodnoty z senzorů převedeny do signálů pro LCAP</a:t>
            </a:r>
          </a:p>
          <a:p>
            <a:r>
              <a:rPr lang="cs-CZ" dirty="0">
                <a:cs typeface="Calibri"/>
              </a:rPr>
              <a:t>Každý z senzorů vzdálenosti vrací výstup</a:t>
            </a:r>
            <a:r>
              <a:rPr lang="cs-CZ" dirty="0">
                <a:ea typeface="+mn-lt"/>
                <a:cs typeface="+mn-lt"/>
              </a:rPr>
              <a:t> obdélníkové vlny s frekvencí úměrné vzdálenosti v přímce od senzoru k překážce</a:t>
            </a:r>
            <a:endParaRPr lang="cs-CZ" dirty="0">
              <a:cs typeface="Calibri"/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23AC6DB5-B9A1-4D35-A78D-E1942CEA9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07619" y="972326"/>
            <a:ext cx="5183188" cy="823912"/>
          </a:xfrm>
        </p:spPr>
        <p:txBody>
          <a:bodyPr/>
          <a:lstStyle/>
          <a:p>
            <a:r>
              <a:rPr lang="cs-CZ" dirty="0">
                <a:cs typeface="Calibri"/>
              </a:rPr>
              <a:t>Pro zopakování: Schéma LCAP (</a:t>
            </a:r>
            <a:r>
              <a:rPr lang="cs-CZ" dirty="0" err="1">
                <a:cs typeface="Calibri"/>
              </a:rPr>
              <a:t>Liquid</a:t>
            </a:r>
            <a:r>
              <a:rPr lang="cs-CZ" dirty="0">
                <a:cs typeface="Calibri"/>
              </a:rPr>
              <a:t> </a:t>
            </a:r>
            <a:r>
              <a:rPr lang="cs-CZ" dirty="0" err="1">
                <a:cs typeface="Calibri"/>
              </a:rPr>
              <a:t>Crystal</a:t>
            </a:r>
            <a:r>
              <a:rPr lang="cs-CZ" dirty="0">
                <a:cs typeface="Calibri"/>
              </a:rPr>
              <a:t> </a:t>
            </a:r>
            <a:r>
              <a:rPr lang="cs-CZ" dirty="0" err="1">
                <a:cs typeface="Calibri"/>
              </a:rPr>
              <a:t>Analogue</a:t>
            </a:r>
            <a:r>
              <a:rPr lang="cs-CZ" dirty="0">
                <a:cs typeface="Calibri"/>
              </a:rPr>
              <a:t> </a:t>
            </a:r>
            <a:r>
              <a:rPr lang="cs-CZ" dirty="0" err="1">
                <a:cs typeface="Calibri"/>
              </a:rPr>
              <a:t>Processor</a:t>
            </a:r>
            <a:r>
              <a:rPr lang="cs-CZ" dirty="0">
                <a:cs typeface="Calibri"/>
              </a:rPr>
              <a:t>):</a:t>
            </a:r>
            <a:endParaRPr lang="cs-CZ" dirty="0"/>
          </a:p>
        </p:txBody>
      </p:sp>
      <p:pic>
        <p:nvPicPr>
          <p:cNvPr id="6" name="Obrázek 6">
            <a:extLst>
              <a:ext uri="{FF2B5EF4-FFF2-40B4-BE49-F238E27FC236}">
                <a16:creationId xmlns:a16="http://schemas.microsoft.com/office/drawing/2014/main" id="{C93A93AF-587F-434D-A71E-3DD88D0F4EA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12719" y="1794115"/>
            <a:ext cx="4823637" cy="3476181"/>
          </a:xfrm>
        </p:spPr>
      </p:pic>
      <p:pic>
        <p:nvPicPr>
          <p:cNvPr id="7" name="Obrázek 7" descr="Obsah obrázku text, elektronika&#10;&#10;Popis se vygeneroval automaticky.">
            <a:extLst>
              <a:ext uri="{FF2B5EF4-FFF2-40B4-BE49-F238E27FC236}">
                <a16:creationId xmlns:a16="http://schemas.microsoft.com/office/drawing/2014/main" id="{7F1DC729-B6DA-4D73-8EFA-F9B2F509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638" y="5230770"/>
            <a:ext cx="2140690" cy="15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25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9E9838-36A1-4649-AA56-6EC9167A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04180" cy="1343283"/>
          </a:xfrm>
        </p:spPr>
        <p:txBody>
          <a:bodyPr>
            <a:normAutofit/>
          </a:bodyPr>
          <a:lstStyle/>
          <a:p>
            <a:r>
              <a:rPr lang="cs-CZ" dirty="0">
                <a:ea typeface="+mj-lt"/>
                <a:cs typeface="+mj-lt"/>
              </a:rPr>
              <a:t>Vývoj kontroléru pro robota v kapalném krystalu – Reprezentace vektoru genetického algoritmu 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26436E8-70D3-483D-A149-63067EC8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cs-CZ" b="1" dirty="0">
                <a:cs typeface="Calibri"/>
              </a:rPr>
              <a:t>Genetická reprezentace každého jedince dělena na dvě části - popis konektivity a popis konfiguračních napětí</a:t>
            </a:r>
          </a:p>
          <a:p>
            <a:r>
              <a:rPr lang="cs-CZ" dirty="0">
                <a:cs typeface="Calibri"/>
              </a:rPr>
              <a:t>Každý z 64 propojení na LCD reprezentován číslem v rozsahu 0 – 7, žádné propojení značeno 0 - </a:t>
            </a:r>
            <a:r>
              <a:rPr lang="cs-CZ" b="1" dirty="0">
                <a:cs typeface="Calibri"/>
              </a:rPr>
              <a:t>řetězec 64 celých čísel (</a:t>
            </a:r>
            <a:r>
              <a:rPr lang="cs-CZ" b="1" dirty="0" err="1">
                <a:cs typeface="Calibri"/>
              </a:rPr>
              <a:t>int</a:t>
            </a:r>
            <a:r>
              <a:rPr lang="cs-CZ" b="1" dirty="0">
                <a:cs typeface="Calibri"/>
              </a:rPr>
              <a:t>) v rozsahu 0 – 8</a:t>
            </a:r>
          </a:p>
          <a:p>
            <a:r>
              <a:rPr lang="cs-CZ" dirty="0">
                <a:cs typeface="Calibri"/>
              </a:rPr>
              <a:t>Spojení pro uzemnění, dvě spojení pro čtení vzdálenosti, dvě spojení pro kontrolu motoru</a:t>
            </a:r>
          </a:p>
          <a:p>
            <a:r>
              <a:rPr lang="cs-CZ" b="1" dirty="0">
                <a:ea typeface="+mn-lt"/>
                <a:cs typeface="+mn-lt"/>
              </a:rPr>
              <a:t>Zbývající tři spojení mají statické napětí, které je určeno evolucí</a:t>
            </a:r>
          </a:p>
          <a:p>
            <a:r>
              <a:rPr lang="cs-CZ" dirty="0">
                <a:cs typeface="Calibri"/>
              </a:rPr>
              <a:t>Každé napětí reprezentováno 16-bit celým číslem - 65 536 možností se mapuje na úrovně napětí v rozsahu –10 V - + 10 V - </a:t>
            </a:r>
            <a:r>
              <a:rPr lang="cs-CZ" b="1" dirty="0">
                <a:cs typeface="Calibri"/>
              </a:rPr>
              <a:t>řetězec tří 16-bit celých čísel</a:t>
            </a:r>
          </a:p>
          <a:p>
            <a:r>
              <a:rPr lang="cs-CZ" b="1" dirty="0">
                <a:cs typeface="Calibri"/>
              </a:rPr>
              <a:t>Každé spojení může být směrováno na různá místa na LCD na základě schématu propojení určeného evolucí</a:t>
            </a:r>
          </a:p>
        </p:txBody>
      </p:sp>
    </p:spTree>
    <p:extLst>
      <p:ext uri="{BB962C8B-B14F-4D97-AF65-F5344CB8AC3E}">
        <p14:creationId xmlns:p14="http://schemas.microsoft.com/office/powerpoint/2010/main" val="3437957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0DB8F9-356C-4AA9-A0C1-22384DA3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35" y="409427"/>
            <a:ext cx="11454809" cy="1343283"/>
          </a:xfrm>
        </p:spPr>
        <p:txBody>
          <a:bodyPr/>
          <a:lstStyle/>
          <a:p>
            <a:r>
              <a:rPr lang="cs-CZ" dirty="0">
                <a:ea typeface="+mj-lt"/>
                <a:cs typeface="+mj-lt"/>
              </a:rPr>
              <a:t>Vývoj kontroléru pro robota v kapalném krystalu - Genetický 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2C1D88-403E-41CA-A0A8-02EE8CBBD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35" y="140032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 dirty="0">
              <a:ea typeface="+mn-lt"/>
              <a:cs typeface="+mn-lt"/>
            </a:endParaRPr>
          </a:p>
          <a:p>
            <a:r>
              <a:rPr lang="cs-CZ" dirty="0">
                <a:ea typeface="+mn-lt"/>
                <a:cs typeface="+mn-lt"/>
              </a:rPr>
              <a:t>Populace 40 jedinců, 200 generací</a:t>
            </a:r>
            <a:endParaRPr lang="en-US" dirty="0">
              <a:ea typeface="+mn-lt"/>
              <a:cs typeface="+mn-lt"/>
            </a:endParaRPr>
          </a:p>
          <a:p>
            <a:r>
              <a:rPr lang="cs-CZ" dirty="0">
                <a:ea typeface="+mn-lt"/>
                <a:cs typeface="+mn-lt"/>
              </a:rPr>
              <a:t>5 mutací na jedince</a:t>
            </a:r>
            <a:endParaRPr lang="en-US" dirty="0">
              <a:ea typeface="+mn-lt"/>
              <a:cs typeface="+mn-lt"/>
            </a:endParaRPr>
          </a:p>
          <a:p>
            <a:r>
              <a:rPr lang="cs-CZ" dirty="0">
                <a:ea typeface="+mn-lt"/>
                <a:cs typeface="+mn-lt"/>
              </a:rPr>
              <a:t>Užitý </a:t>
            </a:r>
            <a:r>
              <a:rPr lang="cs-CZ" dirty="0" err="1">
                <a:ea typeface="+mn-lt"/>
                <a:cs typeface="+mn-lt"/>
              </a:rPr>
              <a:t>elitismus</a:t>
            </a:r>
            <a:r>
              <a:rPr lang="cs-CZ" dirty="0">
                <a:ea typeface="+mn-lt"/>
                <a:cs typeface="+mn-lt"/>
              </a:rPr>
              <a:t> – 5 nejlepších jedinců zachováno do další generace</a:t>
            </a:r>
            <a:endParaRPr lang="en-US" dirty="0">
              <a:ea typeface="+mn-lt"/>
              <a:cs typeface="+mn-lt"/>
            </a:endParaRPr>
          </a:p>
          <a:p>
            <a:r>
              <a:rPr lang="cs-CZ" dirty="0">
                <a:ea typeface="+mn-lt"/>
                <a:cs typeface="+mn-lt"/>
              </a:rPr>
              <a:t>Zhruba 1 minuto trvalo vyhodnocení 1 jedince</a:t>
            </a:r>
          </a:p>
          <a:p>
            <a:r>
              <a:rPr lang="cs-CZ" b="1" dirty="0">
                <a:cs typeface="Calibri"/>
              </a:rPr>
              <a:t>Cílem je prohledat co největší prostor bez kolize s překážkami </a:t>
            </a:r>
          </a:p>
          <a:p>
            <a:r>
              <a:rPr lang="cs-CZ" b="1" dirty="0">
                <a:cs typeface="Calibri"/>
              </a:rPr>
              <a:t>Fitness funkce zvýhodnila řešení, které dosáhly tohoto cíle</a:t>
            </a:r>
            <a:r>
              <a:rPr lang="cs-CZ" dirty="0">
                <a:cs typeface="Calibri"/>
              </a:rPr>
              <a:t> (0 - nejhorší řešení, 10000 - nejlepší řešení)</a:t>
            </a:r>
          </a:p>
          <a:p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666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A30EBF-0869-42F8-8C9E-0C5D3C67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28" y="365125"/>
            <a:ext cx="11321902" cy="1343283"/>
          </a:xfrm>
        </p:spPr>
        <p:txBody>
          <a:bodyPr>
            <a:normAutofit/>
          </a:bodyPr>
          <a:lstStyle/>
          <a:p>
            <a:r>
              <a:rPr lang="cs-CZ" dirty="0">
                <a:ea typeface="+mj-lt"/>
                <a:cs typeface="+mj-lt"/>
              </a:rPr>
              <a:t>Vývoj kontroléru pro robota v kapalném krystalu - Výsledky experimentování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26F41F-57B7-4A88-84D7-F2683F0D4C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cs-CZ" dirty="0">
                <a:cs typeface="Calibri"/>
              </a:rPr>
              <a:t>36 % běhů blízko nejlepšímu skóre</a:t>
            </a:r>
          </a:p>
          <a:p>
            <a:r>
              <a:rPr lang="cs-CZ" dirty="0">
                <a:cs typeface="Calibri"/>
              </a:rPr>
              <a:t>Průměrně 62 generací nutných pro nalezení dobrého řešení, nejrychlejší dobré řešení nalezeno při 22 generacích</a:t>
            </a:r>
          </a:p>
          <a:p>
            <a:r>
              <a:rPr lang="cs-CZ" b="1" dirty="0">
                <a:cs typeface="Calibri"/>
              </a:rPr>
              <a:t>Chronologické milníky učení robota: nepohybovat se v kruzích, jízda dopředu, otočení při výskytu zdi, pohyb při zdi, prohledání celého prostoru</a:t>
            </a:r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DAD703C6-495A-4F7A-BC40-879BF13BF9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37369"/>
            <a:ext cx="5181600" cy="4127849"/>
          </a:xfrm>
        </p:spPr>
      </p:pic>
    </p:spTree>
    <p:extLst>
      <p:ext uri="{BB962C8B-B14F-4D97-AF65-F5344CB8AC3E}">
        <p14:creationId xmlns:p14="http://schemas.microsoft.com/office/powerpoint/2010/main" val="305745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41EDFF-2280-4255-BEE0-C06554A2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0390" cy="1343283"/>
          </a:xfrm>
        </p:spPr>
        <p:txBody>
          <a:bodyPr>
            <a:normAutofit fontScale="90000"/>
          </a:bodyPr>
          <a:lstStyle/>
          <a:p>
            <a:r>
              <a:rPr lang="cs-CZ" dirty="0">
                <a:ea typeface="+mj-lt"/>
                <a:cs typeface="+mj-lt"/>
              </a:rPr>
              <a:t>Vývoj kontroléru pro robota v kapalném krystalu  - Zkoumání stability řešení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BCCFAF-CF0A-487E-8B9E-8F594A68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b="1" dirty="0">
                <a:cs typeface="Calibri"/>
              </a:rPr>
              <a:t>Změna konfigurace kapalného krystalu na základě aplikovaných signálů</a:t>
            </a:r>
            <a:r>
              <a:rPr lang="cs-CZ" dirty="0">
                <a:cs typeface="Calibri"/>
              </a:rPr>
              <a:t> - směr molekul se mění</a:t>
            </a:r>
          </a:p>
          <a:p>
            <a:r>
              <a:rPr lang="cs-CZ" dirty="0">
                <a:cs typeface="Calibri"/>
              </a:rPr>
              <a:t>Mapování genotypu na fenotyp - </a:t>
            </a:r>
            <a:r>
              <a:rPr lang="cs-CZ" b="1" dirty="0">
                <a:cs typeface="Calibri"/>
              </a:rPr>
              <a:t>není zaručené stejné uspořádání molekul při dvou stejných konfiguracích</a:t>
            </a:r>
            <a:r>
              <a:rPr lang="cs-CZ" dirty="0">
                <a:cs typeface="Calibri"/>
              </a:rPr>
              <a:t> - kapalný krystal je vysoce komplexní systém</a:t>
            </a:r>
          </a:p>
          <a:p>
            <a:r>
              <a:rPr lang="cs-CZ" b="1" dirty="0">
                <a:cs typeface="Calibri"/>
              </a:rPr>
              <a:t>Možné ovlivnění přechozími konfiguracemi</a:t>
            </a:r>
            <a:r>
              <a:rPr lang="cs-CZ" dirty="0">
                <a:cs typeface="Calibri"/>
              </a:rPr>
              <a:t> - např. kondenzátory stále udržují elektrický náboj z předešlého testovaného obvodu</a:t>
            </a:r>
          </a:p>
        </p:txBody>
      </p:sp>
    </p:spTree>
    <p:extLst>
      <p:ext uri="{BB962C8B-B14F-4D97-AF65-F5344CB8AC3E}">
        <p14:creationId xmlns:p14="http://schemas.microsoft.com/office/powerpoint/2010/main" val="216329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E3873A-4B29-43BE-BFD7-C839E4A3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Pojem </a:t>
            </a:r>
            <a:r>
              <a:rPr lang="cs-CZ" dirty="0" err="1">
                <a:cs typeface="Calibri Light"/>
              </a:rPr>
              <a:t>evolution</a:t>
            </a:r>
            <a:r>
              <a:rPr lang="cs-CZ" dirty="0">
                <a:cs typeface="Calibri Light"/>
              </a:rPr>
              <a:t>-in-</a:t>
            </a:r>
            <a:r>
              <a:rPr lang="cs-CZ" dirty="0" err="1">
                <a:cs typeface="Calibri Light"/>
              </a:rPr>
              <a:t>materio</a:t>
            </a:r>
            <a:endParaRPr lang="cs-CZ" dirty="0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FA1A7B-474D-4962-956A-66D96237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cs-CZ" dirty="0">
                <a:cs typeface="Calibri"/>
              </a:rPr>
              <a:t>Manipulace fyzikálního systému pomocí počítačem kontrolované evoluce (</a:t>
            </a:r>
            <a:r>
              <a:rPr lang="cs-CZ" b="1" dirty="0" err="1">
                <a:cs typeface="Calibri"/>
              </a:rPr>
              <a:t>computer</a:t>
            </a:r>
            <a:r>
              <a:rPr lang="cs-CZ" b="1" dirty="0">
                <a:cs typeface="Calibri"/>
              </a:rPr>
              <a:t> </a:t>
            </a:r>
            <a:r>
              <a:rPr lang="cs-CZ" b="1" dirty="0" err="1">
                <a:cs typeface="Calibri"/>
              </a:rPr>
              <a:t>controlled</a:t>
            </a:r>
            <a:r>
              <a:rPr lang="cs-CZ" b="1" dirty="0">
                <a:cs typeface="Calibri"/>
              </a:rPr>
              <a:t> </a:t>
            </a:r>
            <a:r>
              <a:rPr lang="cs-CZ" b="1" dirty="0" err="1">
                <a:cs typeface="Calibri"/>
              </a:rPr>
              <a:t>evolution</a:t>
            </a:r>
            <a:r>
              <a:rPr lang="cs-CZ" b="1" dirty="0">
                <a:cs typeface="Calibri"/>
              </a:rPr>
              <a:t> - CCE</a:t>
            </a:r>
            <a:r>
              <a:rPr lang="cs-CZ" dirty="0">
                <a:cs typeface="Calibri"/>
              </a:rPr>
              <a:t>)</a:t>
            </a:r>
          </a:p>
          <a:p>
            <a:r>
              <a:rPr lang="cs-CZ" dirty="0">
                <a:cs typeface="Calibri"/>
              </a:rPr>
              <a:t>Aplikace konfiguračních proměnných ovlivní měřený výstup převedený na výstupní data</a:t>
            </a:r>
          </a:p>
          <a:p>
            <a:r>
              <a:rPr lang="cs-CZ" dirty="0">
                <a:cs typeface="Calibri"/>
              </a:rPr>
              <a:t>Získání užitečné výpočetní funkce na základě aplikace fyzikálních signálů různých vlastností a následné konfigurace materiálu</a:t>
            </a:r>
          </a:p>
          <a:p>
            <a:r>
              <a:rPr lang="cs-CZ" dirty="0">
                <a:cs typeface="Calibri"/>
              </a:rPr>
              <a:t>Přidělená fitness funkce na základě porovnání výstupní a ideální funkce</a:t>
            </a:r>
          </a:p>
          <a:p>
            <a:r>
              <a:rPr lang="cs-CZ" dirty="0">
                <a:cs typeface="Calibri"/>
              </a:rPr>
              <a:t>Fitness je přidělena každému jedinci z populace</a:t>
            </a:r>
          </a:p>
          <a:p>
            <a:r>
              <a:rPr lang="cs-CZ" b="1" dirty="0">
                <a:ea typeface="+mn-lt"/>
                <a:cs typeface="+mn-lt"/>
              </a:rPr>
              <a:t>Materiál by měl být ideálně resetován do původní podoby při aplikaci nové konfigurace</a:t>
            </a:r>
            <a:endParaRPr lang="cs-CZ" b="1" dirty="0">
              <a:cs typeface="Calibri"/>
            </a:endParaRPr>
          </a:p>
          <a:p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954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AEB113-0423-4F3F-8D2D-3292E434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Závěr a zhodnocení </a:t>
            </a:r>
            <a:r>
              <a:rPr lang="cs-CZ" dirty="0" err="1">
                <a:cs typeface="Calibri Light"/>
              </a:rPr>
              <a:t>evolution</a:t>
            </a:r>
            <a:r>
              <a:rPr lang="cs-CZ" dirty="0">
                <a:cs typeface="Calibri Light"/>
              </a:rPr>
              <a:t>-in-</a:t>
            </a:r>
            <a:r>
              <a:rPr lang="cs-CZ" dirty="0" err="1">
                <a:cs typeface="Calibri Light"/>
              </a:rPr>
              <a:t>materio</a:t>
            </a:r>
            <a:endParaRPr lang="cs-CZ" dirty="0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FE9068-EB29-44AF-82C9-C05C219A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cs-CZ" b="1" dirty="0">
                <a:cs typeface="Calibri"/>
              </a:rPr>
              <a:t>Evoluce umožňuje nalézt nekonvenční řešení</a:t>
            </a:r>
          </a:p>
          <a:p>
            <a:r>
              <a:rPr lang="cs-CZ" dirty="0">
                <a:cs typeface="Calibri"/>
              </a:rPr>
              <a:t>Umožnění provádět užitečné výpočty a experimenty</a:t>
            </a:r>
          </a:p>
          <a:p>
            <a:r>
              <a:rPr lang="cs-CZ" b="1" dirty="0">
                <a:cs typeface="Calibri"/>
              </a:rPr>
              <a:t>Možnost vývoje nových výpočetních zařízení</a:t>
            </a:r>
            <a:r>
              <a:rPr lang="cs-CZ" dirty="0">
                <a:cs typeface="Calibri"/>
              </a:rPr>
              <a:t>, které využívají fyzikálních vlastností pro počítání způsobem, které lidstvo zatím nedokázalo vynalézt</a:t>
            </a:r>
          </a:p>
          <a:p>
            <a:r>
              <a:rPr lang="cs-CZ" b="1" dirty="0">
                <a:cs typeface="Calibri"/>
              </a:rPr>
              <a:t>Mnoho dalších zajímavých oblastí ke studiu</a:t>
            </a:r>
            <a:r>
              <a:rPr lang="cs-CZ" dirty="0">
                <a:cs typeface="Calibri"/>
              </a:rPr>
              <a:t> vedle evoluce v kapalném krystalu - např. </a:t>
            </a:r>
            <a:r>
              <a:rPr lang="cs-CZ" b="1" dirty="0">
                <a:cs typeface="Calibri"/>
              </a:rPr>
              <a:t>evoluce in vitro</a:t>
            </a:r>
            <a:r>
              <a:rPr lang="cs-CZ" dirty="0">
                <a:cs typeface="Calibri"/>
              </a:rPr>
              <a:t> (zlepšení vlastností </a:t>
            </a:r>
            <a:r>
              <a:rPr lang="cs-CZ" dirty="0" err="1">
                <a:ea typeface="+mn-lt"/>
                <a:cs typeface="+mn-lt"/>
              </a:rPr>
              <a:t>amfifilních</a:t>
            </a:r>
            <a:r>
              <a:rPr lang="cs-CZ" dirty="0">
                <a:ea typeface="+mn-lt"/>
                <a:cs typeface="+mn-lt"/>
              </a:rPr>
              <a:t> látek např. mýdla, lipidy buněčných membrán), </a:t>
            </a:r>
            <a:r>
              <a:rPr lang="cs-CZ" b="1" dirty="0">
                <a:ea typeface="+mn-lt"/>
                <a:cs typeface="+mn-lt"/>
              </a:rPr>
              <a:t>evoluce in </a:t>
            </a:r>
            <a:r>
              <a:rPr lang="cs-CZ" b="1" dirty="0" err="1">
                <a:ea typeface="+mn-lt"/>
                <a:cs typeface="+mn-lt"/>
              </a:rPr>
              <a:t>silico</a:t>
            </a:r>
            <a:r>
              <a:rPr lang="cs-CZ" dirty="0">
                <a:ea typeface="+mn-lt"/>
                <a:cs typeface="+mn-lt"/>
              </a:rPr>
              <a:t> (využití elektrických vlastností křemíku), nukleární magnetická rezonance (</a:t>
            </a:r>
            <a:r>
              <a:rPr lang="cs-CZ" b="1" dirty="0">
                <a:ea typeface="+mn-lt"/>
                <a:cs typeface="+mn-lt"/>
              </a:rPr>
              <a:t>NMR</a:t>
            </a:r>
            <a:r>
              <a:rPr lang="cs-CZ" dirty="0">
                <a:ea typeface="+mn-lt"/>
                <a:cs typeface="+mn-lt"/>
              </a:rPr>
              <a:t>) (implementace dvouvstupových logických hradel s využitím radiofrekvenčních pulsních parametrů - např. amplituda, frekvence, fáze)</a:t>
            </a:r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193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F370E7CA-9FF4-45F6-8EFC-E82F08E3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Použitá literatura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B0566EC9-67E7-4DC5-8AF7-3ADC3492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b="0" i="0" dirty="0">
                <a:effectLst/>
              </a:rPr>
              <a:t>Miller, J.F., Harding, S.L. &amp; Tufte, G. Evolution-in-</a:t>
            </a:r>
            <a:r>
              <a:rPr lang="en-US" b="0" i="0" dirty="0" err="1">
                <a:effectLst/>
              </a:rPr>
              <a:t>materio</a:t>
            </a:r>
            <a:r>
              <a:rPr lang="en-US" b="0" i="0" dirty="0">
                <a:effectLst/>
              </a:rPr>
              <a:t>: evolving computation in materials. </a:t>
            </a:r>
            <a:r>
              <a:rPr lang="en-US" b="0" i="1" dirty="0" err="1">
                <a:effectLst/>
              </a:rPr>
              <a:t>Evol</a:t>
            </a:r>
            <a:r>
              <a:rPr lang="en-US" b="0" i="1" dirty="0">
                <a:effectLst/>
              </a:rPr>
              <a:t>. Intel.</a:t>
            </a:r>
            <a:r>
              <a:rPr lang="en-US" b="0" i="0" dirty="0">
                <a:effectLst/>
              </a:rPr>
              <a:t> </a:t>
            </a:r>
            <a:r>
              <a:rPr lang="en-US" b="1" i="0" dirty="0">
                <a:effectLst/>
              </a:rPr>
              <a:t>7, </a:t>
            </a:r>
            <a:r>
              <a:rPr lang="en-US" b="0" i="0" dirty="0">
                <a:effectLst/>
              </a:rPr>
              <a:t>49–67 (2014). </a:t>
            </a:r>
            <a:r>
              <a:rPr lang="en-US" b="0" i="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https://doi.org/10.1007/s12065-014-0106-6</a:t>
            </a:r>
            <a:endParaRPr lang="cs-CZ" b="0" i="0">
              <a:effectLst/>
              <a:cs typeface="Calibri"/>
            </a:endParaRPr>
          </a:p>
          <a:p>
            <a:r>
              <a:rPr lang="en-US" dirty="0"/>
              <a:t>Harding, Simon &amp; Miller, Julian. (2008). Evolution In </a:t>
            </a:r>
            <a:r>
              <a:rPr lang="en-US" dirty="0" err="1"/>
              <a:t>Materio</a:t>
            </a:r>
            <a:r>
              <a:rPr lang="en-US" dirty="0"/>
              <a:t> : Evolving Logic Gates in Liquid Crystal. Unconventional Computing 2005: From Cellular Automata to Wetware. 3. 10.1007/978-0-387-30440-3_190. </a:t>
            </a:r>
            <a:endParaRPr lang="cs-CZ">
              <a:cs typeface="Calibri"/>
            </a:endParaRPr>
          </a:p>
          <a:p>
            <a:r>
              <a:rPr lang="cs-CZ" b="0" i="0" dirty="0" err="1">
                <a:effectLst/>
              </a:rPr>
              <a:t>Moreno</a:t>
            </a:r>
            <a:r>
              <a:rPr lang="cs-CZ" b="0" i="0" dirty="0">
                <a:effectLst/>
              </a:rPr>
              <a:t> J.M., </a:t>
            </a:r>
            <a:r>
              <a:rPr lang="cs-CZ" b="0" i="0" dirty="0" err="1">
                <a:effectLst/>
              </a:rPr>
              <a:t>Madrenas</a:t>
            </a:r>
            <a:r>
              <a:rPr lang="cs-CZ" b="0" i="0" dirty="0">
                <a:effectLst/>
              </a:rPr>
              <a:t> J., </a:t>
            </a:r>
            <a:r>
              <a:rPr lang="cs-CZ" b="0" i="0" dirty="0" err="1">
                <a:effectLst/>
              </a:rPr>
              <a:t>Cosp</a:t>
            </a:r>
            <a:r>
              <a:rPr lang="cs-CZ" b="0" i="0" dirty="0">
                <a:effectLst/>
              </a:rPr>
              <a:t> J. (</a:t>
            </a:r>
            <a:r>
              <a:rPr lang="cs-CZ" b="0" i="0" dirty="0" err="1">
                <a:effectLst/>
              </a:rPr>
              <a:t>eds</a:t>
            </a:r>
            <a:r>
              <a:rPr lang="cs-CZ" b="0" i="0" dirty="0">
                <a:effectLst/>
              </a:rPr>
              <a:t>) </a:t>
            </a:r>
            <a:r>
              <a:rPr lang="cs-CZ" b="0" i="0" dirty="0" err="1">
                <a:effectLst/>
              </a:rPr>
              <a:t>Evolvable</a:t>
            </a:r>
            <a:r>
              <a:rPr lang="cs-CZ" b="0" i="0" dirty="0">
                <a:effectLst/>
              </a:rPr>
              <a:t> Systems: </a:t>
            </a:r>
            <a:r>
              <a:rPr lang="cs-CZ" b="0" i="0" dirty="0" err="1">
                <a:effectLst/>
              </a:rPr>
              <a:t>From</a:t>
            </a:r>
            <a:r>
              <a:rPr lang="cs-CZ" b="0" i="0" dirty="0">
                <a:effectLst/>
              </a:rPr>
              <a:t> Biology to Hardware. ICES 2005. </a:t>
            </a:r>
            <a:r>
              <a:rPr lang="cs-CZ" b="0" i="0" dirty="0" err="1">
                <a:effectLst/>
              </a:rPr>
              <a:t>Lecture</a:t>
            </a:r>
            <a:r>
              <a:rPr lang="cs-CZ" b="0" i="0" dirty="0">
                <a:effectLst/>
              </a:rPr>
              <a:t> Notes in </a:t>
            </a:r>
            <a:r>
              <a:rPr lang="cs-CZ" b="0" i="0" dirty="0" err="1">
                <a:effectLst/>
              </a:rPr>
              <a:t>Computer</a:t>
            </a:r>
            <a:r>
              <a:rPr lang="cs-CZ" b="0" i="0" dirty="0">
                <a:effectLst/>
              </a:rPr>
              <a:t> Science, vol 3637. </a:t>
            </a:r>
            <a:r>
              <a:rPr lang="cs-CZ" b="0" i="0" dirty="0" err="1">
                <a:effectLst/>
              </a:rPr>
              <a:t>Springer</a:t>
            </a:r>
            <a:r>
              <a:rPr lang="cs-CZ" b="0" i="0" dirty="0">
                <a:effectLst/>
              </a:rPr>
              <a:t>, </a:t>
            </a:r>
            <a:r>
              <a:rPr lang="cs-CZ" b="0" i="0" dirty="0" err="1">
                <a:effectLst/>
              </a:rPr>
              <a:t>Berlin</a:t>
            </a:r>
            <a:r>
              <a:rPr lang="cs-CZ" b="0" i="0" dirty="0">
                <a:effectLst/>
              </a:rPr>
              <a:t>, Heidelberg. </a:t>
            </a:r>
            <a:br>
              <a:rPr lang="cs-CZ" b="0" i="0" dirty="0">
                <a:effectLst/>
              </a:rPr>
            </a:br>
            <a:r>
              <a:rPr lang="cs-CZ" b="0" i="0" dirty="0">
                <a:effectLst/>
              </a:rPr>
              <a:t>https://doi.org/10.1007/11549703</a:t>
            </a:r>
            <a:r>
              <a:rPr lang="cs-CZ" dirty="0"/>
              <a:t> </a:t>
            </a:r>
            <a:endParaRPr lang="cs-CZ">
              <a:cs typeface="Calibri"/>
            </a:endParaRPr>
          </a:p>
          <a:p>
            <a:r>
              <a:rPr lang="cs-CZ" dirty="0" err="1">
                <a:ea typeface="+mn-lt"/>
                <a:cs typeface="+mn-lt"/>
              </a:rPr>
              <a:t>Harding</a:t>
            </a:r>
            <a:r>
              <a:rPr lang="cs-CZ" dirty="0">
                <a:ea typeface="+mn-lt"/>
                <a:cs typeface="+mn-lt"/>
              </a:rPr>
              <a:t> S., Miller J.F. (2005) </a:t>
            </a:r>
            <a:r>
              <a:rPr lang="cs-CZ" dirty="0" err="1">
                <a:ea typeface="+mn-lt"/>
                <a:cs typeface="+mn-lt"/>
              </a:rPr>
              <a:t>Evolution</a:t>
            </a:r>
            <a:r>
              <a:rPr lang="cs-CZ" dirty="0">
                <a:ea typeface="+mn-lt"/>
                <a:cs typeface="+mn-lt"/>
              </a:rPr>
              <a:t> In </a:t>
            </a:r>
            <a:r>
              <a:rPr lang="cs-CZ" dirty="0" err="1">
                <a:ea typeface="+mn-lt"/>
                <a:cs typeface="+mn-lt"/>
              </a:rPr>
              <a:t>Materio</a:t>
            </a:r>
            <a:r>
              <a:rPr lang="cs-CZ" dirty="0">
                <a:ea typeface="+mn-lt"/>
                <a:cs typeface="+mn-lt"/>
              </a:rPr>
              <a:t>: </a:t>
            </a:r>
            <a:r>
              <a:rPr lang="cs-CZ" dirty="0" err="1">
                <a:ea typeface="+mn-lt"/>
                <a:cs typeface="+mn-lt"/>
              </a:rPr>
              <a:t>Investigating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the</a:t>
            </a:r>
            <a:r>
              <a:rPr lang="cs-CZ" dirty="0">
                <a:ea typeface="+mn-lt"/>
                <a:cs typeface="+mn-lt"/>
              </a:rPr>
              <a:t> Stability </a:t>
            </a:r>
            <a:r>
              <a:rPr lang="cs-CZ" dirty="0" err="1">
                <a:ea typeface="+mn-lt"/>
                <a:cs typeface="+mn-lt"/>
              </a:rPr>
              <a:t>of</a:t>
            </a:r>
            <a:r>
              <a:rPr lang="cs-CZ" dirty="0">
                <a:ea typeface="+mn-lt"/>
                <a:cs typeface="+mn-lt"/>
              </a:rPr>
              <a:t> Robot </a:t>
            </a:r>
            <a:r>
              <a:rPr lang="cs-CZ" dirty="0" err="1">
                <a:ea typeface="+mn-lt"/>
                <a:cs typeface="+mn-lt"/>
              </a:rPr>
              <a:t>Controllers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Evolved</a:t>
            </a:r>
            <a:r>
              <a:rPr lang="cs-CZ" dirty="0">
                <a:ea typeface="+mn-lt"/>
                <a:cs typeface="+mn-lt"/>
              </a:rPr>
              <a:t> in </a:t>
            </a:r>
            <a:r>
              <a:rPr lang="cs-CZ" dirty="0" err="1">
                <a:ea typeface="+mn-lt"/>
                <a:cs typeface="+mn-lt"/>
              </a:rPr>
              <a:t>Liquid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Crystal</a:t>
            </a:r>
            <a:r>
              <a:rPr lang="cs-CZ" dirty="0">
                <a:ea typeface="+mn-lt"/>
                <a:cs typeface="+mn-lt"/>
              </a:rPr>
              <a:t>. In: </a:t>
            </a:r>
            <a:r>
              <a:rPr lang="cs-CZ" dirty="0" err="1">
                <a:ea typeface="+mn-lt"/>
                <a:cs typeface="+mn-lt"/>
              </a:rPr>
              <a:t>Moreno</a:t>
            </a:r>
            <a:r>
              <a:rPr lang="cs-CZ" dirty="0">
                <a:ea typeface="+mn-lt"/>
                <a:cs typeface="+mn-lt"/>
              </a:rPr>
              <a:t> J.M., </a:t>
            </a:r>
            <a:r>
              <a:rPr lang="cs-CZ" dirty="0" err="1">
                <a:ea typeface="+mn-lt"/>
                <a:cs typeface="+mn-lt"/>
              </a:rPr>
              <a:t>Madrenas</a:t>
            </a:r>
            <a:r>
              <a:rPr lang="cs-CZ" dirty="0">
                <a:ea typeface="+mn-lt"/>
                <a:cs typeface="+mn-lt"/>
              </a:rPr>
              <a:t> J., </a:t>
            </a:r>
            <a:r>
              <a:rPr lang="cs-CZ" dirty="0" err="1">
                <a:ea typeface="+mn-lt"/>
                <a:cs typeface="+mn-lt"/>
              </a:rPr>
              <a:t>Cosp</a:t>
            </a:r>
            <a:r>
              <a:rPr lang="cs-CZ" dirty="0">
                <a:ea typeface="+mn-lt"/>
                <a:cs typeface="+mn-lt"/>
              </a:rPr>
              <a:t> J. (</a:t>
            </a:r>
            <a:r>
              <a:rPr lang="cs-CZ" dirty="0" err="1">
                <a:ea typeface="+mn-lt"/>
                <a:cs typeface="+mn-lt"/>
              </a:rPr>
              <a:t>eds</a:t>
            </a:r>
            <a:r>
              <a:rPr lang="cs-CZ" dirty="0">
                <a:ea typeface="+mn-lt"/>
                <a:cs typeface="+mn-lt"/>
              </a:rPr>
              <a:t>) </a:t>
            </a:r>
            <a:r>
              <a:rPr lang="cs-CZ" dirty="0" err="1">
                <a:ea typeface="+mn-lt"/>
                <a:cs typeface="+mn-lt"/>
              </a:rPr>
              <a:t>Evolvable</a:t>
            </a:r>
            <a:r>
              <a:rPr lang="cs-CZ" dirty="0">
                <a:ea typeface="+mn-lt"/>
                <a:cs typeface="+mn-lt"/>
              </a:rPr>
              <a:t> Systems: </a:t>
            </a:r>
            <a:r>
              <a:rPr lang="cs-CZ" dirty="0" err="1">
                <a:ea typeface="+mn-lt"/>
                <a:cs typeface="+mn-lt"/>
              </a:rPr>
              <a:t>From</a:t>
            </a:r>
            <a:r>
              <a:rPr lang="cs-CZ" dirty="0">
                <a:ea typeface="+mn-lt"/>
                <a:cs typeface="+mn-lt"/>
              </a:rPr>
              <a:t> Biology to Hardware. ICES 2005. </a:t>
            </a:r>
            <a:r>
              <a:rPr lang="cs-CZ" dirty="0" err="1">
                <a:ea typeface="+mn-lt"/>
                <a:cs typeface="+mn-lt"/>
              </a:rPr>
              <a:t>Lecture</a:t>
            </a:r>
            <a:r>
              <a:rPr lang="cs-CZ" dirty="0">
                <a:ea typeface="+mn-lt"/>
                <a:cs typeface="+mn-lt"/>
              </a:rPr>
              <a:t> Notes in </a:t>
            </a:r>
            <a:r>
              <a:rPr lang="cs-CZ" dirty="0" err="1">
                <a:ea typeface="+mn-lt"/>
                <a:cs typeface="+mn-lt"/>
              </a:rPr>
              <a:t>Computer</a:t>
            </a:r>
            <a:r>
              <a:rPr lang="cs-CZ" dirty="0">
                <a:ea typeface="+mn-lt"/>
                <a:cs typeface="+mn-lt"/>
              </a:rPr>
              <a:t> Science, vol 3637. </a:t>
            </a:r>
            <a:r>
              <a:rPr lang="cs-CZ" dirty="0" err="1">
                <a:ea typeface="+mn-lt"/>
                <a:cs typeface="+mn-lt"/>
              </a:rPr>
              <a:t>Springer</a:t>
            </a:r>
            <a:r>
              <a:rPr lang="cs-CZ" dirty="0">
                <a:ea typeface="+mn-lt"/>
                <a:cs typeface="+mn-lt"/>
              </a:rPr>
              <a:t>, </a:t>
            </a:r>
            <a:r>
              <a:rPr lang="cs-CZ" dirty="0" err="1">
                <a:ea typeface="+mn-lt"/>
                <a:cs typeface="+mn-lt"/>
              </a:rPr>
              <a:t>Berlin</a:t>
            </a:r>
            <a:r>
              <a:rPr lang="cs-CZ" dirty="0">
                <a:ea typeface="+mn-lt"/>
                <a:cs typeface="+mn-lt"/>
              </a:rPr>
              <a:t>, Heidelberg. </a:t>
            </a:r>
            <a:r>
              <a:rPr lang="cs-CZ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https://doi.org/10.1007/11549703_15</a:t>
            </a:r>
            <a:endParaRPr lang="cs-CZ" dirty="0">
              <a:ea typeface="+mn-lt"/>
              <a:cs typeface="+mn-lt"/>
            </a:endParaRPr>
          </a:p>
          <a:p>
            <a:r>
              <a:rPr lang="cs-CZ" dirty="0">
                <a:ea typeface="+mn-lt"/>
                <a:cs typeface="+mn-lt"/>
              </a:rPr>
              <a:t>Sekanina, L. Nanotechnologie v kontextu bio-inspirovaných počítačů [online]. Poslední změna 27. dubna 2021 [cit. 5. května 2021]. Dostupné na: </a:t>
            </a:r>
            <a:r>
              <a:rPr lang="cs-CZ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https://bit.ly/3eZY0o3</a:t>
            </a:r>
            <a:r>
              <a:rPr lang="cs-CZ" dirty="0">
                <a:ea typeface="+mn-lt"/>
                <a:cs typeface="+mn-lt"/>
              </a:rPr>
              <a:t>.</a:t>
            </a:r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730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BA242A-309A-414F-82A6-F5ABEA46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Pojem </a:t>
            </a:r>
            <a:r>
              <a:rPr lang="cs-CZ" dirty="0" err="1">
                <a:ea typeface="+mj-lt"/>
                <a:cs typeface="+mj-lt"/>
              </a:rPr>
              <a:t>evolution</a:t>
            </a:r>
            <a:r>
              <a:rPr lang="cs-CZ" dirty="0">
                <a:ea typeface="+mj-lt"/>
                <a:cs typeface="+mj-lt"/>
              </a:rPr>
              <a:t>-in-</a:t>
            </a:r>
            <a:r>
              <a:rPr lang="cs-CZ" dirty="0" err="1">
                <a:ea typeface="+mj-lt"/>
                <a:cs typeface="+mj-lt"/>
              </a:rPr>
              <a:t>materio</a:t>
            </a:r>
            <a:r>
              <a:rPr lang="cs-CZ" dirty="0">
                <a:ea typeface="+mj-lt"/>
                <a:cs typeface="+mj-lt"/>
              </a:rPr>
              <a:t> - příklad problému TSP (</a:t>
            </a:r>
            <a:r>
              <a:rPr lang="cs-CZ" dirty="0" err="1">
                <a:ea typeface="+mj-lt"/>
                <a:cs typeface="+mj-lt"/>
              </a:rPr>
              <a:t>Travelling</a:t>
            </a:r>
            <a:r>
              <a:rPr lang="cs-CZ" dirty="0">
                <a:ea typeface="+mj-lt"/>
                <a:cs typeface="+mj-lt"/>
              </a:rPr>
              <a:t> </a:t>
            </a:r>
            <a:r>
              <a:rPr lang="cs-CZ" dirty="0" err="1">
                <a:ea typeface="+mj-lt"/>
                <a:cs typeface="+mj-lt"/>
              </a:rPr>
              <a:t>Salesman</a:t>
            </a:r>
            <a:r>
              <a:rPr lang="cs-CZ" dirty="0">
                <a:ea typeface="+mj-lt"/>
                <a:cs typeface="+mj-lt"/>
              </a:rPr>
              <a:t> </a:t>
            </a:r>
            <a:r>
              <a:rPr lang="cs-CZ" dirty="0" err="1">
                <a:ea typeface="+mj-lt"/>
                <a:cs typeface="+mj-lt"/>
              </a:rPr>
              <a:t>Problem</a:t>
            </a:r>
            <a:r>
              <a:rPr lang="cs-CZ" dirty="0">
                <a:ea typeface="+mj-lt"/>
                <a:cs typeface="+mj-lt"/>
              </a:rPr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9BF06D-05F5-4991-8B0C-2A34C4357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Minimální cena při navštívení každého z měst pouze jednou</a:t>
            </a:r>
          </a:p>
          <a:p>
            <a:r>
              <a:rPr lang="cs-CZ" dirty="0">
                <a:cs typeface="Calibri"/>
              </a:rPr>
              <a:t>Využití CAP (</a:t>
            </a:r>
            <a:r>
              <a:rPr lang="cs-CZ" dirty="0" err="1">
                <a:cs typeface="Calibri"/>
              </a:rPr>
              <a:t>Configurable</a:t>
            </a:r>
            <a:r>
              <a:rPr lang="cs-CZ" dirty="0">
                <a:cs typeface="Calibri"/>
              </a:rPr>
              <a:t> </a:t>
            </a:r>
            <a:r>
              <a:rPr lang="cs-CZ" dirty="0" err="1">
                <a:cs typeface="Calibri"/>
              </a:rPr>
              <a:t>Analogue</a:t>
            </a:r>
            <a:r>
              <a:rPr lang="cs-CZ" dirty="0">
                <a:cs typeface="Calibri"/>
              </a:rPr>
              <a:t> </a:t>
            </a:r>
            <a:r>
              <a:rPr lang="cs-CZ" dirty="0" err="1">
                <a:cs typeface="Calibri"/>
              </a:rPr>
              <a:t>Processor</a:t>
            </a:r>
            <a:r>
              <a:rPr lang="cs-CZ" dirty="0">
                <a:cs typeface="Calibri"/>
              </a:rPr>
              <a:t>)</a:t>
            </a:r>
          </a:p>
          <a:p>
            <a:r>
              <a:rPr lang="cs-CZ" b="1" dirty="0">
                <a:cs typeface="Calibri"/>
              </a:rPr>
              <a:t>Mapování na elektrodové pole </a:t>
            </a:r>
            <a:r>
              <a:rPr lang="cs-CZ" dirty="0">
                <a:cs typeface="Calibri"/>
              </a:rPr>
              <a:t>– výstupní a konfigurační elektrody </a:t>
            </a:r>
          </a:p>
          <a:p>
            <a:r>
              <a:rPr lang="cs-CZ" b="1" dirty="0">
                <a:cs typeface="Calibri"/>
              </a:rPr>
              <a:t>Výstupních elektrod je tolik jako měst</a:t>
            </a:r>
          </a:p>
          <a:p>
            <a:r>
              <a:rPr lang="cs-CZ" b="1" dirty="0">
                <a:cs typeface="Calibri"/>
              </a:rPr>
              <a:t>Cílem je nalézt množinu výstupních napětí, které mohou být mapovány na permutaci měst</a:t>
            </a:r>
          </a:p>
          <a:p>
            <a:r>
              <a:rPr lang="cs-CZ" dirty="0">
                <a:cs typeface="Calibri"/>
              </a:rPr>
              <a:t>Evoluční algoritmus rozhodne jaké elektrody budou mít výstupní, konfigurační, případně vstupní napětí</a:t>
            </a:r>
          </a:p>
          <a:p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231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A6BAF-BBE6-485A-A76E-655335AA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97" y="560056"/>
            <a:ext cx="10648506" cy="1325563"/>
          </a:xfrm>
        </p:spPr>
        <p:txBody>
          <a:bodyPr>
            <a:normAutofit/>
          </a:bodyPr>
          <a:lstStyle/>
          <a:p>
            <a:r>
              <a:rPr lang="cs-CZ" dirty="0">
                <a:ea typeface="+mj-lt"/>
                <a:cs typeface="+mj-lt"/>
              </a:rPr>
              <a:t>Pojem </a:t>
            </a:r>
            <a:r>
              <a:rPr lang="cs-CZ" dirty="0" err="1">
                <a:ea typeface="+mj-lt"/>
                <a:cs typeface="+mj-lt"/>
              </a:rPr>
              <a:t>evolution</a:t>
            </a:r>
            <a:r>
              <a:rPr lang="cs-CZ" dirty="0">
                <a:ea typeface="+mj-lt"/>
                <a:cs typeface="+mj-lt"/>
              </a:rPr>
              <a:t>-in-</a:t>
            </a:r>
            <a:r>
              <a:rPr lang="cs-CZ" dirty="0" err="1">
                <a:ea typeface="+mj-lt"/>
                <a:cs typeface="+mj-lt"/>
              </a:rPr>
              <a:t>materio</a:t>
            </a:r>
            <a:r>
              <a:rPr lang="cs-CZ" dirty="0">
                <a:ea typeface="+mj-lt"/>
                <a:cs typeface="+mj-lt"/>
              </a:rPr>
              <a:t> - příklad problému TSP (</a:t>
            </a:r>
            <a:r>
              <a:rPr lang="cs-CZ" dirty="0" err="1">
                <a:ea typeface="+mj-lt"/>
                <a:cs typeface="+mj-lt"/>
              </a:rPr>
              <a:t>Travelling</a:t>
            </a:r>
            <a:r>
              <a:rPr lang="cs-CZ" dirty="0">
                <a:ea typeface="+mj-lt"/>
                <a:cs typeface="+mj-lt"/>
              </a:rPr>
              <a:t> </a:t>
            </a:r>
            <a:r>
              <a:rPr lang="cs-CZ" dirty="0" err="1">
                <a:ea typeface="+mj-lt"/>
                <a:cs typeface="+mj-lt"/>
              </a:rPr>
              <a:t>Salesman</a:t>
            </a:r>
            <a:r>
              <a:rPr lang="cs-CZ" dirty="0">
                <a:ea typeface="+mj-lt"/>
                <a:cs typeface="+mj-lt"/>
              </a:rPr>
              <a:t> </a:t>
            </a:r>
            <a:r>
              <a:rPr lang="cs-CZ" dirty="0" err="1">
                <a:ea typeface="+mj-lt"/>
                <a:cs typeface="+mj-lt"/>
              </a:rPr>
              <a:t>Problem</a:t>
            </a:r>
            <a:r>
              <a:rPr lang="cs-CZ" dirty="0">
                <a:ea typeface="+mj-lt"/>
                <a:cs typeface="+mj-lt"/>
              </a:rPr>
              <a:t>)</a:t>
            </a:r>
          </a:p>
          <a:p>
            <a:endParaRPr lang="cs-CZ" dirty="0">
              <a:cs typeface="Calibri Light"/>
            </a:endParaRPr>
          </a:p>
        </p:txBody>
      </p:sp>
      <p:pic>
        <p:nvPicPr>
          <p:cNvPr id="8" name="Obrázek 8">
            <a:extLst>
              <a:ext uri="{FF2B5EF4-FFF2-40B4-BE49-F238E27FC236}">
                <a16:creationId xmlns:a16="http://schemas.microsoft.com/office/drawing/2014/main" id="{D27804CA-8EF5-46A6-9CC1-576B3A5D9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603" y="2348153"/>
            <a:ext cx="2456122" cy="922818"/>
          </a:xfr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825DC184-46C8-42D4-A5EC-12F89CC43301}"/>
              </a:ext>
            </a:extLst>
          </p:cNvPr>
          <p:cNvSpPr txBox="1"/>
          <p:nvPr/>
        </p:nvSpPr>
        <p:spPr>
          <a:xfrm>
            <a:off x="782601" y="1952182"/>
            <a:ext cx="10558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>
                <a:cs typeface="Calibri"/>
              </a:rPr>
              <a:t>Nechť </a:t>
            </a:r>
            <a:r>
              <a:rPr lang="cs-CZ" dirty="0" err="1">
                <a:cs typeface="Calibri"/>
              </a:rPr>
              <a:t>V</a:t>
            </a:r>
            <a:r>
              <a:rPr lang="cs-CZ" baseline="-25000" dirty="0" err="1">
                <a:cs typeface="Calibri"/>
              </a:rPr>
              <a:t>i</a:t>
            </a:r>
            <a:r>
              <a:rPr lang="cs-CZ" dirty="0">
                <a:cs typeface="Calibri"/>
              </a:rPr>
              <a:t> určuje napětí výstupních elektrod. Definujeme 2D pole: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C26BB90-EE40-45F3-A9F4-61E2F71701D1}"/>
              </a:ext>
            </a:extLst>
          </p:cNvPr>
          <p:cNvSpPr txBox="1"/>
          <p:nvPr/>
        </p:nvSpPr>
        <p:spPr>
          <a:xfrm>
            <a:off x="836871" y="3335522"/>
            <a:ext cx="1050496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>
                <a:cs typeface="Calibri"/>
              </a:rPr>
              <a:t>Proměnná a</a:t>
            </a:r>
            <a:r>
              <a:rPr lang="cs-CZ" baseline="-25000" dirty="0">
                <a:cs typeface="Calibri"/>
              </a:rPr>
              <a:t>i0</a:t>
            </a:r>
            <a:r>
              <a:rPr lang="cs-CZ" dirty="0">
                <a:cs typeface="Calibri"/>
              </a:rPr>
              <a:t> určuje naměřená výstupní napětí a </a:t>
            </a:r>
            <a:r>
              <a:rPr lang="cs-CZ" dirty="0">
                <a:ea typeface="+mn-lt"/>
                <a:cs typeface="+mn-lt"/>
              </a:rPr>
              <a:t>a</a:t>
            </a:r>
            <a:r>
              <a:rPr lang="cs-CZ" baseline="-25000" dirty="0">
                <a:ea typeface="+mn-lt"/>
                <a:cs typeface="+mn-lt"/>
              </a:rPr>
              <a:t>i1</a:t>
            </a:r>
            <a:r>
              <a:rPr lang="cs-CZ" dirty="0">
                <a:ea typeface="+mn-lt"/>
                <a:cs typeface="+mn-lt"/>
              </a:rPr>
              <a:t> danou permutaci. Pokud jsou prvky a</a:t>
            </a:r>
            <a:r>
              <a:rPr lang="cs-CZ" baseline="-25000" dirty="0">
                <a:ea typeface="+mn-lt"/>
                <a:cs typeface="+mn-lt"/>
              </a:rPr>
              <a:t>i0 </a:t>
            </a:r>
            <a:r>
              <a:rPr lang="cs-CZ" dirty="0">
                <a:ea typeface="+mn-lt"/>
                <a:cs typeface="+mn-lt"/>
              </a:rPr>
              <a:t>seřazeny, pak a</a:t>
            </a:r>
            <a:r>
              <a:rPr lang="cs-CZ" baseline="-25000" dirty="0">
                <a:ea typeface="+mn-lt"/>
                <a:cs typeface="+mn-lt"/>
              </a:rPr>
              <a:t>i1</a:t>
            </a:r>
            <a:r>
              <a:rPr lang="cs-CZ" dirty="0">
                <a:ea typeface="+mn-lt"/>
                <a:cs typeface="+mn-lt"/>
              </a:rPr>
              <a:t> určuje danou permutaci.</a:t>
            </a:r>
          </a:p>
          <a:p>
            <a:endParaRPr lang="cs-CZ" dirty="0">
              <a:cs typeface="Calibri"/>
            </a:endParaRPr>
          </a:p>
          <a:p>
            <a:r>
              <a:rPr lang="cs-CZ" dirty="0">
                <a:cs typeface="Calibri"/>
              </a:rPr>
              <a:t>Např. mějme šest měst pro problém TSP, pak zaznamenáme daná výstupní napětí:</a:t>
            </a:r>
          </a:p>
          <a:p>
            <a:endParaRPr lang="cs-CZ" dirty="0">
              <a:cs typeface="Calibri"/>
            </a:endParaRPr>
          </a:p>
        </p:txBody>
      </p:sp>
      <p:pic>
        <p:nvPicPr>
          <p:cNvPr id="11" name="Obrázek 11" descr="Obsah obrázku text&#10;&#10;Popis se vygeneroval automaticky.">
            <a:extLst>
              <a:ext uri="{FF2B5EF4-FFF2-40B4-BE49-F238E27FC236}">
                <a16:creationId xmlns:a16="http://schemas.microsoft.com/office/drawing/2014/main" id="{4EE8F47B-2B1B-48E3-8952-C9D6FFF11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56" y="4593078"/>
            <a:ext cx="3992525" cy="657820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D3F573F8-5D82-439A-9957-37FD22005731}"/>
              </a:ext>
            </a:extLst>
          </p:cNvPr>
          <p:cNvSpPr txBox="1"/>
          <p:nvPr/>
        </p:nvSpPr>
        <p:spPr>
          <a:xfrm>
            <a:off x="837978" y="5454281"/>
            <a:ext cx="105138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b="1" dirty="0">
                <a:cs typeface="Calibri"/>
              </a:rPr>
              <a:t>Pokud seřadíme první dimenzi, tak dostaneme danou permutaci měst:</a:t>
            </a:r>
          </a:p>
        </p:txBody>
      </p:sp>
      <p:pic>
        <p:nvPicPr>
          <p:cNvPr id="13" name="Obrázek 13">
            <a:extLst>
              <a:ext uri="{FF2B5EF4-FFF2-40B4-BE49-F238E27FC236}">
                <a16:creationId xmlns:a16="http://schemas.microsoft.com/office/drawing/2014/main" id="{B7D3E5CC-CF6D-48AC-8496-AF3558F06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93" y="5935572"/>
            <a:ext cx="4045688" cy="6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3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D5D671-54EE-4D25-9FB9-12331486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Koncept </a:t>
            </a:r>
            <a:r>
              <a:rPr lang="cs-CZ" dirty="0" err="1"/>
              <a:t>evolution</a:t>
            </a:r>
            <a:r>
              <a:rPr lang="cs-CZ" dirty="0"/>
              <a:t>-in-</a:t>
            </a:r>
            <a:r>
              <a:rPr lang="cs-CZ" dirty="0" err="1"/>
              <a:t>materio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4C4D1D-D0CD-44ED-A685-AA2162F8DA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cs-CZ" sz="1900" b="1" dirty="0"/>
              <a:t>Fyzikální doména</a:t>
            </a:r>
            <a:endParaRPr lang="cs-CZ" sz="1900" b="1" dirty="0">
              <a:cs typeface="Calibri"/>
            </a:endParaRPr>
          </a:p>
          <a:p>
            <a:r>
              <a:rPr lang="cs-CZ" sz="1900" b="1" dirty="0"/>
              <a:t>Konfigurační materiál</a:t>
            </a:r>
            <a:r>
              <a:rPr lang="cs-CZ" sz="1900" dirty="0"/>
              <a:t>, na který mohou být aplikovány fyzikální signály </a:t>
            </a:r>
            <a:endParaRPr lang="cs-CZ" sz="1900" dirty="0">
              <a:cs typeface="Calibri"/>
            </a:endParaRPr>
          </a:p>
          <a:p>
            <a:r>
              <a:rPr lang="cs-CZ" sz="1900" dirty="0">
                <a:cs typeface="Calibri"/>
              </a:rPr>
              <a:t>Signály dělíme na </a:t>
            </a:r>
            <a:r>
              <a:rPr lang="cs-CZ" sz="1900" dirty="0">
                <a:ea typeface="+mn-lt"/>
                <a:cs typeface="+mn-lt"/>
              </a:rPr>
              <a:t>vstupní, výstupní, konfigurační</a:t>
            </a:r>
            <a:endParaRPr lang="cs-CZ" sz="1900" dirty="0">
              <a:cs typeface="Calibri"/>
            </a:endParaRPr>
          </a:p>
          <a:p>
            <a:pPr marL="0" indent="0">
              <a:buNone/>
            </a:pPr>
            <a:r>
              <a:rPr lang="cs-CZ" sz="1900" b="1" dirty="0"/>
              <a:t>Výpočetní doména</a:t>
            </a:r>
            <a:endParaRPr lang="cs-CZ" sz="1900" b="1">
              <a:cs typeface="Calibri"/>
            </a:endParaRPr>
          </a:p>
          <a:p>
            <a:r>
              <a:rPr lang="cs-CZ" sz="1900" b="1" dirty="0"/>
              <a:t>Počítač </a:t>
            </a:r>
            <a:r>
              <a:rPr lang="cs-CZ" sz="1900" dirty="0"/>
              <a:t>kontroluje aplikaci fyzikálních vstupů, čtení fyzikálních signálů z materiálu, aplikaci fyzikálních konfigurací pro materiál</a:t>
            </a:r>
            <a:endParaRPr lang="cs-CZ" sz="1900" dirty="0">
              <a:cs typeface="Calibri"/>
            </a:endParaRPr>
          </a:p>
          <a:p>
            <a:r>
              <a:rPr lang="cs-CZ" sz="1900" dirty="0"/>
              <a:t>Genotyp evolučního algoritmu převeden do konfiguračních instrukcí</a:t>
            </a:r>
            <a:endParaRPr lang="cs-CZ" sz="1900" dirty="0">
              <a:cs typeface="Calibri"/>
            </a:endParaRPr>
          </a:p>
          <a:p>
            <a:r>
              <a:rPr lang="cs-CZ" sz="1900" dirty="0"/>
              <a:t>Fyzikální výstupní signály převedeny počítačem do výstupních dat</a:t>
            </a:r>
            <a:endParaRPr lang="cs-CZ" sz="1900" dirty="0">
              <a:cs typeface="Calibri"/>
            </a:endParaRPr>
          </a:p>
          <a:p>
            <a:r>
              <a:rPr lang="cs-CZ" sz="1900" dirty="0"/>
              <a:t>Hodnota fitness získána z výstupních dat a přidělena jako fitness genotypu </a:t>
            </a:r>
            <a:endParaRPr lang="cs-CZ" sz="1900" dirty="0">
              <a:cs typeface="Calibri"/>
            </a:endParaRP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47E4B154-C59A-416F-B96F-FA98C64778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0773" y="1399314"/>
            <a:ext cx="5256475" cy="5096625"/>
          </a:xfrm>
        </p:spPr>
      </p:pic>
    </p:spTree>
    <p:extLst>
      <p:ext uri="{BB962C8B-B14F-4D97-AF65-F5344CB8AC3E}">
        <p14:creationId xmlns:p14="http://schemas.microsoft.com/office/powerpoint/2010/main" val="23009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E424BA-A1F8-46BD-AA3B-51B13C21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Aspekty </a:t>
            </a:r>
            <a:r>
              <a:rPr lang="cs-CZ" dirty="0" err="1">
                <a:cs typeface="Calibri Light"/>
              </a:rPr>
              <a:t>evolution</a:t>
            </a:r>
            <a:r>
              <a:rPr lang="cs-CZ" dirty="0">
                <a:cs typeface="Calibri Light"/>
              </a:rPr>
              <a:t>-in-</a:t>
            </a:r>
            <a:r>
              <a:rPr lang="cs-CZ" dirty="0" err="1">
                <a:cs typeface="Calibri Light"/>
              </a:rPr>
              <a:t>materio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C8B461B-721D-4C18-8939-5A519B389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Výhody</a:t>
            </a:r>
            <a:endParaRPr lang="cs-CZ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82CF771-DE1F-469F-97A1-D0CA23A605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dirty="0">
                <a:cs typeface="Calibri"/>
              </a:rPr>
              <a:t>Fyzikální proměnné mohou být využity evolucí bez toho, aby nám byly předem známé</a:t>
            </a:r>
          </a:p>
          <a:p>
            <a:r>
              <a:rPr lang="cs-CZ" sz="2000" dirty="0">
                <a:cs typeface="Calibri"/>
              </a:rPr>
              <a:t>Nepožadovaný počítačový model fyzického systému</a:t>
            </a:r>
          </a:p>
          <a:p>
            <a:r>
              <a:rPr lang="cs-CZ" sz="2000" b="1" dirty="0">
                <a:cs typeface="Calibri"/>
              </a:rPr>
              <a:t>Možná potenciální řešení problémů, která si zatím nedokážeme představit </a:t>
            </a:r>
          </a:p>
          <a:p>
            <a:r>
              <a:rPr lang="cs-CZ" sz="2000" dirty="0">
                <a:cs typeface="Calibri"/>
              </a:rPr>
              <a:t>Možnost dosud nových neobjevených výpočetních zařízení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B25EED1-7ACB-40B9-A98B-B39E165E1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solidFill>
                  <a:srgbClr val="FF0000"/>
                </a:solidFill>
                <a:cs typeface="Calibri"/>
              </a:rPr>
              <a:t>Nevýhody</a:t>
            </a:r>
            <a:endParaRPr lang="cs-CZ">
              <a:solidFill>
                <a:srgbClr val="FF0000"/>
              </a:solidFill>
              <a:cs typeface="Calibri"/>
            </a:endParaRP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F836943-A559-4291-81F7-181A08F4AA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cs-CZ" sz="2000" dirty="0">
                <a:cs typeface="Calibri"/>
              </a:rPr>
              <a:t>Není vždy jasné, jaké fyzikální proměnné pro konfiguraci systému jsou nejvýhodnější</a:t>
            </a:r>
          </a:p>
          <a:p>
            <a:r>
              <a:rPr lang="cs-CZ" sz="2000" b="1" dirty="0">
                <a:cs typeface="Calibri"/>
              </a:rPr>
              <a:t>Horší reprodukovatelnost systému</a:t>
            </a:r>
          </a:p>
          <a:p>
            <a:r>
              <a:rPr lang="cs-CZ" sz="2000" dirty="0">
                <a:cs typeface="Calibri"/>
              </a:rPr>
              <a:t>Aplikování testovacích signálů může změnit vnitřní vlastnosti systému</a:t>
            </a:r>
          </a:p>
          <a:p>
            <a:r>
              <a:rPr lang="cs-CZ" sz="2000" dirty="0">
                <a:cs typeface="Calibri"/>
              </a:rPr>
              <a:t>Někdy je třeba vynaložit vyšší čas pro konfiguraci materiálu</a:t>
            </a:r>
          </a:p>
          <a:p>
            <a:r>
              <a:rPr lang="cs-CZ" sz="2000" dirty="0">
                <a:cs typeface="Calibri"/>
              </a:rPr>
              <a:t>Mnohdy delší konfigurace systému pro provedení zadaného výpočtu</a:t>
            </a:r>
          </a:p>
        </p:txBody>
      </p:sp>
    </p:spTree>
    <p:extLst>
      <p:ext uri="{BB962C8B-B14F-4D97-AF65-F5344CB8AC3E}">
        <p14:creationId xmlns:p14="http://schemas.microsoft.com/office/powerpoint/2010/main" val="134314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A1A202-4558-4864-8255-2DAFAC4E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05" y="365125"/>
            <a:ext cx="10586483" cy="1316703"/>
          </a:xfrm>
        </p:spPr>
        <p:txBody>
          <a:bodyPr/>
          <a:lstStyle/>
          <a:p>
            <a:r>
              <a:rPr lang="cs-CZ" dirty="0" err="1">
                <a:cs typeface="Calibri Light"/>
              </a:rPr>
              <a:t>Field</a:t>
            </a:r>
            <a:r>
              <a:rPr lang="cs-CZ" dirty="0">
                <a:cs typeface="Calibri Light"/>
              </a:rPr>
              <a:t> </a:t>
            </a:r>
            <a:r>
              <a:rPr lang="cs-CZ" dirty="0" err="1">
                <a:cs typeface="Calibri Light"/>
              </a:rPr>
              <a:t>Programmable</a:t>
            </a:r>
            <a:r>
              <a:rPr lang="cs-CZ" dirty="0">
                <a:cs typeface="Calibri Light"/>
              </a:rPr>
              <a:t> </a:t>
            </a:r>
            <a:r>
              <a:rPr lang="cs-CZ" dirty="0" err="1">
                <a:cs typeface="Calibri Light"/>
              </a:rPr>
              <a:t>Matter</a:t>
            </a:r>
            <a:r>
              <a:rPr lang="cs-CZ" dirty="0">
                <a:cs typeface="Calibri Light"/>
              </a:rPr>
              <a:t> </a:t>
            </a:r>
            <a:r>
              <a:rPr lang="cs-CZ" dirty="0" err="1">
                <a:cs typeface="Calibri Light"/>
              </a:rPr>
              <a:t>Array</a:t>
            </a:r>
            <a:r>
              <a:rPr lang="cs-CZ" dirty="0">
                <a:cs typeface="Calibri Light"/>
              </a:rPr>
              <a:t> (FPMA)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477BBB-9480-4519-BBA3-807A0293C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3" y="1716494"/>
            <a:ext cx="5875484" cy="47744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000" dirty="0">
                <a:cs typeface="Calibri"/>
              </a:rPr>
              <a:t>Zařízení umožňující manipulaci s materiálem pod kontrolou počítače pomocí napětí vyvolávajícího fyzické změny v látce</a:t>
            </a:r>
          </a:p>
          <a:p>
            <a:r>
              <a:rPr lang="cs-CZ" sz="2000" dirty="0">
                <a:cs typeface="Calibri"/>
              </a:rPr>
              <a:t>Interakce vyvolaných změn využitelných v evoluci</a:t>
            </a:r>
          </a:p>
          <a:p>
            <a:r>
              <a:rPr lang="cs-CZ" sz="2000" dirty="0">
                <a:ea typeface="+mn-lt"/>
                <a:cs typeface="+mn-lt"/>
              </a:rPr>
              <a:t>Při vhodně zvolených hodnotách konfiguračního napětí dochází ke změně v materiálu na molekulární úrovni</a:t>
            </a:r>
          </a:p>
          <a:p>
            <a:pPr marL="0" indent="0">
              <a:buNone/>
            </a:pPr>
            <a:r>
              <a:rPr lang="cs-CZ" sz="2000" b="1" dirty="0">
                <a:ea typeface="+mn-lt"/>
                <a:cs typeface="+mn-lt"/>
              </a:rPr>
              <a:t>Vhodný materiál pro FPMA</a:t>
            </a:r>
            <a:endParaRPr lang="cs-CZ" sz="2000" dirty="0">
              <a:cs typeface="Calibri"/>
            </a:endParaRPr>
          </a:p>
          <a:p>
            <a:r>
              <a:rPr lang="cs-CZ" sz="2000" b="1" dirty="0">
                <a:ea typeface="+mn-lt"/>
                <a:cs typeface="+mn-lt"/>
              </a:rPr>
              <a:t>Konfigurovatelný pomocí napětí </a:t>
            </a:r>
            <a:r>
              <a:rPr lang="cs-CZ" sz="2000" dirty="0">
                <a:ea typeface="+mn-lt"/>
                <a:cs typeface="+mn-lt"/>
              </a:rPr>
              <a:t>/ proudu</a:t>
            </a:r>
            <a:endParaRPr lang="en-US" sz="2000">
              <a:ea typeface="+mn-lt"/>
              <a:cs typeface="+mn-lt"/>
            </a:endParaRPr>
          </a:p>
          <a:p>
            <a:r>
              <a:rPr lang="cs-CZ" sz="2000" dirty="0">
                <a:ea typeface="+mn-lt"/>
                <a:cs typeface="+mn-lt"/>
              </a:rPr>
              <a:t>Ovlivňuje optické, elektrické signály</a:t>
            </a:r>
            <a:endParaRPr lang="en-US" sz="2000">
              <a:ea typeface="+mn-lt"/>
              <a:cs typeface="+mn-lt"/>
            </a:endParaRPr>
          </a:p>
          <a:p>
            <a:r>
              <a:rPr lang="cs-CZ" sz="2000" b="1" dirty="0">
                <a:ea typeface="+mn-lt"/>
                <a:cs typeface="+mn-lt"/>
              </a:rPr>
              <a:t>Resetovatelný do původní podoby</a:t>
            </a:r>
            <a:endParaRPr lang="en-US" sz="2000">
              <a:ea typeface="+mn-lt"/>
              <a:cs typeface="+mn-lt"/>
            </a:endParaRPr>
          </a:p>
          <a:p>
            <a:r>
              <a:rPr lang="cs-CZ" sz="2000" dirty="0">
                <a:ea typeface="+mn-lt"/>
                <a:cs typeface="+mn-lt"/>
              </a:rPr>
              <a:t>Např. </a:t>
            </a:r>
            <a:r>
              <a:rPr lang="cs-CZ" sz="2000" b="1" dirty="0">
                <a:ea typeface="+mn-lt"/>
                <a:cs typeface="+mn-lt"/>
              </a:rPr>
              <a:t>kapalný krystal,</a:t>
            </a:r>
            <a:r>
              <a:rPr lang="cs-CZ" sz="2000" dirty="0">
                <a:ea typeface="+mn-lt"/>
                <a:cs typeface="+mn-lt"/>
              </a:rPr>
              <a:t> </a:t>
            </a:r>
            <a:r>
              <a:rPr lang="cs-CZ" sz="2000" dirty="0" err="1">
                <a:ea typeface="+mn-lt"/>
                <a:cs typeface="+mn-lt"/>
              </a:rPr>
              <a:t>elektroaktivní</a:t>
            </a:r>
            <a:r>
              <a:rPr lang="cs-CZ" sz="2000" dirty="0">
                <a:ea typeface="+mn-lt"/>
                <a:cs typeface="+mn-lt"/>
              </a:rPr>
              <a:t> polymery, společenství bakterií</a:t>
            </a:r>
            <a:endParaRPr lang="cs-CZ" sz="2000" dirty="0"/>
          </a:p>
          <a:p>
            <a:pPr marL="0" indent="0">
              <a:buNone/>
            </a:pPr>
            <a:endParaRPr lang="cs-CZ" dirty="0">
              <a:cs typeface="Calibri"/>
            </a:endParaRP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320593C-16D2-462D-8718-FF753B0DA0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endParaRPr lang="cs-CZ" dirty="0">
              <a:cs typeface="Calibri"/>
            </a:endParaRPr>
          </a:p>
          <a:p>
            <a:endParaRPr lang="cs-CZ" dirty="0">
              <a:cs typeface="Calibri"/>
            </a:endParaRPr>
          </a:p>
          <a:p>
            <a:endParaRPr lang="cs-CZ" dirty="0">
              <a:cs typeface="Calibri"/>
            </a:endParaRPr>
          </a:p>
        </p:txBody>
      </p:sp>
      <p:pic>
        <p:nvPicPr>
          <p:cNvPr id="4" name="Obrázek 6">
            <a:extLst>
              <a:ext uri="{FF2B5EF4-FFF2-40B4-BE49-F238E27FC236}">
                <a16:creationId xmlns:a16="http://schemas.microsoft.com/office/drawing/2014/main" id="{73E99D28-D017-4473-AD08-DD5E5C582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029" y="2318841"/>
            <a:ext cx="5667152" cy="284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C5B6D9-B625-4A5E-9948-C78F7734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61" y="365125"/>
            <a:ext cx="10816855" cy="1343283"/>
          </a:xfrm>
        </p:spPr>
        <p:txBody>
          <a:bodyPr/>
          <a:lstStyle/>
          <a:p>
            <a:r>
              <a:rPr lang="cs-CZ" dirty="0" err="1">
                <a:cs typeface="Calibri Light"/>
              </a:rPr>
              <a:t>Liquid</a:t>
            </a:r>
            <a:r>
              <a:rPr lang="cs-CZ" dirty="0">
                <a:cs typeface="Calibri Light"/>
              </a:rPr>
              <a:t> </a:t>
            </a:r>
            <a:r>
              <a:rPr lang="cs-CZ" dirty="0" err="1">
                <a:cs typeface="Calibri Light"/>
              </a:rPr>
              <a:t>Crystal</a:t>
            </a:r>
            <a:r>
              <a:rPr lang="cs-CZ" dirty="0">
                <a:cs typeface="Calibri Light"/>
              </a:rPr>
              <a:t> </a:t>
            </a:r>
            <a:r>
              <a:rPr lang="cs-CZ" dirty="0" err="1">
                <a:cs typeface="Calibri Light"/>
              </a:rPr>
              <a:t>Analogue</a:t>
            </a:r>
            <a:r>
              <a:rPr lang="cs-CZ" dirty="0">
                <a:cs typeface="Calibri Light"/>
              </a:rPr>
              <a:t> </a:t>
            </a:r>
            <a:r>
              <a:rPr lang="cs-CZ" dirty="0" err="1">
                <a:cs typeface="Calibri Light"/>
              </a:rPr>
              <a:t>Processor</a:t>
            </a:r>
            <a:r>
              <a:rPr lang="cs-CZ" dirty="0">
                <a:cs typeface="Calibri Light"/>
              </a:rPr>
              <a:t> (LCAP)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C13F3C-960D-40E3-82C3-67F87D371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14139"/>
            <a:ext cx="5157787" cy="447552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cs-CZ" dirty="0">
                <a:cs typeface="Calibri"/>
              </a:rPr>
              <a:t>4 </a:t>
            </a:r>
            <a:r>
              <a:rPr lang="cs-CZ" dirty="0" err="1">
                <a:cs typeface="Calibri"/>
              </a:rPr>
              <a:t>cross</a:t>
            </a:r>
            <a:r>
              <a:rPr lang="cs-CZ" dirty="0">
                <a:cs typeface="Calibri"/>
              </a:rPr>
              <a:t>-switch zařízení dynamicky konfigurují obvody připojené k tekutému krystalu</a:t>
            </a:r>
          </a:p>
          <a:p>
            <a:r>
              <a:rPr lang="cs-CZ" b="1" dirty="0">
                <a:cs typeface="Calibri"/>
              </a:rPr>
              <a:t>Extérní propojení (spojené s analogovými V/V počítače) </a:t>
            </a:r>
            <a:r>
              <a:rPr lang="cs-CZ" dirty="0">
                <a:cs typeface="Calibri"/>
              </a:rPr>
              <a:t>- vstupní napětí, uzemnění, signály, spojení s měřícími zařízeními </a:t>
            </a:r>
            <a:endParaRPr lang="cs-CZ" dirty="0"/>
          </a:p>
          <a:p>
            <a:r>
              <a:rPr lang="cs-CZ" b="1" dirty="0">
                <a:cs typeface="Calibri"/>
              </a:rPr>
              <a:t>Propojení přiřazené vstupním signálům, měření, fixnímu napětí </a:t>
            </a:r>
          </a:p>
          <a:p>
            <a:r>
              <a:rPr lang="cs-CZ" dirty="0">
                <a:cs typeface="Calibri"/>
              </a:rPr>
              <a:t>Fixní napětí zjištěno pomocí genetického algoritmu, napětí je konstantní během evoluce</a:t>
            </a:r>
          </a:p>
        </p:txBody>
      </p:sp>
      <p:pic>
        <p:nvPicPr>
          <p:cNvPr id="7" name="Obrázek 7">
            <a:extLst>
              <a:ext uri="{FF2B5EF4-FFF2-40B4-BE49-F238E27FC236}">
                <a16:creationId xmlns:a16="http://schemas.microsoft.com/office/drawing/2014/main" id="{7E6F494D-CF93-414A-B724-A6E0C2C655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98580" y="1857169"/>
            <a:ext cx="5424327" cy="3417817"/>
          </a:xfr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AA6D325C-DEF3-4FB5-8B0D-DEDF4F49929F}"/>
              </a:ext>
            </a:extLst>
          </p:cNvPr>
          <p:cNvSpPr txBox="1"/>
          <p:nvPr/>
        </p:nvSpPr>
        <p:spPr>
          <a:xfrm>
            <a:off x="6459692" y="5590692"/>
            <a:ext cx="52974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b="1" dirty="0">
                <a:cs typeface="Calibri"/>
              </a:rPr>
              <a:t>Poznámka: Některé vědecké články užívají název </a:t>
            </a:r>
            <a:r>
              <a:rPr lang="cs-CZ" b="1" dirty="0" err="1">
                <a:ea typeface="+mn-lt"/>
                <a:cs typeface="+mn-lt"/>
              </a:rPr>
              <a:t>Liquid</a:t>
            </a:r>
            <a:r>
              <a:rPr lang="cs-CZ" b="1" dirty="0">
                <a:ea typeface="+mn-lt"/>
                <a:cs typeface="+mn-lt"/>
              </a:rPr>
              <a:t> </a:t>
            </a:r>
            <a:r>
              <a:rPr lang="cs-CZ" b="1" dirty="0" err="1">
                <a:ea typeface="+mn-lt"/>
                <a:cs typeface="+mn-lt"/>
              </a:rPr>
              <a:t>Crystal</a:t>
            </a:r>
            <a:r>
              <a:rPr lang="cs-CZ" b="1" dirty="0">
                <a:ea typeface="+mn-lt"/>
                <a:cs typeface="+mn-lt"/>
              </a:rPr>
              <a:t> </a:t>
            </a:r>
            <a:r>
              <a:rPr lang="cs-CZ" b="1" dirty="0" err="1">
                <a:ea typeface="+mn-lt"/>
                <a:cs typeface="+mn-lt"/>
              </a:rPr>
              <a:t>Evolvable</a:t>
            </a:r>
            <a:r>
              <a:rPr lang="cs-CZ" b="1" dirty="0">
                <a:ea typeface="+mn-lt"/>
                <a:cs typeface="+mn-lt"/>
              </a:rPr>
              <a:t> Motherboard (LCEM)</a:t>
            </a:r>
            <a:endParaRPr lang="cs-CZ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809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919BACDF-99E8-4621-87A4-517FAD39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Příklady využití LCAP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82BBAAEA-C112-45E7-A2C8-96C8DB66EF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400" b="1" dirty="0"/>
              <a:t>Tónový diskriminátor</a:t>
            </a:r>
            <a:r>
              <a:rPr lang="cs-CZ" sz="2400" dirty="0"/>
              <a:t> – odlišení mnoha obdélníkových průběhů signálu</a:t>
            </a:r>
            <a:endParaRPr lang="cs-CZ" sz="2400" dirty="0">
              <a:cs typeface="Calibri"/>
            </a:endParaRPr>
          </a:p>
          <a:p>
            <a:r>
              <a:rPr lang="cs-CZ" sz="2400" b="1" dirty="0"/>
              <a:t>Logická hradla</a:t>
            </a:r>
            <a:r>
              <a:rPr lang="cs-CZ" sz="2400" dirty="0"/>
              <a:t> – navrhnutí dvouvstupových hradel – kapalný krystal je schopen univerzálních výpočetních operací</a:t>
            </a:r>
            <a:endParaRPr lang="cs-CZ" sz="2400" dirty="0">
              <a:cs typeface="Calibri"/>
            </a:endParaRPr>
          </a:p>
          <a:p>
            <a:r>
              <a:rPr lang="cs-CZ" sz="2400" b="1" dirty="0"/>
              <a:t>Kontrolér pro robota</a:t>
            </a:r>
            <a:r>
              <a:rPr lang="cs-CZ" sz="2400" dirty="0"/>
              <a:t> – systém pro vyhýbání se překážkám</a:t>
            </a:r>
            <a:endParaRPr lang="cs-CZ" sz="2400" dirty="0">
              <a:cs typeface="Calibri"/>
            </a:endParaRPr>
          </a:p>
        </p:txBody>
      </p:sp>
      <p:pic>
        <p:nvPicPr>
          <p:cNvPr id="11" name="Zástupný obsah 10">
            <a:extLst>
              <a:ext uri="{FF2B5EF4-FFF2-40B4-BE49-F238E27FC236}">
                <a16:creationId xmlns:a16="http://schemas.microsoft.com/office/drawing/2014/main" id="{90997612-6001-426F-A57E-ABBCB6B90D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7524" y="1825625"/>
            <a:ext cx="4190952" cy="4351338"/>
          </a:xfrm>
        </p:spPr>
      </p:pic>
    </p:spTree>
    <p:extLst>
      <p:ext uri="{BB962C8B-B14F-4D97-AF65-F5344CB8AC3E}">
        <p14:creationId xmlns:p14="http://schemas.microsoft.com/office/powerpoint/2010/main" val="303767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Širokoúhlá obrazovka</PresentationFormat>
  <Paragraphs>57</Paragraphs>
  <Slides>21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2" baseType="lpstr">
      <vt:lpstr>Office Theme</vt:lpstr>
      <vt:lpstr>Evoluční počítání v kapalném krystalu</vt:lpstr>
      <vt:lpstr>Pojem evolution-in-materio</vt:lpstr>
      <vt:lpstr>Pojem evolution-in-materio - příklad problému TSP (Travelling Salesman Problem)</vt:lpstr>
      <vt:lpstr>Pojem evolution-in-materio - příklad problému TSP (Travelling Salesman Problem) </vt:lpstr>
      <vt:lpstr>Koncept evolution-in-materio</vt:lpstr>
      <vt:lpstr>Aspekty evolution-in-materio</vt:lpstr>
      <vt:lpstr>Field Programmable Matter Array (FPMA)</vt:lpstr>
      <vt:lpstr>Liquid Crystal Analogue Processor (LCAP)</vt:lpstr>
      <vt:lpstr>Příklady využití LCAP</vt:lpstr>
      <vt:lpstr>Vlastnosti evolučního návrhu pro LCAP </vt:lpstr>
      <vt:lpstr>Vývoj logických hradel v kapalném krystalu - Kódování genotypu</vt:lpstr>
      <vt:lpstr>Vývoj logických hradel v kapalném krystalu - Fitness funkce</vt:lpstr>
      <vt:lpstr>Vývoj logických hradel v kapalném krystalu – Fitness funkce </vt:lpstr>
      <vt:lpstr>Vývoj logických hradel v kapalném krystalu – Výsledky experimentování</vt:lpstr>
      <vt:lpstr>Vývoj kontroléru pro robota v kapalném krystalu</vt:lpstr>
      <vt:lpstr>Vývoj kontroléru pro robota v kapalném krystalu – Reprezentace vektoru genetického algoritmu </vt:lpstr>
      <vt:lpstr>Vývoj kontroléru pro robota v kapalném krystalu - Genetický algoritmus</vt:lpstr>
      <vt:lpstr>Vývoj kontroléru pro robota v kapalném krystalu - Výsledky experimentování</vt:lpstr>
      <vt:lpstr>Vývoj kontroléru pro robota v kapalném krystalu  - Zkoumání stability řešení</vt:lpstr>
      <vt:lpstr>Závěr a zhodnocení evolution-in-materio</vt:lpstr>
      <vt:lpstr>Použitá 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1931</cp:revision>
  <dcterms:created xsi:type="dcterms:W3CDTF">2012-08-16T00:56:33Z</dcterms:created>
  <dcterms:modified xsi:type="dcterms:W3CDTF">2021-05-05T21:37:37Z</dcterms:modified>
</cp:coreProperties>
</file>