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33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Visio41111.vsd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/>
              <a:t>Лекція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/>
              <a:t>Лінійна </a:t>
            </a:r>
            <a:r>
              <a:rPr lang="uk-UA" sz="4400" noProof="0" dirty="0" smtClean="0"/>
              <a:t>регресія,</a:t>
            </a:r>
            <a:r>
              <a:rPr lang="en-US" sz="4400" noProof="0" dirty="0" smtClean="0"/>
              <a:t> </a:t>
            </a:r>
            <a:r>
              <a:rPr lang="uk-UA" sz="4400" noProof="0" dirty="0" smtClean="0"/>
              <a:t>вибір ознак </a:t>
            </a:r>
          </a:p>
          <a:p>
            <a:r>
              <a:rPr lang="uk-UA" sz="4400" noProof="0" dirty="0" smtClean="0"/>
              <a:t>та крос-</a:t>
            </a:r>
            <a:r>
              <a:rPr lang="uk-UA" sz="4400" noProof="0" dirty="0" err="1" smtClean="0"/>
              <a:t>валідація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/>
              <a:t>Типи крос-</a:t>
            </a:r>
            <a:r>
              <a:rPr lang="uk-UA" b="1" noProof="0" dirty="0" err="1"/>
              <a:t>валідації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r>
              <a:rPr lang="uk-UA" b="1" noProof="0" dirty="0" err="1"/>
              <a:t>Валідація</a:t>
            </a:r>
            <a:r>
              <a:rPr lang="uk-UA" b="1" noProof="0" dirty="0"/>
              <a:t> випадковим </a:t>
            </a:r>
            <a:r>
              <a:rPr lang="uk-UA" b="1" noProof="0" dirty="0" err="1"/>
              <a:t>семплюванням</a:t>
            </a:r>
            <a:r>
              <a:rPr lang="uk-UA" b="1" noProof="0" dirty="0"/>
              <a:t> (</a:t>
            </a:r>
            <a:r>
              <a:rPr lang="uk-UA" b="1" noProof="0" dirty="0" err="1"/>
              <a:t>random</a:t>
            </a:r>
            <a:r>
              <a:rPr lang="uk-UA" b="1" noProof="0" dirty="0"/>
              <a:t> </a:t>
            </a:r>
            <a:r>
              <a:rPr lang="uk-UA" b="1" noProof="0" dirty="0" err="1"/>
              <a:t>subsampling</a:t>
            </a:r>
            <a:r>
              <a:rPr lang="uk-UA" b="1" noProof="0" dirty="0"/>
              <a:t>).</a:t>
            </a:r>
            <a:r>
              <a:rPr lang="uk-UA" noProof="0" dirty="0"/>
              <a:t> </a:t>
            </a:r>
          </a:p>
          <a:p>
            <a:pPr marL="342900" lvl="1" indent="-342900"/>
            <a:r>
              <a:rPr lang="uk-UA" noProof="0" dirty="0"/>
              <a:t>Цей метод </a:t>
            </a:r>
            <a:r>
              <a:rPr lang="uk-UA" noProof="0" dirty="0" err="1"/>
              <a:t>випадко</a:t>
            </a:r>
            <a:r>
              <a:rPr lang="uk-UA" noProof="0" dirty="0"/>
              <a:t> розбиває набір даних на тренувальний і тестовий набори. </a:t>
            </a:r>
          </a:p>
          <a:p>
            <a:pPr marL="342900" lvl="1" indent="-342900"/>
            <a:r>
              <a:rPr lang="uk-UA" noProof="0" dirty="0"/>
              <a:t>Для кожного такого розбиття модель підлаштовується під тренувальні дані, а точність прогнозу оцінюється на тестовому наборі. </a:t>
            </a:r>
          </a:p>
          <a:p>
            <a:pPr marL="342900" lvl="1" indent="-342900"/>
            <a:r>
              <a:rPr lang="uk-UA" noProof="0" dirty="0"/>
              <a:t>Результати усереднюють за всім розбиттям. </a:t>
            </a:r>
          </a:p>
          <a:p>
            <a:pPr marL="342900" lvl="1" indent="-342900"/>
            <a:r>
              <a:rPr lang="uk-UA" noProof="0" dirty="0"/>
              <a:t>Перевага такого методу в тому, що пропорції тренувального та тестового наборів не залежать від кількості блоків. </a:t>
            </a:r>
          </a:p>
          <a:p>
            <a:pPr marL="342900" lvl="1" indent="-342900"/>
            <a:r>
              <a:rPr lang="uk-UA" noProof="0" dirty="0"/>
              <a:t>Недолік методу в тому, що деякі спостереження можуть жодного разу не потрапити в тестовий набір, тоді як інші можуть потрапити в нього більше, ніж один раз. Крім того, оскільки розбиття проводяться випадково, результати будуть відрізнятися в разі повторного аналізу.</a:t>
            </a:r>
          </a:p>
        </p:txBody>
      </p:sp>
    </p:spTree>
    <p:extLst>
      <p:ext uri="{BB962C8B-B14F-4D97-AF65-F5344CB8AC3E}">
        <p14:creationId xmlns:p14="http://schemas.microsoft.com/office/powerpoint/2010/main" val="52758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/>
              <a:t>Типи крос-</a:t>
            </a:r>
            <a:r>
              <a:rPr lang="uk-UA" b="1" noProof="0" dirty="0" err="1"/>
              <a:t>валідації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r>
              <a:rPr lang="uk-UA" b="1" noProof="0" dirty="0"/>
              <a:t>По-елементна крос-</a:t>
            </a:r>
            <a:r>
              <a:rPr lang="uk-UA" b="1" noProof="0" dirty="0" err="1"/>
              <a:t>валідація</a:t>
            </a:r>
            <a:r>
              <a:rPr lang="uk-UA" b="1" noProof="0" dirty="0"/>
              <a:t> (</a:t>
            </a:r>
            <a:r>
              <a:rPr lang="uk-UA" b="1" noProof="0" dirty="0" err="1"/>
              <a:t>Leave-one-out</a:t>
            </a:r>
            <a:r>
              <a:rPr lang="uk-UA" b="1" noProof="0" dirty="0"/>
              <a:t>, LOO).</a:t>
            </a:r>
            <a:r>
              <a:rPr lang="uk-UA" noProof="0" dirty="0"/>
              <a:t> </a:t>
            </a:r>
          </a:p>
          <a:p>
            <a:pPr marL="342900" lvl="1" indent="-342900"/>
            <a:r>
              <a:rPr lang="uk-UA" noProof="0" dirty="0"/>
              <a:t>В цьому випадку окреме спостереження використовується в якості тестового набору даних, а решта спостережень з вихідного набору – в якості тренувального. </a:t>
            </a:r>
          </a:p>
          <a:p>
            <a:pPr marL="342900" lvl="1" indent="-342900"/>
            <a:r>
              <a:rPr lang="uk-UA" noProof="0" dirty="0"/>
              <a:t>Цикл повторюється, поки кожне спостереження не буде використане один раз в якості тестового. </a:t>
            </a:r>
          </a:p>
          <a:p>
            <a:pPr marL="342900" lvl="1" indent="-342900"/>
            <a:r>
              <a:rPr lang="uk-UA" noProof="0" dirty="0"/>
              <a:t>Це аналог K-блокової крос-</a:t>
            </a:r>
            <a:r>
              <a:rPr lang="uk-UA" noProof="0" dirty="0" err="1"/>
              <a:t>валідації</a:t>
            </a:r>
            <a:r>
              <a:rPr lang="uk-UA" noProof="0" dirty="0"/>
              <a:t>, де K дорівнює кількості спостережень у вихідному наборі даних</a:t>
            </a:r>
          </a:p>
        </p:txBody>
      </p:sp>
    </p:spTree>
    <p:extLst>
      <p:ext uri="{BB962C8B-B14F-4D97-AF65-F5344CB8AC3E}">
        <p14:creationId xmlns:p14="http://schemas.microsoft.com/office/powerpoint/2010/main" val="224061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/>
              <a:t>Лінійна регресія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400" noProof="0" dirty="0"/>
              <a:t>Лінійна регресія (</a:t>
            </a:r>
            <a:r>
              <a:rPr lang="uk-UA" sz="2400" noProof="0" dirty="0" err="1"/>
              <a:t>англ</a:t>
            </a:r>
            <a:r>
              <a:rPr lang="uk-UA" sz="2400" noProof="0" dirty="0"/>
              <a:t>. </a:t>
            </a:r>
            <a:r>
              <a:rPr lang="uk-UA" sz="2400" b="1" noProof="0" dirty="0" err="1"/>
              <a:t>Linear</a:t>
            </a:r>
            <a:r>
              <a:rPr lang="uk-UA" sz="2400" b="1" noProof="0" dirty="0"/>
              <a:t> </a:t>
            </a:r>
            <a:r>
              <a:rPr lang="uk-UA" sz="2400" b="1" noProof="0" dirty="0" err="1"/>
              <a:t>regression</a:t>
            </a:r>
            <a:r>
              <a:rPr lang="uk-UA" sz="2400" noProof="0" dirty="0"/>
              <a:t>) – модель лінійної залежності однієї (пояснюваної, залежної) змінної y від іншої або кількох інших змінних (факторів, </a:t>
            </a:r>
            <a:r>
              <a:rPr lang="uk-UA" sz="2400" noProof="0" dirty="0" err="1"/>
              <a:t>регресорів</a:t>
            </a:r>
            <a:r>
              <a:rPr lang="uk-UA" sz="2400" noProof="0" dirty="0"/>
              <a:t>, незалежних змінних) </a:t>
            </a:r>
            <a:r>
              <a:rPr lang="uk-UA" sz="2400" i="1" noProof="0" dirty="0"/>
              <a:t>x</a:t>
            </a:r>
            <a:r>
              <a:rPr lang="uk-UA" sz="2400" noProof="0" dirty="0"/>
              <a:t>.</a:t>
            </a:r>
          </a:p>
          <a:p>
            <a:pPr marL="0" indent="0">
              <a:buNone/>
            </a:pPr>
            <a:r>
              <a:rPr lang="uk-UA" sz="2400" noProof="0" dirty="0"/>
              <a:t>У розділі розглянуті три типи моделей:</a:t>
            </a:r>
          </a:p>
          <a:p>
            <a:pPr marL="0" indent="0">
              <a:buNone/>
            </a:pPr>
            <a:r>
              <a:rPr lang="uk-UA" sz="2400" noProof="0" dirty="0"/>
              <a:t>1) </a:t>
            </a:r>
            <a:r>
              <a:rPr lang="uk-UA" sz="2400" noProof="0" dirty="0" err="1"/>
              <a:t>однофакторна</a:t>
            </a:r>
            <a:r>
              <a:rPr lang="uk-UA" sz="2400" noProof="0" dirty="0"/>
              <a:t> лінійна регресія: </a:t>
            </a:r>
            <a:r>
              <a:rPr lang="uk-UA" sz="2400" i="1" noProof="0" dirty="0"/>
              <a:t>Y = a</a:t>
            </a:r>
            <a:r>
              <a:rPr lang="uk-UA" sz="2400" i="1" baseline="-25000" noProof="0" dirty="0"/>
              <a:t>0</a:t>
            </a:r>
            <a:r>
              <a:rPr lang="uk-UA" sz="2400" i="1" noProof="0" dirty="0"/>
              <a:t> + a</a:t>
            </a:r>
            <a:r>
              <a:rPr lang="uk-UA" sz="2400" i="1" baseline="-25000" noProof="0" dirty="0"/>
              <a:t>1</a:t>
            </a:r>
            <a:r>
              <a:rPr lang="uk-UA" sz="2400" i="1" noProof="0" dirty="0"/>
              <a:t>x + ε</a:t>
            </a:r>
            <a:r>
              <a:rPr lang="uk-UA" sz="2400" noProof="0" dirty="0"/>
              <a:t>; </a:t>
            </a:r>
          </a:p>
          <a:p>
            <a:pPr marL="0" indent="0">
              <a:buNone/>
            </a:pPr>
            <a:r>
              <a:rPr lang="uk-UA" sz="2400" noProof="0" dirty="0"/>
              <a:t>2) багатофакторна лінійна регресія: </a:t>
            </a:r>
            <a:r>
              <a:rPr lang="uk-UA" sz="2400" i="1" noProof="0" dirty="0"/>
              <a:t>Y = a</a:t>
            </a:r>
            <a:r>
              <a:rPr lang="uk-UA" sz="2400" i="1" baseline="-25000" noProof="0" dirty="0"/>
              <a:t>0</a:t>
            </a:r>
            <a:r>
              <a:rPr lang="uk-UA" sz="2400" i="1" noProof="0" dirty="0"/>
              <a:t> + a</a:t>
            </a:r>
            <a:r>
              <a:rPr lang="uk-UA" sz="2400" i="1" baseline="-25000" noProof="0" dirty="0"/>
              <a:t>1</a:t>
            </a:r>
            <a:r>
              <a:rPr lang="uk-UA" sz="2400" i="1" noProof="0" dirty="0"/>
              <a:t>x</a:t>
            </a:r>
            <a:r>
              <a:rPr lang="uk-UA" sz="2400" i="1" baseline="-25000" noProof="0" dirty="0"/>
              <a:t>1</a:t>
            </a:r>
            <a:r>
              <a:rPr lang="uk-UA" sz="2400" i="1" noProof="0" dirty="0"/>
              <a:t> + a</a:t>
            </a:r>
            <a:r>
              <a:rPr lang="uk-UA" sz="2400" i="1" baseline="-25000" noProof="0" dirty="0"/>
              <a:t>2</a:t>
            </a:r>
            <a:r>
              <a:rPr lang="uk-UA" sz="2400" i="1" noProof="0" dirty="0"/>
              <a:t>x</a:t>
            </a:r>
            <a:r>
              <a:rPr lang="uk-UA" sz="2400" i="1" baseline="-25000" noProof="0" dirty="0"/>
              <a:t>2 </a:t>
            </a:r>
            <a:r>
              <a:rPr lang="uk-UA" sz="2400" i="1" noProof="0" dirty="0"/>
              <a:t>+ ... + </a:t>
            </a:r>
            <a:r>
              <a:rPr lang="uk-UA" sz="2400" i="1" noProof="0" dirty="0" err="1"/>
              <a:t>a</a:t>
            </a:r>
            <a:r>
              <a:rPr lang="uk-UA" sz="2400" i="1" baseline="-25000" noProof="0" dirty="0" err="1"/>
              <a:t>n</a:t>
            </a:r>
            <a:r>
              <a:rPr lang="uk-UA" sz="2400" i="1" noProof="0" dirty="0" err="1"/>
              <a:t>x</a:t>
            </a:r>
            <a:r>
              <a:rPr lang="uk-UA" sz="2400" i="1" baseline="-25000" noProof="0" dirty="0" err="1"/>
              <a:t>n</a:t>
            </a:r>
            <a:r>
              <a:rPr lang="uk-UA" sz="2400" i="1" noProof="0" dirty="0"/>
              <a:t> + ε</a:t>
            </a:r>
            <a:r>
              <a:rPr lang="uk-UA" sz="2400" noProof="0" dirty="0"/>
              <a:t>;</a:t>
            </a:r>
          </a:p>
          <a:p>
            <a:pPr marL="0" indent="0">
              <a:buNone/>
            </a:pPr>
            <a:r>
              <a:rPr lang="uk-UA" sz="2400" noProof="0" dirty="0"/>
              <a:t>3) поліноміальна лінійна регресія: </a:t>
            </a:r>
            <a:r>
              <a:rPr lang="uk-UA" sz="2400" i="1" noProof="0" dirty="0"/>
              <a:t>Y = a</a:t>
            </a:r>
            <a:r>
              <a:rPr lang="uk-UA" sz="2400" i="1" baseline="-25000" noProof="0" dirty="0"/>
              <a:t>0 </a:t>
            </a:r>
            <a:r>
              <a:rPr lang="uk-UA" sz="2400" i="1" noProof="0" dirty="0"/>
              <a:t>+ a</a:t>
            </a:r>
            <a:r>
              <a:rPr lang="uk-UA" sz="2400" i="1" baseline="-25000" noProof="0" dirty="0"/>
              <a:t>1</a:t>
            </a:r>
            <a:r>
              <a:rPr lang="uk-UA" sz="2400" i="1" noProof="0" dirty="0"/>
              <a:t>x + a</a:t>
            </a:r>
            <a:r>
              <a:rPr lang="uk-UA" sz="2400" i="1" baseline="-25000" noProof="0" dirty="0"/>
              <a:t>2</a:t>
            </a:r>
            <a:r>
              <a:rPr lang="uk-UA" sz="2400" i="1" noProof="0" dirty="0"/>
              <a:t>x</a:t>
            </a:r>
            <a:r>
              <a:rPr lang="uk-UA" sz="2400" i="1" baseline="30000" noProof="0" dirty="0"/>
              <a:t>2</a:t>
            </a:r>
            <a:r>
              <a:rPr lang="uk-UA" sz="2400" i="1" noProof="0" dirty="0"/>
              <a:t> + ... + </a:t>
            </a:r>
            <a:r>
              <a:rPr lang="uk-UA" sz="2400" i="1" noProof="0" dirty="0" err="1"/>
              <a:t>a</a:t>
            </a:r>
            <a:r>
              <a:rPr lang="uk-UA" sz="2400" i="1" baseline="-25000" noProof="0" dirty="0" err="1"/>
              <a:t>n</a:t>
            </a:r>
            <a:r>
              <a:rPr lang="uk-UA" sz="2400" i="1" noProof="0" dirty="0" err="1"/>
              <a:t>x</a:t>
            </a:r>
            <a:r>
              <a:rPr lang="uk-UA" sz="2400" i="1" baseline="30000" noProof="0" dirty="0" err="1"/>
              <a:t>n</a:t>
            </a:r>
            <a:r>
              <a:rPr lang="uk-UA" sz="2400" i="1" noProof="0" dirty="0"/>
              <a:t> + ε</a:t>
            </a:r>
            <a:r>
              <a:rPr lang="uk-UA" sz="2400" noProof="0" dirty="0"/>
              <a:t>,</a:t>
            </a:r>
          </a:p>
          <a:p>
            <a:r>
              <a:rPr lang="uk-UA" sz="2400" noProof="0" dirty="0"/>
              <a:t>де </a:t>
            </a:r>
            <a:r>
              <a:rPr lang="uk-UA" sz="2400" i="1" noProof="0" dirty="0"/>
              <a:t>X = {x</a:t>
            </a:r>
            <a:r>
              <a:rPr lang="uk-UA" sz="2400" i="1" baseline="-25000" noProof="0" dirty="0"/>
              <a:t>1</a:t>
            </a:r>
            <a:r>
              <a:rPr lang="uk-UA" sz="2400" i="1" noProof="0" dirty="0"/>
              <a:t>,x</a:t>
            </a:r>
            <a:r>
              <a:rPr lang="uk-UA" sz="2400" i="1" baseline="-25000" noProof="0" dirty="0"/>
              <a:t>2</a:t>
            </a:r>
            <a:r>
              <a:rPr lang="uk-UA" sz="2400" i="1" noProof="0" dirty="0"/>
              <a:t>, ... , </a:t>
            </a:r>
            <a:r>
              <a:rPr lang="uk-UA" sz="2400" i="1" noProof="0" dirty="0" err="1"/>
              <a:t>x</a:t>
            </a:r>
            <a:r>
              <a:rPr lang="uk-UA" sz="2400" i="1" baseline="-25000" noProof="0" dirty="0" err="1"/>
              <a:t>n</a:t>
            </a:r>
            <a:r>
              <a:rPr lang="uk-UA" sz="2400" i="1" noProof="0" dirty="0"/>
              <a:t> } </a:t>
            </a:r>
            <a:r>
              <a:rPr lang="uk-UA" sz="2400" noProof="0" dirty="0"/>
              <a:t>– набір вхідних значень, </a:t>
            </a:r>
          </a:p>
          <a:p>
            <a:r>
              <a:rPr lang="uk-UA" sz="2400" i="1" noProof="0" dirty="0"/>
              <a:t>y</a:t>
            </a:r>
            <a:r>
              <a:rPr lang="uk-UA" sz="2400" noProof="0" dirty="0"/>
              <a:t> – вихід моделі, </a:t>
            </a:r>
          </a:p>
          <a:p>
            <a:r>
              <a:rPr lang="uk-UA" sz="2400" i="1" noProof="0" dirty="0" err="1"/>
              <a:t>a</a:t>
            </a:r>
            <a:r>
              <a:rPr lang="uk-UA" sz="2400" i="1" baseline="-25000" noProof="0" dirty="0" err="1"/>
              <a:t>i</a:t>
            </a:r>
            <a:r>
              <a:rPr lang="uk-UA" sz="2400" i="1" baseline="-25000" noProof="0" dirty="0"/>
              <a:t> </a:t>
            </a:r>
            <a:r>
              <a:rPr lang="uk-UA" sz="2400" noProof="0" dirty="0"/>
              <a:t>– параметри моделі, </a:t>
            </a:r>
          </a:p>
          <a:p>
            <a:r>
              <a:rPr lang="uk-UA" sz="2400" i="1" noProof="0" dirty="0"/>
              <a:t>ε</a:t>
            </a:r>
            <a:r>
              <a:rPr lang="uk-UA" sz="2400" noProof="0" dirty="0"/>
              <a:t> – похибка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401597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/>
              <a:t>Припущення</a:t>
            </a:r>
            <a:endParaRPr lang="uk-UA" noProof="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8B8FF3AD-32BA-4DF4-AA2C-5D2E4FD5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noProof="0" dirty="0"/>
              <a:t>У класичній лінійній регресії передбачається, що поряд зі стандартною умовою М(ε) = 0 виконані також такі припущення:</a:t>
            </a:r>
          </a:p>
          <a:p>
            <a:r>
              <a:rPr lang="uk-UA" sz="2400" noProof="0" dirty="0" err="1"/>
              <a:t>гомоскедастичність</a:t>
            </a:r>
            <a:r>
              <a:rPr lang="uk-UA" sz="2400" noProof="0" dirty="0"/>
              <a:t> (постійна або однакова дисперсія) або відсутність </a:t>
            </a:r>
            <a:r>
              <a:rPr lang="uk-UA" sz="2400" noProof="0" dirty="0" err="1"/>
              <a:t>гетероскедастичності</a:t>
            </a:r>
            <a:r>
              <a:rPr lang="uk-UA" sz="2400" noProof="0" dirty="0"/>
              <a:t> випадкових помилок моделі   D(ε) = σ</a:t>
            </a:r>
            <a:r>
              <a:rPr lang="uk-UA" sz="2400" baseline="30000" noProof="0" dirty="0"/>
              <a:t>2</a:t>
            </a:r>
            <a:r>
              <a:rPr lang="uk-UA" sz="2400" noProof="0" dirty="0"/>
              <a:t> = </a:t>
            </a:r>
            <a:r>
              <a:rPr lang="uk-UA" sz="2400" noProof="0" dirty="0" err="1"/>
              <a:t>const</a:t>
            </a:r>
            <a:r>
              <a:rPr lang="uk-UA" sz="2400" noProof="0" dirty="0"/>
              <a:t>;</a:t>
            </a:r>
          </a:p>
          <a:p>
            <a:r>
              <a:rPr lang="uk-UA" sz="2400" noProof="0" dirty="0"/>
              <a:t>немає автокореляції випадкових помилок i , j , i ≠ j </a:t>
            </a:r>
            <a:r>
              <a:rPr lang="uk-UA" sz="2400" noProof="0" dirty="0" err="1"/>
              <a:t>cov</a:t>
            </a:r>
            <a:r>
              <a:rPr lang="uk-UA" sz="2400" noProof="0" dirty="0"/>
              <a:t>(</a:t>
            </a:r>
            <a:r>
              <a:rPr lang="uk-UA" sz="2400" noProof="0" dirty="0" err="1"/>
              <a:t>ε</a:t>
            </a:r>
            <a:r>
              <a:rPr lang="uk-UA" sz="2400" baseline="-25000" noProof="0" dirty="0" err="1"/>
              <a:t>i</a:t>
            </a:r>
            <a:r>
              <a:rPr lang="uk-UA" sz="2400" noProof="0" dirty="0"/>
              <a:t> , </a:t>
            </a:r>
            <a:r>
              <a:rPr lang="uk-UA" sz="2400" noProof="0" dirty="0" err="1"/>
              <a:t>ε</a:t>
            </a:r>
            <a:r>
              <a:rPr lang="uk-UA" sz="2400" baseline="-25000" noProof="0" dirty="0" err="1"/>
              <a:t>j</a:t>
            </a:r>
            <a:r>
              <a:rPr lang="uk-UA" sz="2400" noProof="0" dirty="0"/>
              <a:t>) = 0.</a:t>
            </a:r>
          </a:p>
          <a:p>
            <a:pPr marL="0" indent="0">
              <a:buNone/>
            </a:pP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85328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/>
              <a:t>Обчислення статистик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8511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400" noProof="0" dirty="0"/>
              <a:t>Для оцінки якості лінійної моделі використовуються такі характеристики: </a:t>
            </a:r>
          </a:p>
          <a:p>
            <a:r>
              <a:rPr lang="uk-UA" sz="2400" b="1" i="1" noProof="0" dirty="0"/>
              <a:t>коефіцієнт детермінації </a:t>
            </a:r>
            <a:r>
              <a:rPr lang="uk-UA" sz="2400" noProof="0" dirty="0"/>
              <a:t>(R2) - частка дисперсії залежної змінної, що пояснюється розглянутою моделлю, тобто пояснювальними змінними;</a:t>
            </a:r>
          </a:p>
          <a:p>
            <a:r>
              <a:rPr lang="uk-UA" sz="2400" noProof="0" dirty="0"/>
              <a:t> </a:t>
            </a:r>
            <a:r>
              <a:rPr lang="uk-UA" sz="2400" b="1" i="1" noProof="0" dirty="0"/>
              <a:t>середньоквадратична похибка </a:t>
            </a:r>
            <a:r>
              <a:rPr lang="uk-UA" sz="2400" noProof="0" dirty="0"/>
              <a:t>(MSE) - міра відмінностей між значеннями, передбаченими моделлю і спостережуваними значеннями; </a:t>
            </a:r>
          </a:p>
          <a:p>
            <a:r>
              <a:rPr lang="uk-UA" sz="2400" noProof="0" dirty="0"/>
              <a:t>значущість рівняння регресії перевіряється за допомогою F-критерію Фішера.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CF8423FC-90B9-4726-A315-8C4A0C9BC09C}"/>
                  </a:ext>
                </a:extLst>
              </p:cNvPr>
              <p:cNvSpPr txBox="1"/>
              <p:nvPr/>
            </p:nvSpPr>
            <p:spPr>
              <a:xfrm>
                <a:off x="6792686" y="2416065"/>
                <a:ext cx="3518064" cy="1129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8423FC-90B9-4726-A315-8C4A0C9BC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686" y="2416065"/>
                <a:ext cx="3518064" cy="1129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51AC54A2-6822-4E3F-A217-8513AB27D441}"/>
                  </a:ext>
                </a:extLst>
              </p:cNvPr>
              <p:cNvSpPr txBox="1"/>
              <p:nvPr/>
            </p:nvSpPr>
            <p:spPr>
              <a:xfrm>
                <a:off x="6792686" y="3854361"/>
                <a:ext cx="3636817" cy="833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AC54A2-6822-4E3F-A217-8513AB27D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686" y="3854361"/>
                <a:ext cx="3636817" cy="833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6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/>
              <a:t>Обчислення статистик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uk-UA" sz="2400" noProof="0" dirty="0"/>
              <a:t>F-тест або критерій Фішера (F-критерій) – статистичний критерій, тестова статистика якого за умови виконання нульової гіпотези має розподіл Фішера (F-розподіл). </a:t>
            </a:r>
          </a:p>
          <a:p>
            <a:r>
              <a:rPr lang="uk-UA" sz="2400" noProof="0" dirty="0"/>
              <a:t>Тест проводиться шляхом порівняння значення статистики з критичним значенням відповідного розподілу Фішера за заданого рівня значущості. Якщо значення цієї статистики більше критичного значення за такого рівня значущості, то нульова гіпотеза відкидається, що означає статистичну значущість регресії. В іншому випадку модель визнається незначущою.</a:t>
            </a:r>
          </a:p>
          <a:p>
            <a:r>
              <a:rPr lang="uk-UA" sz="2400" noProof="0" dirty="0"/>
              <a:t>Більш зручний спосіб перевірки гіпотез – </a:t>
            </a:r>
            <a:r>
              <a:rPr lang="uk-UA" sz="2400" b="1" i="1" noProof="0" dirty="0"/>
              <a:t>за допомогою p-значення</a:t>
            </a:r>
            <a:r>
              <a:rPr lang="uk-UA" sz="2400" noProof="0" dirty="0"/>
              <a:t>. </a:t>
            </a:r>
            <a:r>
              <a:rPr lang="en-US" sz="2400" dirty="0"/>
              <a:t>        </a:t>
            </a:r>
            <a:r>
              <a:rPr lang="uk-UA" sz="2400" noProof="0" dirty="0"/>
              <a:t>Якщо p(F) менш</a:t>
            </a:r>
            <a:r>
              <a:rPr lang="uk-UA" sz="2400" dirty="0"/>
              <a:t>а</a:t>
            </a:r>
            <a:r>
              <a:rPr lang="uk-UA" sz="2400" noProof="0" dirty="0"/>
              <a:t> за рівень значущості α, то нульова гіпотеза відкидається (тобто модель визнається значущою).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39528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uk-UA" b="1" noProof="0" dirty="0"/>
              <a:t>Вибір ознак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071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2400" noProof="0" dirty="0"/>
              <a:t>1) чим більше даних, тим вище обчислювальна складність;</a:t>
            </a:r>
          </a:p>
          <a:p>
            <a:pPr marL="0" indent="0">
              <a:buNone/>
            </a:pPr>
            <a:r>
              <a:rPr lang="uk-UA" sz="2400" noProof="0" dirty="0"/>
              <a:t>2) деякі алгоритми тлумачать шум як сигнал, що призводить до перенавчання моделі.</a:t>
            </a:r>
          </a:p>
          <a:p>
            <a:pPr marL="0" indent="0">
              <a:buNone/>
            </a:pPr>
            <a:r>
              <a:rPr lang="uk-UA" sz="2400" noProof="0" dirty="0"/>
              <a:t>Статистичний підхід полягає у видаленні змінних, дисперсія яких нижче певної границі. </a:t>
            </a:r>
          </a:p>
          <a:p>
            <a:pPr marL="0" indent="0">
              <a:buNone/>
            </a:pPr>
            <a:r>
              <a:rPr lang="uk-UA" sz="2400" noProof="0" dirty="0"/>
              <a:t>Також можна використовувати базову модель для оцінки ознак, на основі якої можна оцінити значущість ознак: якщо ознаки не корисні в простій моделі, не потрібно використовувати їх і в більш складній.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69DD034-37A6-4743-B309-29A8ACA9F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2005C3B1-8D22-4A0F-8DB3-5CE417CD85B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783283" y="-1"/>
          <a:ext cx="6408718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5229369" imgH="5772235" progId="Visio.Drawing.15">
                  <p:embed/>
                </p:oleObj>
              </mc:Choice>
              <mc:Fallback>
                <p:oleObj r:id="rId4" imgW="5229369" imgH="577223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83" y="-1"/>
                        <a:ext cx="6408718" cy="68579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16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/>
              <a:t>Вибір ознак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b="1" noProof="0" dirty="0" err="1"/>
              <a:t>Backward</a:t>
            </a:r>
            <a:r>
              <a:rPr lang="uk-UA" sz="2400" b="1" noProof="0" dirty="0"/>
              <a:t> </a:t>
            </a:r>
            <a:r>
              <a:rPr lang="uk-UA" sz="2400" b="1" noProof="0" dirty="0" err="1"/>
              <a:t>Elimination</a:t>
            </a:r>
            <a:r>
              <a:rPr lang="uk-UA" sz="2400" b="1" noProof="0" dirty="0"/>
              <a:t> </a:t>
            </a:r>
            <a:r>
              <a:rPr lang="uk-UA" sz="2400" noProof="0" dirty="0"/>
              <a:t>– починаючи з повного простору ознак, видаляти по одній найменш значущій (наприклад, з максимальним р-значенням), поки не буде досягнуто бажаної якості моделі або не відбудеться значне її погіршення.</a:t>
            </a:r>
          </a:p>
          <a:p>
            <a:r>
              <a:rPr lang="uk-UA" sz="2400" b="1" noProof="0" dirty="0" err="1"/>
              <a:t>Forward</a:t>
            </a:r>
            <a:r>
              <a:rPr lang="uk-UA" sz="2400" b="1" noProof="0" dirty="0"/>
              <a:t> </a:t>
            </a:r>
            <a:r>
              <a:rPr lang="uk-UA" sz="2400" b="1" noProof="0" dirty="0" err="1"/>
              <a:t>Selection</a:t>
            </a:r>
            <a:r>
              <a:rPr lang="uk-UA" sz="2400" b="1" noProof="0" dirty="0"/>
              <a:t> </a:t>
            </a:r>
            <a:r>
              <a:rPr lang="uk-UA" sz="2400" noProof="0" dirty="0"/>
              <a:t>полягає в побудові повного набору </a:t>
            </a:r>
            <a:r>
              <a:rPr lang="uk-UA" sz="2400" noProof="0" dirty="0" err="1"/>
              <a:t>однофакторних</a:t>
            </a:r>
            <a:r>
              <a:rPr lang="uk-UA" sz="2400" noProof="0" dirty="0"/>
              <a:t> моделей і вибору найбільш якісної, а також у подальшому додаванні змінних по одній для досягнення бажаної якості моделі. </a:t>
            </a:r>
          </a:p>
          <a:p>
            <a:r>
              <a:rPr lang="uk-UA" sz="2400" b="1" noProof="0" dirty="0" err="1"/>
              <a:t>Bidirectional</a:t>
            </a:r>
            <a:r>
              <a:rPr lang="uk-UA" sz="2400" b="1" noProof="0" dirty="0"/>
              <a:t> </a:t>
            </a:r>
            <a:r>
              <a:rPr lang="uk-UA" sz="2400" b="1" noProof="0" dirty="0" err="1"/>
              <a:t>Elimination</a:t>
            </a:r>
            <a:r>
              <a:rPr lang="uk-UA" sz="2400" b="1" noProof="0" dirty="0"/>
              <a:t> </a:t>
            </a:r>
            <a:r>
              <a:rPr lang="uk-UA" sz="2400" noProof="0" dirty="0"/>
              <a:t>об’єднує два перераховані вище методи відбору змінних.</a:t>
            </a:r>
          </a:p>
          <a:p>
            <a:r>
              <a:rPr lang="uk-UA" sz="2400" b="1" noProof="0" dirty="0" err="1"/>
              <a:t>Exhaustive</a:t>
            </a:r>
            <a:r>
              <a:rPr lang="uk-UA" sz="2400" b="1" noProof="0" dirty="0"/>
              <a:t> </a:t>
            </a:r>
            <a:r>
              <a:rPr lang="uk-UA" sz="2400" b="1" noProof="0" dirty="0" err="1"/>
              <a:t>Feature</a:t>
            </a:r>
            <a:r>
              <a:rPr lang="uk-UA" sz="2400" b="1" noProof="0" dirty="0"/>
              <a:t> </a:t>
            </a:r>
            <a:r>
              <a:rPr lang="uk-UA" sz="2400" b="1" noProof="0" dirty="0" err="1"/>
              <a:t>Selection</a:t>
            </a:r>
            <a:r>
              <a:rPr lang="uk-UA" sz="2400" b="1" noProof="0" dirty="0"/>
              <a:t> </a:t>
            </a:r>
            <a:r>
              <a:rPr lang="uk-UA" sz="2400" noProof="0" dirty="0"/>
              <a:t>- найбільш надійний, але й </a:t>
            </a:r>
            <a:r>
              <a:rPr lang="uk-UA" sz="2400" noProof="0" dirty="0" err="1"/>
              <a:t>обчислювально</a:t>
            </a:r>
            <a:r>
              <a:rPr lang="uk-UA" sz="2400" noProof="0" dirty="0"/>
              <a:t> найскладніший спосіб заснований на </a:t>
            </a:r>
            <a:r>
              <a:rPr lang="uk-UA" sz="2400" b="1" noProof="0" dirty="0"/>
              <a:t>переборі</a:t>
            </a:r>
            <a:r>
              <a:rPr lang="uk-UA" sz="2400" noProof="0" dirty="0"/>
              <a:t>: модель навчається на декількох підмножинах змінних, результати запам’ятовуються, та порівнюється якість моделей.</a:t>
            </a:r>
          </a:p>
        </p:txBody>
      </p:sp>
    </p:spTree>
    <p:extLst>
      <p:ext uri="{BB962C8B-B14F-4D97-AF65-F5344CB8AC3E}">
        <p14:creationId xmlns:p14="http://schemas.microsoft.com/office/powerpoint/2010/main" val="202883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/>
              <a:t>Перехресна перевірка (крос-</a:t>
            </a:r>
            <a:r>
              <a:rPr lang="uk-UA" b="1" noProof="0" dirty="0" err="1"/>
              <a:t>валідація</a:t>
            </a:r>
            <a:r>
              <a:rPr lang="uk-UA" b="1" noProof="0" dirty="0"/>
              <a:t>)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noProof="0" dirty="0"/>
              <a:t>Для оцінювання достовірності моделі з метою перевірки, чи узагальнюються результати моделювання на незалежному наборі даних, використовується перехресна перевірка (крос-</a:t>
            </a:r>
            <a:r>
              <a:rPr lang="uk-UA" sz="2400" noProof="0" dirty="0" err="1"/>
              <a:t>валідація</a:t>
            </a:r>
            <a:r>
              <a:rPr lang="uk-UA" sz="2400" noProof="0" dirty="0"/>
              <a:t>, </a:t>
            </a:r>
            <a:r>
              <a:rPr lang="uk-UA" sz="2400" noProof="0" dirty="0" err="1"/>
              <a:t>англ</a:t>
            </a:r>
            <a:r>
              <a:rPr lang="uk-UA" sz="2400" noProof="0" dirty="0"/>
              <a:t>. </a:t>
            </a:r>
            <a:r>
              <a:rPr lang="uk-UA" sz="2400" b="1" noProof="0" dirty="0" err="1"/>
              <a:t>cross-validation</a:t>
            </a:r>
            <a:r>
              <a:rPr lang="uk-UA" sz="2400" noProof="0" dirty="0"/>
              <a:t>). </a:t>
            </a:r>
          </a:p>
          <a:p>
            <a:pPr marL="0" indent="0">
              <a:buNone/>
            </a:pPr>
            <a:r>
              <a:rPr lang="uk-UA" sz="2400" noProof="0" dirty="0"/>
              <a:t>Одноразова перехресна перевірка передбачає розбиття вибірки на </a:t>
            </a:r>
            <a:r>
              <a:rPr lang="uk-UA" sz="2400" noProof="0" dirty="0" err="1"/>
              <a:t>взаємодоповнювані</a:t>
            </a:r>
            <a:r>
              <a:rPr lang="uk-UA" sz="2400" noProof="0" dirty="0"/>
              <a:t> підвибірки з метою проведення аналізу на одній частині (що називається навчальним набором, </a:t>
            </a:r>
            <a:r>
              <a:rPr lang="uk-UA" sz="2400" noProof="0" dirty="0" err="1"/>
              <a:t>англ</a:t>
            </a:r>
            <a:r>
              <a:rPr lang="uk-UA" sz="2400" noProof="0" dirty="0"/>
              <a:t>. </a:t>
            </a:r>
            <a:r>
              <a:rPr lang="uk-UA" sz="2400" b="1" noProof="0" dirty="0" err="1"/>
              <a:t>training</a:t>
            </a:r>
            <a:r>
              <a:rPr lang="uk-UA" sz="2400" b="1" noProof="0" dirty="0"/>
              <a:t> </a:t>
            </a:r>
            <a:r>
              <a:rPr lang="uk-UA" sz="2400" b="1" noProof="0" dirty="0" err="1"/>
              <a:t>set</a:t>
            </a:r>
            <a:r>
              <a:rPr lang="uk-UA" sz="2400" noProof="0" dirty="0"/>
              <a:t>) та перевірки результатів на іншій частині (що називається тестовим набором, </a:t>
            </a:r>
            <a:r>
              <a:rPr lang="uk-UA" sz="2400" noProof="0" dirty="0" err="1"/>
              <a:t>англ</a:t>
            </a:r>
            <a:r>
              <a:rPr lang="uk-UA" sz="2400" noProof="0" dirty="0"/>
              <a:t>. </a:t>
            </a:r>
            <a:r>
              <a:rPr lang="uk-UA" sz="2400" b="1" noProof="0" dirty="0" err="1"/>
              <a:t>testing</a:t>
            </a:r>
            <a:r>
              <a:rPr lang="uk-UA" sz="2400" b="1" noProof="0" dirty="0"/>
              <a:t> </a:t>
            </a:r>
            <a:r>
              <a:rPr lang="uk-UA" sz="2400" b="1" noProof="0" dirty="0" err="1"/>
              <a:t>set</a:t>
            </a:r>
            <a:r>
              <a:rPr lang="uk-UA" sz="2400" noProof="0" dirty="0"/>
              <a:t>). </a:t>
            </a:r>
          </a:p>
          <a:p>
            <a:pPr marL="0" indent="0">
              <a:buNone/>
            </a:pPr>
            <a:r>
              <a:rPr lang="uk-UA" sz="2400" noProof="0" dirty="0"/>
              <a:t>Для зниження дисперсії здійснюється багаторазова перехресна перевірка із застосуванням різних </a:t>
            </a:r>
            <a:r>
              <a:rPr lang="uk-UA" sz="2400" noProof="0" dirty="0" err="1"/>
              <a:t>розбиттів</a:t>
            </a:r>
            <a:r>
              <a:rPr lang="uk-UA" sz="2400" noProof="0" dirty="0"/>
              <a:t>, результати цих перевірок усереднюють.</a:t>
            </a:r>
          </a:p>
          <a:p>
            <a:pPr marL="0" indent="0">
              <a:buNone/>
            </a:pPr>
            <a:endParaRPr lang="uk-UA" sz="2400" noProof="0" dirty="0"/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211994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/>
              <a:t>Типи крос-</a:t>
            </a:r>
            <a:r>
              <a:rPr lang="uk-UA" b="1" noProof="0" dirty="0" err="1"/>
              <a:t>валідації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r>
              <a:rPr lang="uk-UA" b="1" noProof="0" dirty="0"/>
              <a:t>Крос-</a:t>
            </a:r>
            <a:r>
              <a:rPr lang="uk-UA" b="1" noProof="0" dirty="0" err="1"/>
              <a:t>валідація</a:t>
            </a:r>
            <a:r>
              <a:rPr lang="uk-UA" b="1" noProof="0" dirty="0"/>
              <a:t> на K блоках (K-</a:t>
            </a:r>
            <a:r>
              <a:rPr lang="uk-UA" b="1" noProof="0" dirty="0" err="1"/>
              <a:t>fold</a:t>
            </a:r>
            <a:r>
              <a:rPr lang="uk-UA" b="1" noProof="0" dirty="0"/>
              <a:t> </a:t>
            </a:r>
            <a:r>
              <a:rPr lang="uk-UA" b="1" noProof="0" dirty="0" err="1"/>
              <a:t>cross-validation</a:t>
            </a:r>
            <a:r>
              <a:rPr lang="uk-UA" b="1" noProof="0" dirty="0"/>
              <a:t>). </a:t>
            </a:r>
          </a:p>
          <a:p>
            <a:pPr marL="342900" lvl="1" indent="-342900"/>
            <a:r>
              <a:rPr lang="uk-UA" noProof="0" dirty="0"/>
              <a:t>В цьому випадку набір даних розбивається на K однакових за розміром блоків. </a:t>
            </a:r>
          </a:p>
          <a:p>
            <a:pPr marL="342900" lvl="1" indent="-342900"/>
            <a:r>
              <a:rPr lang="uk-UA" noProof="0" dirty="0"/>
              <a:t>З K блоків один залишається для тестування моделі, а інші K-1 використовуються як тренувальний набір. </a:t>
            </a:r>
          </a:p>
          <a:p>
            <a:pPr marL="342900" lvl="1" indent="-342900"/>
            <a:r>
              <a:rPr lang="uk-UA" noProof="0" dirty="0"/>
              <a:t>Процес повторюється K раз, кожен з блоків використовується як тестовий набір один раз. Отримані K результати </a:t>
            </a:r>
            <a:r>
              <a:rPr lang="uk-UA" noProof="0" dirty="0" err="1"/>
              <a:t>усереднюються</a:t>
            </a:r>
            <a:r>
              <a:rPr lang="uk-UA" noProof="0" dirty="0"/>
              <a:t> або комбінуються будь-яким іншим способом, і дають одну оцінку. </a:t>
            </a:r>
          </a:p>
          <a:p>
            <a:pPr marL="342900" lvl="1" indent="-342900"/>
            <a:r>
              <a:rPr lang="uk-UA" noProof="0" dirty="0"/>
              <a:t>Перевага такого способу в тому, що всі спостереження використовуються і для тренування, і для тестування моделі, при чому кожне спостереження використовується для тестування лише один раз.</a:t>
            </a:r>
          </a:p>
        </p:txBody>
      </p:sp>
    </p:spTree>
    <p:extLst>
      <p:ext uri="{BB962C8B-B14F-4D97-AF65-F5344CB8AC3E}">
        <p14:creationId xmlns:p14="http://schemas.microsoft.com/office/powerpoint/2010/main" val="118063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904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Visio.Drawing.15</vt:lpstr>
      <vt:lpstr>Лекція 3</vt:lpstr>
      <vt:lpstr>Лінійна регресія </vt:lpstr>
      <vt:lpstr>Припущення</vt:lpstr>
      <vt:lpstr>Обчислення статистик</vt:lpstr>
      <vt:lpstr>Обчислення статистик</vt:lpstr>
      <vt:lpstr>Вибір ознак</vt:lpstr>
      <vt:lpstr>Вибір ознак</vt:lpstr>
      <vt:lpstr>Перехресна перевірка (крос-валідація)</vt:lpstr>
      <vt:lpstr>Типи крос-валідації</vt:lpstr>
      <vt:lpstr>Типи крос-валідації</vt:lpstr>
      <vt:lpstr>Типи крос-валідації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32</cp:revision>
  <dcterms:created xsi:type="dcterms:W3CDTF">2020-08-21T08:15:31Z</dcterms:created>
  <dcterms:modified xsi:type="dcterms:W3CDTF">2021-09-13T08:08:13Z</dcterms:modified>
</cp:coreProperties>
</file>