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-26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_________Microsoft_Visio662.vsdx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package" Target="../embeddings/_________Microsoft_Visio551.vsdx"/><Relationship Id="rId9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4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 smtClean="0"/>
              <a:t>Дерева рішень і випадковий ліс</a:t>
            </a:r>
            <a:endParaRPr lang="uk-UA" sz="4400" noProof="0" dirty="0"/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Дерево рішень 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1"/>
          </a:xfrm>
        </p:spPr>
        <p:txBody>
          <a:bodyPr>
            <a:normAutofit/>
          </a:bodyPr>
          <a:lstStyle/>
          <a:p>
            <a:r>
              <a:rPr lang="uk-UA" sz="2400" noProof="0" dirty="0" smtClean="0"/>
              <a:t>Дерево рішень (</a:t>
            </a:r>
            <a:r>
              <a:rPr lang="uk-UA" sz="2400" noProof="0" dirty="0" err="1" smtClean="0"/>
              <a:t>decision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tree</a:t>
            </a:r>
            <a:r>
              <a:rPr lang="uk-UA" sz="2400" noProof="0" dirty="0" smtClean="0"/>
              <a:t>) – об’єднання логічних правил типу «ЯКЩО ... ТО ...» (</a:t>
            </a:r>
            <a:r>
              <a:rPr lang="uk-UA" sz="2400" noProof="0" dirty="0" err="1" smtClean="0"/>
              <a:t>if-then</a:t>
            </a:r>
            <a:r>
              <a:rPr lang="uk-UA" sz="2400" noProof="0" dirty="0" smtClean="0"/>
              <a:t>) в структуру «дерева», створюючи ієрархічну структуру правил. </a:t>
            </a:r>
          </a:p>
          <a:p>
            <a:r>
              <a:rPr lang="uk-UA" sz="2400" noProof="0" dirty="0" smtClean="0"/>
              <a:t>Дерево рішень складається з вузлів, де проводиться перевірка умови і листя, що вказують на клас або його середнє значення.</a:t>
            </a:r>
          </a:p>
          <a:p>
            <a:r>
              <a:rPr lang="uk-UA" sz="2400" noProof="0" dirty="0" smtClean="0"/>
              <a:t>Під час побудови дерева рішень обчислюється приріст інформації на основі оцінки ентропії. Чим вище ентропія, тим менше впорядкована система і навпаки. </a:t>
            </a:r>
          </a:p>
          <a:p>
            <a:r>
              <a:rPr lang="uk-UA" sz="2400" noProof="0" dirty="0" smtClean="0"/>
              <a:t>Ентропія </a:t>
            </a:r>
            <a:r>
              <a:rPr lang="uk-UA" sz="2400" noProof="0" dirty="0" err="1" smtClean="0"/>
              <a:t>Шеннона</a:t>
            </a:r>
            <a:r>
              <a:rPr lang="uk-UA" sz="2400" noProof="0" dirty="0" smtClean="0"/>
              <a:t> (</a:t>
            </a:r>
            <a:r>
              <a:rPr lang="uk-UA" sz="2400" noProof="0" dirty="0" err="1" smtClean="0"/>
              <a:t>Shannon</a:t>
            </a:r>
            <a:r>
              <a:rPr lang="uk-UA" sz="2400" noProof="0" dirty="0" smtClean="0"/>
              <a:t>) визначається для системи з N можливими станами так:</a:t>
            </a:r>
          </a:p>
          <a:p>
            <a:pPr marL="0" indent="0">
              <a:buNone/>
            </a:pPr>
            <a:endParaRPr lang="uk-UA" sz="2400" noProof="0" dirty="0" smtClean="0"/>
          </a:p>
          <a:p>
            <a:pPr marL="0" indent="0">
              <a:buNone/>
            </a:pPr>
            <a:r>
              <a:rPr lang="uk-UA" sz="2400" noProof="0" dirty="0" smtClean="0"/>
              <a:t>де </a:t>
            </a:r>
            <a:r>
              <a:rPr lang="uk-UA" sz="2400" noProof="0" dirty="0" err="1" smtClean="0"/>
              <a:t>p</a:t>
            </a:r>
            <a:r>
              <a:rPr lang="uk-UA" sz="2400" baseline="-25000" noProof="0" dirty="0" err="1" smtClean="0"/>
              <a:t>i</a:t>
            </a:r>
            <a:r>
              <a:rPr lang="uk-UA" sz="2400" noProof="0" dirty="0" smtClean="0"/>
              <a:t> – ймовірності знаходження системи в i-му стані.</a:t>
            </a:r>
            <a:endParaRPr lang="uk-UA" sz="2400" noProof="0" dirty="0"/>
          </a:p>
        </p:txBody>
      </p:sp>
      <p:pic>
        <p:nvPicPr>
          <p:cNvPr id="6" name="image37.png">
            <a:extLst>
              <a:ext uri="{FF2B5EF4-FFF2-40B4-BE49-F238E27FC236}">
                <a16:creationId xmlns:a16="http://schemas.microsoft.com/office/drawing/2014/main" xmlns="" id="{477BDAC3-BCCC-49E3-918B-8BC7A8D5F588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32968" y="5130142"/>
            <a:ext cx="3029774" cy="535791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3676834-8F7E-4B2C-B453-DE559D4CCD37}"/>
              </a:ext>
            </a:extLst>
          </p:cNvPr>
          <p:cNvSpPr txBox="1"/>
          <p:nvPr/>
        </p:nvSpPr>
        <p:spPr>
          <a:xfrm>
            <a:off x="5662552" y="0"/>
            <a:ext cx="65294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В задачах </a:t>
            </a:r>
            <a:r>
              <a:rPr lang="ru-RU" sz="2000" dirty="0" err="1"/>
              <a:t>регресії</a:t>
            </a:r>
            <a:r>
              <a:rPr lang="ru-RU" sz="2000" dirty="0"/>
              <a:t> у </a:t>
            </a:r>
            <a:r>
              <a:rPr lang="ru-RU" sz="2000" dirty="0" err="1"/>
              <a:t>вузлах</a:t>
            </a:r>
            <a:r>
              <a:rPr lang="ru-RU" sz="2000" dirty="0"/>
              <a:t> </a:t>
            </a:r>
            <a:r>
              <a:rPr lang="ru-RU" sz="2000" dirty="0" err="1"/>
              <a:t>рішень</a:t>
            </a:r>
            <a:r>
              <a:rPr lang="ru-RU" sz="2000" dirty="0"/>
              <a:t> </a:t>
            </a:r>
            <a:r>
              <a:rPr lang="ru-RU" sz="2000" dirty="0" err="1"/>
              <a:t>розраховується</a:t>
            </a:r>
            <a:r>
              <a:rPr lang="ru-RU" sz="2000" dirty="0"/>
              <a:t> </a:t>
            </a:r>
            <a:r>
              <a:rPr lang="ru-RU" sz="2000" dirty="0" err="1"/>
              <a:t>середнє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</a:t>
            </a:r>
            <a:r>
              <a:rPr lang="ru-RU" sz="2000" dirty="0" err="1"/>
              <a:t>всіх</a:t>
            </a:r>
            <a:r>
              <a:rPr lang="ru-RU" sz="2000" dirty="0"/>
              <a:t> </a:t>
            </a:r>
            <a:r>
              <a:rPr lang="ru-RU" sz="2000" dirty="0" err="1"/>
              <a:t>елементів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потрапили</a:t>
            </a:r>
            <a:r>
              <a:rPr lang="ru-RU" sz="2000" dirty="0"/>
              <a:t> до </a:t>
            </a:r>
            <a:r>
              <a:rPr lang="ru-RU" sz="2000" dirty="0" err="1"/>
              <a:t>цього</a:t>
            </a:r>
            <a:r>
              <a:rPr lang="ru-RU" sz="2000" dirty="0"/>
              <a:t> </a:t>
            </a:r>
            <a:r>
              <a:rPr lang="ru-RU" sz="2000" dirty="0" err="1"/>
              <a:t>класу</a:t>
            </a:r>
            <a:r>
              <a:rPr lang="ru-RU" sz="2000" dirty="0"/>
              <a:t>. Як </a:t>
            </a:r>
            <a:r>
              <a:rPr lang="ru-RU" sz="2000" dirty="0" err="1"/>
              <a:t>прогнозне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</a:t>
            </a:r>
            <a:r>
              <a:rPr lang="ru-RU" sz="2000" dirty="0" err="1"/>
              <a:t>елемента</a:t>
            </a:r>
            <a:r>
              <a:rPr lang="ru-RU" sz="2000" dirty="0"/>
              <a:t> </a:t>
            </a:r>
            <a:r>
              <a:rPr lang="ru-RU" sz="2000" dirty="0" err="1"/>
              <a:t>обирається</a:t>
            </a:r>
            <a:r>
              <a:rPr lang="ru-RU" sz="2000" dirty="0"/>
              <a:t> </a:t>
            </a:r>
            <a:r>
              <a:rPr lang="ru-RU" sz="2000" dirty="0" err="1"/>
              <a:t>середнє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типового для </a:t>
            </a:r>
            <a:r>
              <a:rPr lang="ru-RU" sz="2000" dirty="0" err="1"/>
              <a:t>нього</a:t>
            </a:r>
            <a:r>
              <a:rPr lang="ru-RU" sz="2000" dirty="0"/>
              <a:t> </a:t>
            </a:r>
            <a:r>
              <a:rPr lang="ru-RU" sz="2000" dirty="0" err="1"/>
              <a:t>класу</a:t>
            </a:r>
            <a:r>
              <a:rPr lang="ru-RU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597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Принцип жадібної максимізації приросту інформації </a:t>
            </a:r>
            <a:endParaRPr lang="uk-UA" noProof="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8B8FF3AD-32BA-4DF4-AA2C-5D2E4FD5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Основою алгоритмів побудови дерева рішень є принцип жадібної максимізації приросту інформації – на кожному кроці вибирається та ознака, за якою під час розподілу приріст інформації виявляється найбільшим. </a:t>
            </a:r>
          </a:p>
          <a:p>
            <a:r>
              <a:rPr lang="uk-UA" sz="2400" noProof="0" dirty="0" smtClean="0"/>
              <a:t>Далі процедура повторюється </a:t>
            </a:r>
            <a:r>
              <a:rPr lang="uk-UA" sz="2400" noProof="0" dirty="0" err="1" smtClean="0"/>
              <a:t>рекурсивно</a:t>
            </a:r>
            <a:r>
              <a:rPr lang="uk-UA" sz="2400" noProof="0" dirty="0" smtClean="0"/>
              <a:t>, поки ентропія не буде дорівнювати нулю або якійсь малій величині (якщо дерево не підлаштовується ідеально під навчальну вибірку, щоб уникнути перенавчання). </a:t>
            </a:r>
          </a:p>
          <a:p>
            <a:r>
              <a:rPr lang="uk-UA" sz="2400" noProof="0" dirty="0" smtClean="0"/>
              <a:t>У різних алгоритмах застосовуються різні евристики для «ранньої зупинки» або «відсікання», щоб уникнути побудови перенавченого дерева.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85328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Приклад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283" y="9793"/>
            <a:ext cx="8051717" cy="1468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noProof="0" dirty="0" smtClean="0"/>
              <a:t>Нехай є 10 куль, п’ять з яких білі, п’ять – чорні. </a:t>
            </a:r>
          </a:p>
          <a:p>
            <a:pPr marL="0" indent="0">
              <a:buNone/>
            </a:pPr>
            <a:r>
              <a:rPr lang="uk-UA" sz="2000" noProof="0" dirty="0" smtClean="0"/>
              <a:t>Вони розміщені послідовно, і потрібно побудувати класифікатор для передбачення кольору кулі.</a:t>
            </a:r>
            <a:endParaRPr lang="uk-UA" sz="2000" noProof="0" dirty="0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xmlns="" id="{E9769A51-B9B6-4D28-9755-0C5EE8CA77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871913"/>
              </p:ext>
            </p:extLst>
          </p:nvPr>
        </p:nvGraphicFramePr>
        <p:xfrm>
          <a:off x="6096000" y="995732"/>
          <a:ext cx="57531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r:id="rId4" imgW="6263499" imgH="982849" progId="Visio.Drawing.15">
                  <p:embed/>
                </p:oleObj>
              </mc:Choice>
              <mc:Fallback>
                <p:oleObj r:id="rId4" imgW="6263499" imgH="982849" progId="Visio.Drawing.15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995732"/>
                        <a:ext cx="57531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xmlns="" id="{088417E6-80C9-4A13-8616-F68AD9668C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27657"/>
                <a:ext cx="653637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sz="2400" dirty="0"/>
                  <a:t>На початковому </a:t>
                </a:r>
                <a:r>
                  <a:rPr lang="ru-RU" sz="2400" dirty="0" err="1"/>
                  <a:t>етапі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ентропія</a:t>
                </a:r>
                <a:r>
                  <a:rPr lang="ru-RU" sz="2400" dirty="0"/>
                  <a:t> </a:t>
                </a:r>
                <a:r>
                  <a:rPr lang="ru-RU" sz="2400" dirty="0" err="1"/>
                  <a:t>системи</a:t>
                </a:r>
                <a:r>
                  <a:rPr lang="ru-RU" sz="2400" dirty="0"/>
                  <a:t> максимальна і </a:t>
                </a:r>
                <a:r>
                  <a:rPr lang="ru-RU" sz="2400" dirty="0" err="1"/>
                  <a:t>дорівнює</a:t>
                </a:r>
                <a:r>
                  <a:rPr lang="ru-RU" sz="2400" dirty="0"/>
                  <a:t> 1.</a:t>
                </a:r>
              </a:p>
              <a:p>
                <a:r>
                  <a:rPr lang="ru-RU" sz="2400" dirty="0" err="1"/>
                  <a:t>Проведемо</a:t>
                </a:r>
                <a:r>
                  <a:rPr lang="ru-RU" sz="2400" dirty="0"/>
                  <a:t> перший </a:t>
                </a:r>
                <a:r>
                  <a:rPr lang="ru-RU" sz="2400" dirty="0" err="1"/>
                  <a:t>поділ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після</a:t>
                </a:r>
                <a:r>
                  <a:rPr lang="ru-RU" sz="2400" dirty="0"/>
                  <a:t> номера 5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=−[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]=</m:t>
                          </m:r>
                        </m:e>
                      </m:func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0.72, 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r>
                  <a:rPr lang="ru-RU" sz="2400" dirty="0" err="1"/>
                  <a:t>Другий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поділ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проведемо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після</a:t>
                </a:r>
                <a:r>
                  <a:rPr lang="ru-RU" sz="2400" dirty="0"/>
                  <a:t> номера 9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r>
                  <a:rPr lang="ru-RU" sz="2400" dirty="0" err="1"/>
                  <a:t>Третій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поділ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проведемо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після</a:t>
                </a:r>
                <a:r>
                  <a:rPr lang="ru-RU" sz="2400" dirty="0"/>
                  <a:t> номера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31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=−[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]=</m:t>
                          </m:r>
                        </m:e>
                      </m:func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0.81, 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32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  <a:p>
                <a:r>
                  <a:rPr lang="ru-RU" sz="2400" dirty="0" err="1"/>
                  <a:t>Четвертий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поділ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проведемо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після</a:t>
                </a:r>
                <a:r>
                  <a:rPr lang="ru-RU" sz="2400" dirty="0"/>
                  <a:t> номера 3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41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42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088417E6-80C9-4A13-8616-F68AD9668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7657"/>
                <a:ext cx="6536377" cy="4351338"/>
              </a:xfrm>
              <a:prstGeom prst="rect">
                <a:avLst/>
              </a:prstGeom>
              <a:blipFill>
                <a:blip r:embed="rId6"/>
                <a:stretch>
                  <a:fillRect l="-1493" t="-1964" b="-12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2">
            <a:extLst>
              <a:ext uri="{FF2B5EF4-FFF2-40B4-BE49-F238E27FC236}">
                <a16:creationId xmlns:a16="http://schemas.microsoft.com/office/drawing/2014/main" xmlns="" id="{544D5A30-A9AD-4593-98B4-F2B95A83A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946" y="26513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xmlns="" id="{608F7747-A223-4A15-A5D6-3BB32E097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797932"/>
              </p:ext>
            </p:extLst>
          </p:nvPr>
        </p:nvGraphicFramePr>
        <p:xfrm>
          <a:off x="6721433" y="2397236"/>
          <a:ext cx="5029015" cy="3727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r:id="rId8" imgW="4343541" imgH="3223064" progId="Visio.Drawing.15">
                  <p:embed/>
                </p:oleObj>
              </mc:Choice>
              <mc:Fallback>
                <p:oleObj r:id="rId8" imgW="4343541" imgH="3223064" progId="Visio.Drawing.15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1433" y="2397236"/>
                        <a:ext cx="5029015" cy="3727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66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Випадковий ліс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uk-UA" sz="2400" noProof="0" dirty="0" smtClean="0"/>
              <a:t>Для підвищення точності моделі з використанням дерев рішень також застосовуються ансамблеві алгоритми машинного навчання.</a:t>
            </a:r>
          </a:p>
          <a:p>
            <a:r>
              <a:rPr lang="uk-UA" sz="2400" noProof="0" dirty="0" smtClean="0"/>
              <a:t>Випадковий ліс – одна з реалізацій </a:t>
            </a:r>
            <a:r>
              <a:rPr lang="uk-UA" sz="2400" noProof="0" dirty="0" err="1" smtClean="0"/>
              <a:t>беггінга</a:t>
            </a:r>
            <a:r>
              <a:rPr lang="uk-UA" sz="2400" noProof="0" dirty="0" smtClean="0"/>
              <a:t>, коли на основі вихідної вибірки створюється багато випадкових підвибірок простим вибором з заміщенням. Модель навчається на кожній підвибірці, підсумки роботи усіх моделей </a:t>
            </a:r>
            <a:r>
              <a:rPr lang="uk-UA" sz="2400" noProof="0" dirty="0" err="1" smtClean="0"/>
              <a:t>усереднюються</a:t>
            </a:r>
            <a:r>
              <a:rPr lang="uk-UA" sz="2400" noProof="0" dirty="0" smtClean="0"/>
              <a:t>. </a:t>
            </a:r>
          </a:p>
          <a:p>
            <a:r>
              <a:rPr lang="uk-UA" sz="2400" noProof="0" dirty="0" smtClean="0"/>
              <a:t>Ефективність </a:t>
            </a:r>
            <a:r>
              <a:rPr lang="uk-UA" sz="2400" noProof="0" dirty="0" err="1" smtClean="0"/>
              <a:t>беггінга</a:t>
            </a:r>
            <a:r>
              <a:rPr lang="uk-UA" sz="2400" noProof="0" dirty="0" smtClean="0"/>
              <a:t> досягається завдяки тому, що базові алгоритми, що пройшли навчання на різних підвибірках, виходять досить різними, їхні помилки взаємно компенсуються.</a:t>
            </a:r>
          </a:p>
          <a:p>
            <a:r>
              <a:rPr lang="uk-UA" sz="2400" noProof="0" dirty="0" smtClean="0"/>
              <a:t>Крім того, об’єкти-викиди можуть не потрапляти до деяких навчальних підвибірок. </a:t>
            </a:r>
            <a:r>
              <a:rPr lang="uk-UA" sz="2400" noProof="0" dirty="0" err="1" smtClean="0"/>
              <a:t>Беггінг</a:t>
            </a:r>
            <a:r>
              <a:rPr lang="uk-UA" sz="2400" noProof="0" dirty="0" smtClean="0"/>
              <a:t> ефективний на малих вибірках, коли видалення навіть малої частини навчальних об’єктів призводить до побудови істотно різних моделей. 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39528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5F8FB01-EF1A-4C6A-B5FF-0ACD94CE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Переваги і недоліки розглянутих моделей</a:t>
            </a:r>
            <a:endParaRPr lang="uk-UA" noProof="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xmlns="" id="{EEB2CF88-C8D0-4FF4-A356-FA9D1CD6A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371331"/>
              </p:ext>
            </p:extLst>
          </p:nvPr>
        </p:nvGraphicFramePr>
        <p:xfrm>
          <a:off x="838200" y="1690687"/>
          <a:ext cx="10515601" cy="4703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7922">
                  <a:extLst>
                    <a:ext uri="{9D8B030D-6E8A-4147-A177-3AD203B41FA5}">
                      <a16:colId xmlns:a16="http://schemas.microsoft.com/office/drawing/2014/main" xmlns="" val="819801416"/>
                    </a:ext>
                  </a:extLst>
                </a:gridCol>
                <a:gridCol w="4339305">
                  <a:extLst>
                    <a:ext uri="{9D8B030D-6E8A-4147-A177-3AD203B41FA5}">
                      <a16:colId xmlns:a16="http://schemas.microsoft.com/office/drawing/2014/main" xmlns="" val="3873726813"/>
                    </a:ext>
                  </a:extLst>
                </a:gridCol>
                <a:gridCol w="3968374">
                  <a:extLst>
                    <a:ext uri="{9D8B030D-6E8A-4147-A177-3AD203B41FA5}">
                      <a16:colId xmlns:a16="http://schemas.microsoft.com/office/drawing/2014/main" xmlns="" val="3363989426"/>
                    </a:ext>
                  </a:extLst>
                </a:gridCol>
              </a:tblGrid>
              <a:tr h="433394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Модель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effectLst/>
                        </a:rPr>
                        <a:t>Переваги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effectLst/>
                        </a:rPr>
                        <a:t>Недоліки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3434371230"/>
                  </a:ext>
                </a:extLst>
              </a:tr>
              <a:tr h="961592">
                <a:tc>
                  <a:txBody>
                    <a:bodyPr/>
                    <a:lstStyle/>
                    <a:p>
                      <a:r>
                        <a:rPr lang="uk-UA" sz="2000">
                          <a:effectLst/>
                        </a:rPr>
                        <a:t>Л</a:t>
                      </a:r>
                      <a:r>
                        <a:rPr lang="ru-RU" sz="2000">
                          <a:effectLst/>
                        </a:rPr>
                        <a:t>інійна регресія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Працює на вибірках будь-якого обсягу, дозволяє оцінити знач</a:t>
                      </a:r>
                      <a:r>
                        <a:rPr lang="uk-UA" sz="2000">
                          <a:effectLst/>
                        </a:rPr>
                        <a:t>ущість</a:t>
                      </a:r>
                      <a:r>
                        <a:rPr lang="ru-RU" sz="2000">
                          <a:effectLst/>
                        </a:rPr>
                        <a:t> факторів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Припущення лінійності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xmlns="" val="3239707265"/>
                  </a:ext>
                </a:extLst>
              </a:tr>
              <a:tr h="697492">
                <a:tc>
                  <a:txBody>
                    <a:bodyPr/>
                    <a:lstStyle/>
                    <a:p>
                      <a:r>
                        <a:rPr lang="uk-UA" sz="2000" dirty="0">
                          <a:effectLst/>
                        </a:rPr>
                        <a:t>П</a:t>
                      </a:r>
                      <a:r>
                        <a:rPr lang="ru-RU" sz="2000" dirty="0" err="1">
                          <a:effectLst/>
                        </a:rPr>
                        <a:t>оліноміальна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регресія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Працює на вибірках будь-якого обсягу, враховує нелінійність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Необхідність вручну підбирати ст</a:t>
                      </a:r>
                      <a:r>
                        <a:rPr lang="uk-UA" sz="2000">
                          <a:effectLst/>
                        </a:rPr>
                        <a:t>у</a:t>
                      </a:r>
                      <a:r>
                        <a:rPr lang="ru-RU" sz="2000">
                          <a:effectLst/>
                        </a:rPr>
                        <a:t>п</a:t>
                      </a:r>
                      <a:r>
                        <a:rPr lang="en-US" sz="2000">
                          <a:effectLst/>
                        </a:rPr>
                        <a:t>i</a:t>
                      </a:r>
                      <a:r>
                        <a:rPr lang="ru-RU" sz="2000">
                          <a:effectLst/>
                        </a:rPr>
                        <a:t>нь полінома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xmlns="" val="2544827054"/>
                  </a:ext>
                </a:extLst>
              </a:tr>
              <a:tr h="1225690">
                <a:tc>
                  <a:txBody>
                    <a:bodyPr/>
                    <a:lstStyle/>
                    <a:p>
                      <a:r>
                        <a:rPr lang="uk-UA" sz="2000">
                          <a:effectLst/>
                        </a:rPr>
                        <a:t>Д</a:t>
                      </a:r>
                      <a:r>
                        <a:rPr lang="ru-RU" sz="2000">
                          <a:effectLst/>
                        </a:rPr>
                        <a:t>ерева рішень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Добре інтерпретуються, не потребують шкалювання, дозволяють моделювати лінійні </a:t>
                      </a:r>
                      <a:r>
                        <a:rPr lang="uk-UA" sz="2000">
                          <a:effectLst/>
                        </a:rPr>
                        <a:t>та</a:t>
                      </a:r>
                      <a:r>
                        <a:rPr lang="ru-RU" sz="2000">
                          <a:effectLst/>
                        </a:rPr>
                        <a:t> нелінійні залежності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Погано працюють на малих вибірках, велика ймовірність перенавчання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xmlns="" val="1326263526"/>
                  </a:ext>
                </a:extLst>
              </a:tr>
              <a:tr h="1225690"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Випадковий ліс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Висока точність, особливо </a:t>
                      </a:r>
                      <a:r>
                        <a:rPr lang="uk-UA" sz="2000">
                          <a:effectLst/>
                        </a:rPr>
                        <a:t>у разі</a:t>
                      </a:r>
                      <a:r>
                        <a:rPr lang="ru-RU" sz="2000">
                          <a:effectLst/>
                        </a:rPr>
                        <a:t> моделюванн</a:t>
                      </a:r>
                      <a:r>
                        <a:rPr lang="uk-UA" sz="2000">
                          <a:effectLst/>
                        </a:rPr>
                        <a:t>я </a:t>
                      </a:r>
                      <a:r>
                        <a:rPr lang="ru-RU" sz="2000">
                          <a:effectLst/>
                        </a:rPr>
                        <a:t>нелінійних залежностей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uk-UA" sz="2000" dirty="0">
                          <a:effectLst/>
                        </a:rPr>
                        <a:t>Н</a:t>
                      </a:r>
                      <a:r>
                        <a:rPr lang="ru-RU" sz="2000" dirty="0">
                          <a:effectLst/>
                        </a:rPr>
                        <a:t>е </a:t>
                      </a:r>
                      <a:r>
                        <a:rPr lang="ru-RU" sz="2000" dirty="0" err="1">
                          <a:effectLst/>
                        </a:rPr>
                        <a:t>інтерпретуються</a:t>
                      </a:r>
                      <a:r>
                        <a:rPr lang="ru-RU" sz="2000" dirty="0">
                          <a:effectLst/>
                        </a:rPr>
                        <a:t>, легко </a:t>
                      </a:r>
                      <a:r>
                        <a:rPr lang="ru-RU" sz="2000" dirty="0" err="1">
                          <a:effectLst/>
                        </a:rPr>
                        <a:t>перенавчаються</a:t>
                      </a:r>
                      <a:r>
                        <a:rPr lang="ru-RU" sz="2000" dirty="0">
                          <a:effectLst/>
                        </a:rPr>
                        <a:t>, </a:t>
                      </a:r>
                      <a:r>
                        <a:rPr lang="ru-RU" sz="2000" dirty="0" err="1">
                          <a:effectLst/>
                        </a:rPr>
                        <a:t>потрібно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uk-UA" sz="2000" dirty="0">
                          <a:effectLst/>
                        </a:rPr>
                        <a:t>вручну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підбирати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uk-UA" sz="2000" dirty="0">
                          <a:effectLst/>
                        </a:rPr>
                        <a:t>кількість</a:t>
                      </a:r>
                      <a:r>
                        <a:rPr lang="ru-RU" sz="2000" dirty="0">
                          <a:effectLst/>
                        </a:rPr>
                        <a:t> дерев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xmlns="" val="3713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23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468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Visio.Drawing.15</vt:lpstr>
      <vt:lpstr>Лекція 4</vt:lpstr>
      <vt:lpstr>Дерево рішень </vt:lpstr>
      <vt:lpstr>Принцип жадібної максимізації приросту інформації </vt:lpstr>
      <vt:lpstr>Приклад</vt:lpstr>
      <vt:lpstr>Випадковий ліс</vt:lpstr>
      <vt:lpstr>Переваги і недоліки розглянутих моделей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31</cp:revision>
  <dcterms:created xsi:type="dcterms:W3CDTF">2020-08-21T08:15:31Z</dcterms:created>
  <dcterms:modified xsi:type="dcterms:W3CDTF">2020-09-02T08:17:19Z</dcterms:modified>
</cp:coreProperties>
</file>