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095" autoAdjust="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outlineViewPr>
    <p:cViewPr>
      <p:scale>
        <a:sx n="33" d="100"/>
        <a:sy n="33" d="100"/>
      </p:scale>
      <p:origin x="0" y="-21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7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2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3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package" Target="../embeddings/_________Microsoft_Visio21201.vsd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2.emf"/><Relationship Id="rId4" Type="http://schemas.openxmlformats.org/officeDocument/2006/relationships/package" Target="../embeddings/_________Microsoft_Visio22212.vsd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5" Type="http://schemas.openxmlformats.org/officeDocument/2006/relationships/image" Target="../media/image3.emf"/><Relationship Id="rId4" Type="http://schemas.openxmlformats.org/officeDocument/2006/relationships/package" Target="../embeddings/_________Microsoft_Visio23223.vsdx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png"/><Relationship Id="rId5" Type="http://schemas.openxmlformats.org/officeDocument/2006/relationships/image" Target="../media/image4.emf"/><Relationship Id="rId4" Type="http://schemas.openxmlformats.org/officeDocument/2006/relationships/package" Target="../embeddings/_________Microsoft_Visio24234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noProof="0" dirty="0" smtClean="0"/>
              <a:t>Лекція 8</a:t>
            </a:r>
            <a:endParaRPr lang="uk-UA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4400" noProof="0" dirty="0" err="1" smtClean="0"/>
              <a:t>Байєсова</a:t>
            </a:r>
            <a:r>
              <a:rPr lang="uk-UA" sz="4400" noProof="0" dirty="0" smtClean="0"/>
              <a:t> класифікація</a:t>
            </a:r>
            <a:endParaRPr lang="uk-UA" sz="4400" noProof="0" dirty="0"/>
          </a:p>
        </p:txBody>
      </p:sp>
    </p:spTree>
    <p:extLst>
      <p:ext uri="{BB962C8B-B14F-4D97-AF65-F5344CB8AC3E}">
        <p14:creationId xmlns:p14="http://schemas.microsoft.com/office/powerpoint/2010/main" val="171981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FBD813F-6DED-42D9-91D8-1D5865EC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noProof="0" dirty="0" smtClean="0"/>
              <a:t>Наївний </a:t>
            </a:r>
            <a:r>
              <a:rPr lang="uk-UA" sz="4400" noProof="0" dirty="0" err="1" smtClean="0"/>
              <a:t>байєсовський</a:t>
            </a:r>
            <a:r>
              <a:rPr lang="uk-UA" sz="4400" noProof="0" dirty="0" smtClean="0"/>
              <a:t> класифікатор</a:t>
            </a:r>
            <a:endParaRPr lang="uk-UA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xmlns="" id="{64CB3A8F-5B4D-4BAF-A846-B1A64C5C46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uk-UA" sz="2400" noProof="0" dirty="0" smtClean="0"/>
                  <a:t>Наївний </a:t>
                </a:r>
                <a:r>
                  <a:rPr lang="uk-UA" sz="2400" noProof="0" dirty="0" err="1" smtClean="0"/>
                  <a:t>байєсовський</a:t>
                </a:r>
                <a:r>
                  <a:rPr lang="uk-UA" sz="2400" noProof="0" dirty="0" smtClean="0"/>
                  <a:t> класифікатор (</a:t>
                </a:r>
                <a:r>
                  <a:rPr lang="uk-UA" sz="2400" noProof="0" dirty="0" err="1" smtClean="0"/>
                  <a:t>Naive</a:t>
                </a:r>
                <a:r>
                  <a:rPr lang="uk-UA" sz="2400" noProof="0" dirty="0" smtClean="0"/>
                  <a:t> </a:t>
                </a:r>
                <a:r>
                  <a:rPr lang="uk-UA" sz="2400" noProof="0" dirty="0" err="1" smtClean="0"/>
                  <a:t>Bayes</a:t>
                </a:r>
                <a:r>
                  <a:rPr lang="uk-UA" sz="2400" noProof="0" dirty="0" smtClean="0"/>
                  <a:t> </a:t>
                </a:r>
                <a:r>
                  <a:rPr lang="uk-UA" sz="2400" noProof="0" dirty="0" err="1" smtClean="0"/>
                  <a:t>Classifier</a:t>
                </a:r>
                <a:r>
                  <a:rPr lang="uk-UA" sz="2400" noProof="0" dirty="0" smtClean="0"/>
                  <a:t>) – ймовірнісний класифікатор, заснований на теоремі </a:t>
                </a:r>
                <a:r>
                  <a:rPr lang="uk-UA" sz="2400" noProof="0" dirty="0" err="1" smtClean="0"/>
                  <a:t>Байєса</a:t>
                </a:r>
                <a:r>
                  <a:rPr lang="uk-UA" sz="2400" noProof="0" dirty="0" smtClean="0"/>
                  <a:t> з нежорсткими припущеннями про незалежність подій, яка задає формальний метод, що дозволяє в процесі ухвалення рішень врахувати нову інформацію.</a:t>
                </a:r>
              </a:p>
              <a:p>
                <a:pPr>
                  <a:spcAft>
                    <a:spcPts val="1200"/>
                  </a:spcAft>
                </a:pPr>
                <a:r>
                  <a:rPr lang="uk-UA" sz="2400" noProof="0" dirty="0"/>
                  <a:t>Основою </a:t>
                </a:r>
                <a:r>
                  <a:rPr lang="uk-UA" sz="2400" noProof="0" dirty="0" err="1"/>
                  <a:t>байєсівської</a:t>
                </a:r>
                <a:r>
                  <a:rPr lang="uk-UA" sz="2400" noProof="0" dirty="0"/>
                  <a:t> класифікації є гіпотеза максимальної ймовірності, тобто вважається, що об’єкт A належить класу </a:t>
                </a:r>
                <a:r>
                  <a:rPr lang="uk-UA" sz="2400" noProof="0" dirty="0" err="1"/>
                  <a:t>Hi</a:t>
                </a:r>
                <a:r>
                  <a:rPr lang="uk-UA" sz="2400" noProof="0" dirty="0"/>
                  <a:t>, якщо досягається найбільша апостеріорна ймовірність: </a:t>
                </a:r>
                <a:r>
                  <a:rPr lang="uk-UA" sz="2400" noProof="0" dirty="0" err="1"/>
                  <a:t>max</a:t>
                </a:r>
                <a:r>
                  <a:rPr lang="uk-UA" sz="2400" noProof="0" dirty="0"/>
                  <a:t> {P(</a:t>
                </a:r>
                <a:r>
                  <a:rPr lang="uk-UA" sz="2400" noProof="0" dirty="0" err="1"/>
                  <a:t>Hi</a:t>
                </a:r>
                <a:r>
                  <a:rPr lang="uk-UA" sz="2400" noProof="0" dirty="0"/>
                  <a:t> | A)}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400" i="1" noProof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uk-UA" sz="2400" i="1" noProof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400" i="1" noProof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uk-UA" sz="2400" i="1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uk-UA" sz="2400" i="1" noProof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400" i="1" noProof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uk-UA" sz="2400" i="1" noProof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400" i="1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uk-UA" sz="2400" i="1" noProof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400" i="1" noProof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uk-UA" sz="2400" i="1" noProof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uk-UA" sz="2400" i="1" noProof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uk-UA" sz="2400" i="1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uk-UA" sz="2400" noProof="0" dirty="0"/>
              </a:p>
              <a:p>
                <a:r>
                  <a:rPr lang="uk-UA" sz="2400" noProof="0" dirty="0"/>
                  <a:t>де P(</a:t>
                </a:r>
                <a:r>
                  <a:rPr lang="uk-UA" sz="2400" noProof="0" dirty="0" err="1"/>
                  <a:t>A│Hi</a:t>
                </a:r>
                <a:r>
                  <a:rPr lang="uk-UA" sz="2400" noProof="0" dirty="0"/>
                  <a:t>) – ймовірність зустріти об’єкт A серед об’єктів класу </a:t>
                </a:r>
                <a:r>
                  <a:rPr lang="uk-UA" sz="2400" noProof="0" dirty="0" err="1"/>
                  <a:t>Hi</a:t>
                </a:r>
                <a:r>
                  <a:rPr lang="uk-UA" sz="2400" noProof="0" dirty="0"/>
                  <a:t>; </a:t>
                </a:r>
              </a:p>
              <a:p>
                <a:r>
                  <a:rPr lang="uk-UA" sz="2400" noProof="0" dirty="0"/>
                  <a:t>P(</a:t>
                </a:r>
                <a:r>
                  <a:rPr lang="uk-UA" sz="2400" noProof="0" dirty="0" err="1"/>
                  <a:t>Hi</a:t>
                </a:r>
                <a:r>
                  <a:rPr lang="uk-UA" sz="2400" noProof="0" dirty="0"/>
                  <a:t>) та P(А) – апріорні ймовірності класу </a:t>
                </a:r>
                <a:r>
                  <a:rPr lang="uk-UA" sz="2400" noProof="0" dirty="0" err="1"/>
                  <a:t>Hi</a:t>
                </a:r>
                <a:r>
                  <a:rPr lang="uk-UA" sz="2400" noProof="0" dirty="0"/>
                  <a:t> та об’єкта A.</a:t>
                </a:r>
              </a:p>
              <a:p>
                <a:endParaRPr lang="uk-UA" sz="2400" noProof="0" dirty="0"/>
              </a:p>
              <a:p>
                <a:endParaRPr lang="uk-UA" sz="2400" noProof="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4CB3A8F-5B4D-4BAF-A846-B1A64C5C46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696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12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69E15BF-4B21-4929-9008-75FBA312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Приклад</a:t>
            </a:r>
            <a:endParaRPr lang="uk-UA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xmlns="" id="{F4DE8940-0091-4CEE-9278-C25994D37C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uk-UA" sz="2400" noProof="0" dirty="0" smtClean="0"/>
                  <a:t>Нехай є два класи людей, одні схильні до кредитування (YES), другі – ні (NO). </a:t>
                </a:r>
              </a:p>
              <a:p>
                <a:r>
                  <a:rPr lang="uk-UA" sz="2400" noProof="0" dirty="0"/>
                  <a:t>Нехай вони описуються двома ознаками – віком і доходом. </a:t>
                </a:r>
              </a:p>
              <a:p>
                <a:r>
                  <a:rPr lang="uk-UA" sz="2400" noProof="0" dirty="0"/>
                  <a:t>Необхідно долучити нову людину, дані про вік і доходи якої відомі, до одного з класів.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400" i="1" noProof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𝑁𝑂</m:t>
                          </m:r>
                        </m:e>
                        <m:e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uk-UA" sz="2400" i="1" noProof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uk-UA" sz="2400" i="1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400" i="1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uk-UA" sz="2400" i="1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𝑁𝑂</m:t>
                              </m:r>
                            </m:e>
                          </m:d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𝑃</m:t>
                          </m:r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(</m:t>
                          </m:r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𝑁𝑂</m:t>
                          </m:r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𝑃</m:t>
                          </m:r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(</m:t>
                          </m:r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𝑋</m:t>
                          </m:r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uk-UA" sz="2400" noProof="0" dirty="0"/>
              </a:p>
              <a:p>
                <a:r>
                  <a:rPr lang="uk-UA" sz="2400" noProof="0" dirty="0"/>
                  <a:t>де P(NO) – апріорна ймовірність;</a:t>
                </a:r>
              </a:p>
              <a:p>
                <a:r>
                  <a:rPr lang="uk-UA" sz="2400" noProof="0" dirty="0"/>
                  <a:t>P(X│NO) – умовна ймовірність;</a:t>
                </a:r>
              </a:p>
              <a:p>
                <a:r>
                  <a:rPr lang="uk-UA" sz="2400" noProof="0" dirty="0"/>
                  <a:t>P(X) – гранична ймовірність ;</a:t>
                </a:r>
              </a:p>
              <a:p>
                <a:r>
                  <a:rPr lang="uk-UA" sz="2400" noProof="0" dirty="0"/>
                  <a:t>P(NO│X) – апостеріорна ймовірність.</a:t>
                </a:r>
              </a:p>
              <a:p>
                <a:endParaRPr lang="uk-UA" sz="2400" noProof="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4DE8940-0091-4CEE-9278-C25994D37C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71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997208C-998B-420F-AEB5-30E737D3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Приклад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02935D5-4054-4802-A0F6-B638C83E0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По-перше обчислюється апріорна ймовірність для кожного з класів</a:t>
            </a:r>
            <a:endParaRPr lang="uk-UA" sz="2400" noProof="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02E35940-0484-4BCF-83CF-E07ECB60B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xmlns="" id="{24192CD8-9A81-4164-9DB4-231E94CD95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768613"/>
              </p:ext>
            </p:extLst>
          </p:nvPr>
        </p:nvGraphicFramePr>
        <p:xfrm>
          <a:off x="712519" y="2711900"/>
          <a:ext cx="5541014" cy="36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r:id="rId4" imgW="3177610" imgH="2065042" progId="Visio.Drawing.15">
                  <p:embed/>
                </p:oleObj>
              </mc:Choice>
              <mc:Fallback>
                <p:oleObj r:id="rId4" imgW="3177610" imgH="206504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519" y="2711900"/>
                        <a:ext cx="5541014" cy="360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859FA2A4-CCCC-4564-97C7-209D1DC746A4}"/>
                  </a:ext>
                </a:extLst>
              </p:cNvPr>
              <p:cNvSpPr txBox="1"/>
              <p:nvPr/>
            </p:nvSpPr>
            <p:spPr>
              <a:xfrm>
                <a:off x="7571510" y="2996096"/>
                <a:ext cx="3603170" cy="7946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𝑁𝑂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9FA2A4-CCCC-4564-97C7-209D1DC74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510" y="2996096"/>
                <a:ext cx="3603170" cy="7946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9A379D7A-72AA-481C-9A7A-1DD3119E518C}"/>
                  </a:ext>
                </a:extLst>
              </p:cNvPr>
              <p:cNvSpPr txBox="1"/>
              <p:nvPr/>
            </p:nvSpPr>
            <p:spPr>
              <a:xfrm>
                <a:off x="9384477" y="4367128"/>
                <a:ext cx="1969323" cy="786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379D7A-72AA-481C-9A7A-1DD3119E5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477" y="4367128"/>
                <a:ext cx="1969323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16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A5305C7-9242-461F-BD4F-510A92CE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Приклад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D4B0553-E63B-44A6-9F73-71570D34D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Потім обчислюється умовна ймовірність</a:t>
            </a:r>
            <a:endParaRPr lang="uk-UA" sz="2400" noProof="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B8E30178-47B1-4352-BC17-E5A9BF07B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xmlns="" id="{D677E95B-1769-4BFA-8E14-830A130ADD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420828"/>
              </p:ext>
            </p:extLst>
          </p:nvPr>
        </p:nvGraphicFramePr>
        <p:xfrm>
          <a:off x="838200" y="2502742"/>
          <a:ext cx="5541014" cy="36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r:id="rId4" imgW="3177610" imgH="2065042" progId="Visio.Drawing.15">
                  <p:embed/>
                </p:oleObj>
              </mc:Choice>
              <mc:Fallback>
                <p:oleObj r:id="rId4" imgW="3177610" imgH="206504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02742"/>
                        <a:ext cx="5541014" cy="360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5E758D6C-28F8-4719-BDD4-AC4F576E09AB}"/>
                  </a:ext>
                </a:extLst>
              </p:cNvPr>
              <p:cNvSpPr txBox="1"/>
              <p:nvPr/>
            </p:nvSpPr>
            <p:spPr>
              <a:xfrm>
                <a:off x="6756658" y="2634189"/>
                <a:ext cx="4597142" cy="7946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𝑁𝑢𝑚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𝑆𝑖𝑚𝑖𝑙𝑎𝑟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𝑂𝑏𝑗𝑒𝑐𝑡𝑠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758D6C-28F8-4719-BDD4-AC4F576E0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58" y="2634189"/>
                <a:ext cx="4597142" cy="7946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249DAFB2-6F00-4F17-A831-6A4CC68A50A3}"/>
                  </a:ext>
                </a:extLst>
              </p:cNvPr>
              <p:cNvSpPr txBox="1"/>
              <p:nvPr/>
            </p:nvSpPr>
            <p:spPr>
              <a:xfrm>
                <a:off x="9704907" y="3761851"/>
                <a:ext cx="1648893" cy="7848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9DAFB2-6F00-4F17-A831-6A4CC68A5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907" y="3761851"/>
                <a:ext cx="1648893" cy="7848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91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F478A37-F140-4F54-907C-FAD41546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Приклад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A166D7D-D638-4539-8F26-3B81F16DD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noProof="0" dirty="0" smtClean="0"/>
              <a:t>Потім обчислюється гранична ймовірність</a:t>
            </a:r>
            <a:endParaRPr lang="uk-UA" noProof="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7DAAF046-0348-45DA-B247-019B78D8F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xmlns="" id="{A28E2E88-5E72-4DFE-A827-720EF3E5F0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91280"/>
              </p:ext>
            </p:extLst>
          </p:nvPr>
        </p:nvGraphicFramePr>
        <p:xfrm>
          <a:off x="838200" y="2576963"/>
          <a:ext cx="5541014" cy="36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r:id="rId4" imgW="3177610" imgH="2065042" progId="Visio.Drawing.15">
                  <p:embed/>
                </p:oleObj>
              </mc:Choice>
              <mc:Fallback>
                <p:oleObj r:id="rId4" imgW="3177610" imgH="206504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76963"/>
                        <a:ext cx="5541014" cy="360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CF9FA28E-CB4C-469D-92F7-E5E39F494F19}"/>
                  </a:ext>
                </a:extLst>
              </p:cNvPr>
              <p:cNvSpPr txBox="1"/>
              <p:nvPr/>
            </p:nvSpPr>
            <p:spPr>
              <a:xfrm>
                <a:off x="6472144" y="2576963"/>
                <a:ext cx="4788725" cy="11387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𝑁𝑢𝑚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𝑆𝑖𝑚𝑖𝑙𝑎𝑟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𝑂𝑏𝑗</m:t>
                              </m:r>
                            </m:e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𝑎𝑚𝑜𝑛𝑔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𝑁𝑂</m:t>
                              </m:r>
                            </m:e>
                          </m:eqAr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𝑁𝑂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9FA28E-CB4C-469D-92F7-E5E39F494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144" y="2576963"/>
                <a:ext cx="4788725" cy="11387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61E46948-0DE8-48EF-84AD-52720F8CBDC5}"/>
                  </a:ext>
                </a:extLst>
              </p:cNvPr>
              <p:cNvSpPr txBox="1"/>
              <p:nvPr/>
            </p:nvSpPr>
            <p:spPr>
              <a:xfrm>
                <a:off x="8702635" y="4147641"/>
                <a:ext cx="2651165" cy="786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E46948-0DE8-48EF-84AD-52720F8CB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635" y="4147641"/>
                <a:ext cx="2651165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30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8DA6037-ECA1-48D9-B45F-84A49EEC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Приклад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C232299-9851-47FF-A551-8D8545B4B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Потім обчислюється апостеріорна ймовірність для кожного з класів</a:t>
            </a:r>
          </a:p>
          <a:p>
            <a:r>
              <a:rPr lang="uk-UA" sz="2400" noProof="0" dirty="0" smtClean="0"/>
              <a:t>Новий об’єкт належить до класу, що відповідає максимальній апостеріорній </a:t>
            </a:r>
            <a:r>
              <a:rPr lang="uk-UA" sz="2400" noProof="0" dirty="0" err="1" smtClean="0"/>
              <a:t>ймовірністі</a:t>
            </a:r>
            <a:endParaRPr lang="uk-UA" sz="2400" noProof="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AF4764C3-AD04-476A-BB1F-C5F14AC1F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657" y="3429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xmlns="" id="{D40792A1-0F0E-4F0F-83F5-D650B33BF0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032300"/>
              </p:ext>
            </p:extLst>
          </p:nvPr>
        </p:nvGraphicFramePr>
        <p:xfrm>
          <a:off x="838200" y="2892875"/>
          <a:ext cx="5529057" cy="36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r:id="rId4" imgW="3177610" imgH="2065042" progId="Visio.Drawing.15">
                  <p:embed/>
                </p:oleObj>
              </mc:Choice>
              <mc:Fallback>
                <p:oleObj r:id="rId4" imgW="3177610" imgH="206504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92875"/>
                        <a:ext cx="5529057" cy="360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44F990AC-218C-48F5-B96C-7FE499EB9A89}"/>
                  </a:ext>
                </a:extLst>
              </p:cNvPr>
              <p:cNvSpPr txBox="1"/>
              <p:nvPr/>
            </p:nvSpPr>
            <p:spPr>
              <a:xfrm>
                <a:off x="7032666" y="5596264"/>
                <a:ext cx="36557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𝑌𝐸𝑆</m:t>
                          </m:r>
                        </m:e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F990AC-218C-48F5-B96C-7FE499EB9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666" y="5596264"/>
                <a:ext cx="365572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61AE26E3-736C-402D-8066-F44D740A6C0B}"/>
                  </a:ext>
                </a:extLst>
              </p:cNvPr>
              <p:cNvSpPr txBox="1"/>
              <p:nvPr/>
            </p:nvSpPr>
            <p:spPr>
              <a:xfrm>
                <a:off x="6764585" y="2676957"/>
                <a:ext cx="3923805" cy="1324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𝑁𝑂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den>
                          </m:f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=0,75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AE26E3-736C-402D-8066-F44D740A6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585" y="2676957"/>
                <a:ext cx="3923805" cy="13243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87B64AF2-A366-4C08-85FC-8A92FF6F3892}"/>
                  </a:ext>
                </a:extLst>
              </p:cNvPr>
              <p:cNvSpPr txBox="1"/>
              <p:nvPr/>
            </p:nvSpPr>
            <p:spPr>
              <a:xfrm>
                <a:off x="6920347" y="4136990"/>
                <a:ext cx="3626921" cy="1324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𝑌𝐸𝑆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num>
                            <m:den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den>
                          </m:f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=0,25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B64AF2-A366-4C08-85FC-8A92FF6F3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347" y="4136990"/>
                <a:ext cx="3626921" cy="13243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91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3273</TotalTime>
  <Words>173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Visio.Drawing.15</vt:lpstr>
      <vt:lpstr>Лекція 8</vt:lpstr>
      <vt:lpstr>Наївний байєсовський класифікатор</vt:lpstr>
      <vt:lpstr>Приклад</vt:lpstr>
      <vt:lpstr>Приклад</vt:lpstr>
      <vt:lpstr>Приклад</vt:lpstr>
      <vt:lpstr>Приклад</vt:lpstr>
      <vt:lpstr>Приклад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kateryna kononova</dc:creator>
  <cp:lastModifiedBy>kateryna kononova</cp:lastModifiedBy>
  <cp:revision>49</cp:revision>
  <dcterms:created xsi:type="dcterms:W3CDTF">2020-08-21T08:15:31Z</dcterms:created>
  <dcterms:modified xsi:type="dcterms:W3CDTF">2020-09-02T08:22:22Z</dcterms:modified>
</cp:coreProperties>
</file>