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-45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9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Дерева рішень та ансамблеві методи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Дерева рішень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CB3A8F-5B4D-4BAF-A846-B1A64C5C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Переваги</a:t>
            </a:r>
          </a:p>
          <a:p>
            <a:r>
              <a:rPr lang="uk-UA" sz="2400" noProof="0" dirty="0" smtClean="0"/>
              <a:t>легко інтерпретуються і зрозумілі для людини</a:t>
            </a:r>
          </a:p>
          <a:p>
            <a:r>
              <a:rPr lang="uk-UA" sz="2400" noProof="0" dirty="0" smtClean="0"/>
              <a:t>здатність виявляти нетипові випадки (на відміну, наприклад, від логістичної регресії).</a:t>
            </a:r>
          </a:p>
          <a:p>
            <a:pPr marL="0" indent="0">
              <a:buNone/>
            </a:pPr>
            <a:r>
              <a:rPr lang="uk-UA" sz="2400" noProof="0" dirty="0" smtClean="0"/>
              <a:t>Для побудови дерева рішень навчальна вибірка готується стандартно, вихідне поле для дерева рішень єдине та дискретне.</a:t>
            </a:r>
          </a:p>
          <a:p>
            <a:pPr marL="0" indent="0">
              <a:buNone/>
            </a:pPr>
            <a:r>
              <a:rPr lang="uk-UA" sz="2400" noProof="0" dirty="0" smtClean="0"/>
              <a:t>Для оцінки якості моделі використовується матриця спряженості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825C23-004F-43D5-8E9D-DBA6154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Ансамблі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AE945B-07C3-4B72-80C1-7AFFB23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noProof="0" dirty="0" smtClean="0"/>
              <a:t>Ансамблі</a:t>
            </a:r>
            <a:r>
              <a:rPr lang="uk-UA" sz="2400" noProof="0" dirty="0" smtClean="0"/>
              <a:t> – поєднання кількох алгоритмів, які навчаються одночасно та виправляють помилки один одного. 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Серед ансамблевих методів розглянемо три:</a:t>
            </a:r>
          </a:p>
          <a:p>
            <a:r>
              <a:rPr lang="uk-UA" sz="2400" noProof="0" dirty="0" err="1" smtClean="0"/>
              <a:t>беггінг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bagging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bootstrap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aggregating</a:t>
            </a:r>
            <a:r>
              <a:rPr lang="uk-UA" sz="2400" noProof="0" dirty="0" smtClean="0"/>
              <a:t>)</a:t>
            </a:r>
          </a:p>
          <a:p>
            <a:r>
              <a:rPr lang="uk-UA" sz="2400" noProof="0" dirty="0" err="1" smtClean="0"/>
              <a:t>бустінг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boosting</a:t>
            </a:r>
            <a:r>
              <a:rPr lang="uk-UA" sz="2400" noProof="0" dirty="0" smtClean="0"/>
              <a:t>)</a:t>
            </a:r>
          </a:p>
          <a:p>
            <a:r>
              <a:rPr lang="uk-UA" sz="2400" noProof="0" dirty="0" err="1" smtClean="0"/>
              <a:t>стекінг</a:t>
            </a:r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2803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4611EC-431A-4052-A5EE-858D0A9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Беггінг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8986CC-C3BD-4652-83E7-19017484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Ідея </a:t>
            </a:r>
            <a:r>
              <a:rPr lang="uk-UA" sz="2400" noProof="0" dirty="0" err="1" smtClean="0"/>
              <a:t>беггінга</a:t>
            </a:r>
            <a:r>
              <a:rPr lang="uk-UA" sz="2400" noProof="0" dirty="0" smtClean="0"/>
              <a:t> полягає в тому, що при відсутності великої навчальної вибірки можна створювати багато випадкових вибірок з вихідної простим вибором з заміщенням. </a:t>
            </a:r>
          </a:p>
          <a:p>
            <a:r>
              <a:rPr lang="uk-UA" sz="2400" noProof="0" dirty="0" smtClean="0"/>
              <a:t>Хоча елементи в вибірках можуть перетинатися або дублюватися, на практиці результати об’єднання з багатьох вибірок виявляються точнішими. </a:t>
            </a:r>
          </a:p>
          <a:p>
            <a:r>
              <a:rPr lang="uk-UA" sz="2400" noProof="0" dirty="0" smtClean="0"/>
              <a:t>Метод об’єднує результати передбачення різних класифікаторів, які навчено на випадкових підмножинах. </a:t>
            </a:r>
          </a:p>
          <a:p>
            <a:r>
              <a:rPr lang="uk-UA" sz="2400" noProof="0" dirty="0" err="1" smtClean="0"/>
              <a:t>Беггінг</a:t>
            </a:r>
            <a:r>
              <a:rPr lang="uk-UA" sz="2400" noProof="0" dirty="0" smtClean="0"/>
              <a:t> є корисним, коли малі зміни в початковій вибірці призводять до суттєвих змін класифікації.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8851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1E4A76-8894-49B1-BD5D-502148C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Бустінг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547F3F-CD24-4492-B1DC-016FA9A7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noProof="0" dirty="0" err="1" smtClean="0"/>
              <a:t>Бустінг</a:t>
            </a:r>
            <a:r>
              <a:rPr lang="uk-UA" noProof="0" dirty="0" smtClean="0"/>
              <a:t> – це процедура послідовної композиції алгоритмів машинного навчання, коли кожен наступний алгоритм прагне компенсувати недоліки композиції попередніх алгоритмів. </a:t>
            </a:r>
          </a:p>
          <a:p>
            <a:r>
              <a:rPr lang="uk-UA" noProof="0" dirty="0" smtClean="0"/>
              <a:t>Тут також робляться вибірки даних, проте вже не за випадковою ознакою. Тепер кожна наступна вибірка складається з тих даних, на яких помилився попередній алгоритм. </a:t>
            </a:r>
          </a:p>
          <a:p>
            <a:r>
              <a:rPr lang="uk-UA" noProof="0" dirty="0" err="1" smtClean="0"/>
              <a:t>Бустінг</a:t>
            </a:r>
            <a:r>
              <a:rPr lang="uk-UA" noProof="0" dirty="0" smtClean="0"/>
              <a:t> над вирішальними деревами вважається одним з найбільш ефективних методів з точки зору якості класифікації. У багатьох експериментах спостерігалося практично необмежене зменшення частоти помилок на незалежній тестовій вибірці в міру нарощування композиції. </a:t>
            </a:r>
          </a:p>
          <a:p>
            <a:r>
              <a:rPr lang="uk-UA" noProof="0" dirty="0" smtClean="0"/>
              <a:t>Більш того, якість на тестовій вибірці часто продовжує поліпшуватися навіть після досягнення безпомилкового розпізнавання всієї навчальної вибірки.</a:t>
            </a:r>
          </a:p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01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8E42A2-2182-4E69-8F51-FDD66902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Стекінг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A79DA98-7A06-46B4-971E-1ECB5C0E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noProof="0" dirty="0" err="1" smtClean="0"/>
              <a:t>Стекінг</a:t>
            </a:r>
            <a:r>
              <a:rPr lang="uk-UA" noProof="0" dirty="0" smtClean="0"/>
              <a:t> – ще один спосіб об’єднання класифікаторів, що вводить поняття мета-алгоритму навчання. На відміну від </a:t>
            </a:r>
            <a:r>
              <a:rPr lang="uk-UA" noProof="0" dirty="0" err="1" smtClean="0"/>
              <a:t>беггінга</a:t>
            </a:r>
            <a:r>
              <a:rPr lang="uk-UA" noProof="0" dirty="0" smtClean="0"/>
              <a:t> та </a:t>
            </a:r>
            <a:r>
              <a:rPr lang="uk-UA" noProof="0" dirty="0" err="1" smtClean="0"/>
              <a:t>бустінга</a:t>
            </a:r>
            <a:r>
              <a:rPr lang="uk-UA" noProof="0" dirty="0" smtClean="0"/>
              <a:t>, тут використовуються класифікатори різної природи. Алгоритм </a:t>
            </a:r>
            <a:r>
              <a:rPr lang="uk-UA" noProof="0" dirty="0" err="1" smtClean="0"/>
              <a:t>стекінгу</a:t>
            </a:r>
            <a:r>
              <a:rPr lang="uk-UA" noProof="0" dirty="0" smtClean="0"/>
              <a:t> наступний: </a:t>
            </a:r>
          </a:p>
          <a:p>
            <a:pPr marL="0" indent="0">
              <a:buNone/>
            </a:pPr>
            <a:r>
              <a:rPr lang="uk-UA" noProof="0" dirty="0" smtClean="0"/>
              <a:t>1) розбити навчальну вибірку на дві підмножини, що не перетинаються </a:t>
            </a:r>
          </a:p>
          <a:p>
            <a:pPr marL="0" indent="0">
              <a:buNone/>
            </a:pPr>
            <a:r>
              <a:rPr lang="uk-UA" noProof="0" dirty="0" smtClean="0"/>
              <a:t>2) навчити кілька базових класифікаторів на першій підмножині </a:t>
            </a:r>
          </a:p>
          <a:p>
            <a:pPr marL="0" indent="0">
              <a:buNone/>
            </a:pPr>
            <a:r>
              <a:rPr lang="uk-UA" noProof="0" dirty="0" smtClean="0"/>
              <a:t>3) протестувати базові класифікатори на другій підмножині </a:t>
            </a:r>
          </a:p>
          <a:p>
            <a:pPr marL="0" indent="0">
              <a:buNone/>
            </a:pPr>
            <a:r>
              <a:rPr lang="uk-UA" noProof="0" dirty="0" smtClean="0"/>
              <a:t>4) використовуючи розрахункові результати з попереднього пункту як вхідні дані, а справжні класи об’єктів як вихід, навчити мета-алгоритм</a:t>
            </a:r>
          </a:p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52675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943E11-6832-46A5-B5EE-918CB8B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Переваги і недоліки розглянутих моделей</a:t>
            </a:r>
            <a:endParaRPr lang="uk-UA" noProof="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41C61206-2D6C-4462-9C27-D84E39683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73946"/>
              </p:ext>
            </p:extLst>
          </p:nvPr>
        </p:nvGraphicFramePr>
        <p:xfrm>
          <a:off x="838199" y="1709287"/>
          <a:ext cx="10515600" cy="4933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8757">
                  <a:extLst>
                    <a:ext uri="{9D8B030D-6E8A-4147-A177-3AD203B41FA5}">
                      <a16:colId xmlns:a16="http://schemas.microsoft.com/office/drawing/2014/main" xmlns="" val="2989905935"/>
                    </a:ext>
                  </a:extLst>
                </a:gridCol>
                <a:gridCol w="4120738">
                  <a:extLst>
                    <a:ext uri="{9D8B030D-6E8A-4147-A177-3AD203B41FA5}">
                      <a16:colId xmlns:a16="http://schemas.microsoft.com/office/drawing/2014/main" xmlns="" val="2539415160"/>
                    </a:ext>
                  </a:extLst>
                </a:gridCol>
                <a:gridCol w="4276105">
                  <a:extLst>
                    <a:ext uri="{9D8B030D-6E8A-4147-A177-3AD203B41FA5}">
                      <a16:colId xmlns:a16="http://schemas.microsoft.com/office/drawing/2014/main" xmlns="" val="867580331"/>
                    </a:ext>
                  </a:extLst>
                </a:gridCol>
              </a:tblGrid>
              <a:tr h="23799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effectLst/>
                        </a:rPr>
                        <a:t>Модель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effectLst/>
                        </a:rPr>
                        <a:t>Переваги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effectLst/>
                        </a:rPr>
                        <a:t>Недоліки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975174329"/>
                  </a:ext>
                </a:extLst>
              </a:tr>
              <a:tr h="53636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Логістична регресія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Ймовірнісний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підхід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uk-UA" sz="1800" dirty="0">
                          <a:effectLst/>
                        </a:rPr>
                        <a:t>що </a:t>
                      </a:r>
                      <a:r>
                        <a:rPr lang="ru-RU" sz="1800" dirty="0" err="1">
                          <a:effectLst/>
                        </a:rPr>
                        <a:t>дозволяє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оцінити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знач</a:t>
                      </a:r>
                      <a:r>
                        <a:rPr lang="uk-UA" sz="1800" dirty="0" err="1">
                          <a:effectLst/>
                        </a:rPr>
                        <a:t>ущість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факторів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Припущення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лінійної</a:t>
                      </a:r>
                      <a:r>
                        <a:rPr lang="ru-RU" sz="1800" dirty="0">
                          <a:effectLst/>
                        </a:rPr>
                        <a:t> роз</a:t>
                      </a:r>
                      <a:r>
                        <a:rPr lang="uk-UA" sz="1800" dirty="0">
                          <a:effectLst/>
                        </a:rPr>
                        <a:t>по</a:t>
                      </a:r>
                      <a:r>
                        <a:rPr lang="ru-RU" sz="1800" dirty="0" err="1">
                          <a:effectLst/>
                        </a:rPr>
                        <a:t>дільності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1104174647"/>
                  </a:ext>
                </a:extLst>
              </a:tr>
              <a:tr h="536369">
                <a:tc>
                  <a:txBody>
                    <a:bodyPr/>
                    <a:lstStyle/>
                    <a:p>
                      <a:r>
                        <a:rPr lang="uk-UA" sz="1800">
                          <a:effectLst/>
                        </a:rPr>
                        <a:t>Метод опорних векторів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uk-UA" sz="1800">
                          <a:effectLst/>
                        </a:rPr>
                        <a:t>Не є чутливим до перенавчання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effectLst/>
                        </a:rPr>
                        <a:t>Необхідно розрізняти лінійний та нелінійний випадки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375869219"/>
                  </a:ext>
                </a:extLst>
              </a:tr>
              <a:tr h="53636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Метод </a:t>
                      </a:r>
                      <a:r>
                        <a:rPr lang="uk-UA" sz="1800">
                          <a:effectLst/>
                        </a:rPr>
                        <a:t>К</a:t>
                      </a:r>
                      <a:r>
                        <a:rPr lang="ru-RU" sz="1800">
                          <a:effectLst/>
                        </a:rPr>
                        <a:t> найближчих сусідів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Простий, швидкий і ефективний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Необхідність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вручну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підбирати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кількість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сусідів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263688400"/>
                  </a:ext>
                </a:extLst>
              </a:tr>
              <a:tr h="83474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Ба</a:t>
                      </a:r>
                      <a:r>
                        <a:rPr lang="uk-UA" sz="1800">
                          <a:effectLst/>
                        </a:rPr>
                        <a:t>й</a:t>
                      </a:r>
                      <a:r>
                        <a:rPr lang="ru-RU" sz="1800">
                          <a:effectLst/>
                        </a:rPr>
                        <a:t>єсівський класифікатор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Стійкий</a:t>
                      </a:r>
                      <a:r>
                        <a:rPr lang="ru-RU" sz="1800">
                          <a:effectLst/>
                        </a:rPr>
                        <a:t> до </a:t>
                      </a:r>
                      <a:r>
                        <a:rPr lang="ru-RU" sz="1800" dirty="0" err="1">
                          <a:effectLst/>
                        </a:rPr>
                        <a:t>викидів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ймовірнісний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підхід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uk-UA" sz="1800" dirty="0">
                          <a:effectLst/>
                        </a:rPr>
                        <a:t>що </a:t>
                      </a:r>
                      <a:r>
                        <a:rPr lang="ru-RU" sz="1800" dirty="0" err="1">
                          <a:effectLst/>
                        </a:rPr>
                        <a:t>працює</a:t>
                      </a:r>
                      <a:r>
                        <a:rPr lang="ru-RU" sz="1800" dirty="0">
                          <a:effectLst/>
                        </a:rPr>
                        <a:t> в </a:t>
                      </a:r>
                      <a:r>
                        <a:rPr lang="ru-RU" sz="1800" dirty="0" err="1">
                          <a:effectLst/>
                        </a:rPr>
                        <a:t>лінійно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нероз</a:t>
                      </a:r>
                      <a:r>
                        <a:rPr lang="uk-UA" sz="1800" dirty="0">
                          <a:effectLst/>
                        </a:rPr>
                        <a:t>по</a:t>
                      </a:r>
                      <a:r>
                        <a:rPr lang="ru-RU" sz="1800" dirty="0" err="1">
                          <a:effectLst/>
                        </a:rPr>
                        <a:t>дільних</a:t>
                      </a:r>
                      <a:r>
                        <a:rPr lang="ru-RU" sz="1800" dirty="0">
                          <a:effectLst/>
                        </a:rPr>
                        <a:t> просторах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Припущення</a:t>
                      </a:r>
                      <a:r>
                        <a:rPr lang="ru-RU" sz="1800" dirty="0">
                          <a:effectLst/>
                        </a:rPr>
                        <a:t> про </a:t>
                      </a:r>
                      <a:r>
                        <a:rPr lang="ru-RU" sz="1800" dirty="0" err="1">
                          <a:effectLst/>
                        </a:rPr>
                        <a:t>рівну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статистичн</a:t>
                      </a:r>
                      <a:r>
                        <a:rPr lang="uk-UA" sz="1800" dirty="0">
                          <a:effectLst/>
                        </a:rPr>
                        <a:t>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знач</a:t>
                      </a:r>
                      <a:r>
                        <a:rPr lang="uk-UA" sz="1800" dirty="0" err="1">
                          <a:effectLst/>
                        </a:rPr>
                        <a:t>ущість</a:t>
                      </a:r>
                      <a:r>
                        <a:rPr lang="uk-UA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факторів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3729804653"/>
                  </a:ext>
                </a:extLst>
              </a:tr>
              <a:tr h="83474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Дерева рішень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Добре інтерпретуються, не потребують шкалюванн</a:t>
                      </a:r>
                      <a:r>
                        <a:rPr lang="uk-UA" sz="1800">
                          <a:effectLst/>
                        </a:rPr>
                        <a:t>я</a:t>
                      </a:r>
                      <a:r>
                        <a:rPr lang="ru-RU" sz="1800">
                          <a:effectLst/>
                        </a:rPr>
                        <a:t>, дозволяють моделювати лінійні та нелінійні залежності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Погано </a:t>
                      </a:r>
                      <a:r>
                        <a:rPr lang="ru-RU" sz="1800" dirty="0" err="1">
                          <a:effectLst/>
                        </a:rPr>
                        <a:t>працюють</a:t>
                      </a:r>
                      <a:r>
                        <a:rPr lang="ru-RU" sz="1800" dirty="0">
                          <a:effectLst/>
                        </a:rPr>
                        <a:t> на </a:t>
                      </a:r>
                      <a:r>
                        <a:rPr lang="ru-RU" sz="1800" dirty="0" err="1">
                          <a:effectLst/>
                        </a:rPr>
                        <a:t>малих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вибірках</a:t>
                      </a:r>
                      <a:r>
                        <a:rPr lang="ru-RU" sz="1800" dirty="0">
                          <a:effectLst/>
                        </a:rPr>
                        <a:t>, велика </a:t>
                      </a:r>
                      <a:r>
                        <a:rPr lang="ru-RU" sz="1800" dirty="0" err="1">
                          <a:effectLst/>
                        </a:rPr>
                        <a:t>ймовірність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перенавчання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4097420279"/>
                  </a:ext>
                </a:extLst>
              </a:tr>
              <a:tr h="83474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Випадковий ліс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Висока точність, особливо </a:t>
                      </a:r>
                      <a:r>
                        <a:rPr lang="uk-UA" sz="1800">
                          <a:effectLst/>
                        </a:rPr>
                        <a:t>під час</a:t>
                      </a:r>
                      <a:r>
                        <a:rPr lang="ru-RU" sz="1800">
                          <a:effectLst/>
                        </a:rPr>
                        <a:t> моделюванн</a:t>
                      </a:r>
                      <a:r>
                        <a:rPr lang="uk-UA" sz="1800">
                          <a:effectLst/>
                        </a:rPr>
                        <a:t>я</a:t>
                      </a:r>
                      <a:r>
                        <a:rPr lang="ru-RU" sz="1800">
                          <a:effectLst/>
                        </a:rPr>
                        <a:t> нелінійних залежностей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effectLst/>
                        </a:rPr>
                        <a:t>Н</a:t>
                      </a:r>
                      <a:r>
                        <a:rPr lang="ru-RU" sz="1800" dirty="0">
                          <a:effectLst/>
                        </a:rPr>
                        <a:t>е </a:t>
                      </a:r>
                      <a:r>
                        <a:rPr lang="ru-RU" sz="1800" dirty="0" err="1">
                          <a:effectLst/>
                        </a:rPr>
                        <a:t>інтерпретуються</a:t>
                      </a:r>
                      <a:r>
                        <a:rPr lang="ru-RU" sz="1800" dirty="0">
                          <a:effectLst/>
                        </a:rPr>
                        <a:t>, легко </a:t>
                      </a:r>
                      <a:r>
                        <a:rPr lang="ru-RU" sz="1800" dirty="0" err="1">
                          <a:effectLst/>
                        </a:rPr>
                        <a:t>перенавчати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потрібно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вручну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підбирати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кількість</a:t>
                      </a:r>
                      <a:r>
                        <a:rPr lang="ru-RU" sz="1800" dirty="0">
                          <a:effectLst/>
                        </a:rPr>
                        <a:t> дерев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44401" marB="44401" anchor="ctr"/>
                </a:tc>
                <a:extLst>
                  <a:ext uri="{0D108BD9-81ED-4DB2-BD59-A6C34878D82A}">
                    <a16:rowId xmlns:a16="http://schemas.microsoft.com/office/drawing/2014/main" xmlns="" val="49269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474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Лекція 9</vt:lpstr>
      <vt:lpstr>Дерева рішень</vt:lpstr>
      <vt:lpstr>Ансамблі </vt:lpstr>
      <vt:lpstr>Беггінг</vt:lpstr>
      <vt:lpstr>Бустінг</vt:lpstr>
      <vt:lpstr>Стекінг</vt:lpstr>
      <vt:lpstr>Переваги і недоліки розглянутих моделей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51</cp:revision>
  <dcterms:created xsi:type="dcterms:W3CDTF">2020-08-21T08:15:31Z</dcterms:created>
  <dcterms:modified xsi:type="dcterms:W3CDTF">2020-09-02T08:22:57Z</dcterms:modified>
</cp:coreProperties>
</file>