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74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135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3311.vsd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/>
              <a:t>Лекція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dirty="0"/>
              <a:t>CRISP-DM методологія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4. Моделювання (</a:t>
            </a:r>
            <a:r>
              <a:rPr lang="uk-UA" b="1" noProof="0" dirty="0" err="1"/>
              <a:t>Modeling</a:t>
            </a:r>
            <a:r>
              <a:rPr lang="uk-UA" b="1" noProof="0" dirty="0"/>
              <a:t>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b="1" i="1" noProof="0" dirty="0"/>
              <a:t>4.2. Планування тестування (</a:t>
            </a:r>
            <a:r>
              <a:rPr lang="uk-UA" sz="2400" b="1" i="1" noProof="0" dirty="0" err="1"/>
              <a:t>Generating</a:t>
            </a:r>
            <a:r>
              <a:rPr lang="uk-UA" sz="2400" b="1" i="1" noProof="0" dirty="0"/>
              <a:t> a </a:t>
            </a:r>
            <a:r>
              <a:rPr lang="uk-UA" sz="2400" b="1" i="1" noProof="0" dirty="0" err="1"/>
              <a:t>test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design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розподілити вибірку на 3 частини (навчальну, </a:t>
            </a:r>
            <a:r>
              <a:rPr lang="uk-UA" sz="2400" noProof="0" dirty="0" err="1"/>
              <a:t>валідаційну</a:t>
            </a:r>
            <a:r>
              <a:rPr lang="uk-UA" sz="2400" noProof="0" dirty="0"/>
              <a:t> та тестову) в пропорції 60/20/20 (навчальна вибірка використовується для оцінки параметрів моделі, а </a:t>
            </a:r>
            <a:r>
              <a:rPr lang="uk-UA" sz="2400" noProof="0" dirty="0" err="1"/>
              <a:t>валідаційна</a:t>
            </a:r>
            <a:r>
              <a:rPr lang="uk-UA" sz="2400" noProof="0" dirty="0"/>
              <a:t> і тестова – для оцінки її якості, ефекту перенавчання). </a:t>
            </a:r>
          </a:p>
          <a:p>
            <a:pPr marL="0" indent="0">
              <a:buNone/>
            </a:pPr>
            <a:r>
              <a:rPr lang="uk-UA" sz="2400" b="1" i="1" noProof="0" dirty="0"/>
              <a:t>4.3. Навчання моделей (</a:t>
            </a:r>
            <a:r>
              <a:rPr lang="uk-UA" sz="2400" b="1" i="1" noProof="0" dirty="0" err="1"/>
              <a:t>Building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the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models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запустити цикл навчання, зафіксувати результати: чи виявлені цікаві закономірності; швидкість навчання/застосування моделі; чи були проблеми з якістю даних.</a:t>
            </a:r>
          </a:p>
          <a:p>
            <a:pPr marL="0" indent="0">
              <a:buNone/>
            </a:pPr>
            <a:r>
              <a:rPr lang="uk-UA" sz="2400" b="1" i="1" noProof="0" dirty="0"/>
              <a:t>4.4. Оцінка результатів (</a:t>
            </a:r>
            <a:r>
              <a:rPr lang="uk-UA" sz="2400" b="1" i="1" noProof="0" dirty="0" err="1"/>
              <a:t>Assessing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the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model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pPr lvl="0"/>
            <a:r>
              <a:rPr lang="uk-UA" sz="2400" noProof="0" dirty="0"/>
              <a:t>провести технічний аналіз якості моделі; оцінити, чи готова модель до впровадження; чи досягаються задані критерії якості.</a:t>
            </a:r>
          </a:p>
          <a:p>
            <a:endParaRPr lang="uk-UA" sz="2400" noProof="0" dirty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75403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5. Оцінка результату (</a:t>
            </a:r>
            <a:r>
              <a:rPr lang="uk-UA" b="1" noProof="0" dirty="0" err="1"/>
              <a:t>Evaluation</a:t>
            </a:r>
            <a:r>
              <a:rPr lang="uk-UA" b="1" noProof="0" dirty="0"/>
              <a:t>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b="1" i="1" noProof="0" dirty="0"/>
              <a:t>5.1. Оцінка результатів моделювання (</a:t>
            </a:r>
            <a:r>
              <a:rPr lang="uk-UA" sz="2400" b="1" i="1" noProof="0" dirty="0" err="1"/>
              <a:t>Evaluating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the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results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провести оцінку з точки зору досягнення бізнес-цілей: сформулювати результат у бізнес-термінах (в $ і ROI, а не </a:t>
            </a:r>
            <a:r>
              <a:rPr lang="uk-UA" sz="2400" noProof="0" dirty="0" err="1"/>
              <a:t>Lift</a:t>
            </a:r>
            <a:r>
              <a:rPr lang="uk-UA" sz="2400" noProof="0" dirty="0"/>
              <a:t> або R</a:t>
            </a:r>
            <a:r>
              <a:rPr lang="uk-UA" sz="2400" baseline="30000" noProof="0" dirty="0"/>
              <a:t>2</a:t>
            </a:r>
            <a:r>
              <a:rPr lang="uk-UA" sz="2400" noProof="0" dirty="0"/>
              <a:t>); оцінити, наскільки ефективно отримані результати вирішують бізнес-завдання.</a:t>
            </a:r>
          </a:p>
          <a:p>
            <a:pPr marL="0" indent="0">
              <a:buNone/>
            </a:pPr>
            <a:r>
              <a:rPr lang="uk-UA" sz="2400" b="1" i="1" noProof="0" dirty="0"/>
              <a:t>5.2. Аналіз процесу виконання проекту (</a:t>
            </a:r>
            <a:r>
              <a:rPr lang="uk-UA" sz="2400" b="1" i="1" noProof="0" dirty="0" err="1"/>
              <a:t>Review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the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process</a:t>
            </a:r>
            <a:r>
              <a:rPr lang="uk-UA" sz="2400" b="1" i="1" noProof="0" dirty="0"/>
              <a:t>):</a:t>
            </a:r>
            <a:endParaRPr lang="uk-UA" sz="2400" noProof="0" dirty="0"/>
          </a:p>
          <a:p>
            <a:pPr lvl="0"/>
            <a:r>
              <a:rPr lang="uk-UA" sz="2400" noProof="0" dirty="0"/>
              <a:t>перевірити: чи можна якісь кроки зробити більш ефективними; які були допущені помилки, як їх уникнути в майбутньому; чи були гіпотези, що не спрацювали, чи варто їх перевіряти повторно; чи були несподіванки під час реалізації кроків, як їх передбачити в майбутньому.</a:t>
            </a:r>
          </a:p>
          <a:p>
            <a:pPr marL="0" indent="0">
              <a:buNone/>
            </a:pPr>
            <a:r>
              <a:rPr lang="uk-UA" sz="2400" b="1" i="1" noProof="0" dirty="0"/>
              <a:t>5.3. Ухвалення рішення (</a:t>
            </a:r>
            <a:r>
              <a:rPr lang="uk-UA" sz="2400" b="1" i="1" noProof="0" dirty="0" err="1"/>
              <a:t>Determining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the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next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steps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якщо модель влаштовує замовника, впровадження, якщо видно потенціал для поліпшення - поліпшити.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23722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2478E5-1D9E-468D-B76D-D072F2C4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uk-UA" b="1" noProof="0" dirty="0"/>
              <a:t>6. Впровадження (</a:t>
            </a:r>
            <a:r>
              <a:rPr lang="uk-UA" b="1" noProof="0" dirty="0" err="1"/>
              <a:t>Deployment</a:t>
            </a:r>
            <a:r>
              <a:rPr lang="uk-UA" b="1" noProof="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28BCFB8-FC15-46F9-88FF-1957E1A5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uk-UA" sz="2400" b="1" i="1" noProof="0" dirty="0"/>
              <a:t>6.1. Планування впровадження (</a:t>
            </a:r>
            <a:r>
              <a:rPr lang="uk-UA" sz="2400" b="1" i="1" noProof="0" dirty="0" err="1"/>
              <a:t>Planning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Deployment</a:t>
            </a:r>
            <a:r>
              <a:rPr lang="uk-UA" sz="2400" b="1" i="1" noProof="0" dirty="0"/>
              <a:t>):</a:t>
            </a:r>
          </a:p>
          <a:p>
            <a:r>
              <a:rPr lang="uk-UA" sz="2400" noProof="0" dirty="0"/>
              <a:t>підготувати технічний план впровадження; продумати, зафіксувати як із моделлю працюватимуть користувачі; визначити принцип моніторингу рішення, підготуватися до промислової експлуатації.</a:t>
            </a:r>
          </a:p>
          <a:p>
            <a:pPr marL="0" indent="0">
              <a:buNone/>
            </a:pPr>
            <a:r>
              <a:rPr lang="uk-UA" sz="2400" b="1" i="1" noProof="0" dirty="0"/>
              <a:t>6.2. Налаштування моніторингу моделі (</a:t>
            </a:r>
            <a:r>
              <a:rPr lang="uk-UA" sz="2400" b="1" i="1" noProof="0" dirty="0" err="1"/>
              <a:t>Planning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Monitoring</a:t>
            </a:r>
            <a:r>
              <a:rPr lang="uk-UA" sz="2400" b="1" i="1" noProof="0" dirty="0"/>
              <a:t>)</a:t>
            </a:r>
          </a:p>
          <a:p>
            <a:r>
              <a:rPr lang="uk-UA" sz="2400" noProof="0" dirty="0"/>
              <a:t>визначити які показники якості моделі будуть відслідковуватися; як зрозуміти, що модель застаріла; якщо модель застаріла, чи достатньо її перенавчити або потрібно організовувати новий проект.</a:t>
            </a:r>
          </a:p>
          <a:p>
            <a:pPr marL="0" indent="0">
              <a:buNone/>
            </a:pPr>
            <a:r>
              <a:rPr lang="uk-UA" sz="2400" b="1" i="1" noProof="0" dirty="0"/>
              <a:t>6.3. Звіт за результатами моделювання (</a:t>
            </a:r>
            <a:r>
              <a:rPr lang="uk-UA" sz="2400" b="1" i="1" noProof="0" dirty="0" err="1"/>
              <a:t>Final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Report</a:t>
            </a:r>
            <a:r>
              <a:rPr lang="uk-UA" sz="2400" b="1" i="1" noProof="0" dirty="0"/>
              <a:t>)</a:t>
            </a:r>
          </a:p>
          <a:p>
            <a:r>
              <a:rPr lang="uk-UA" sz="2400" noProof="0" dirty="0"/>
              <a:t>підготувати звіт про результати (від первинного аналізу даних до впровадження моделі), додати рекомендації щодо подальшого розвитку моделі. </a:t>
            </a:r>
            <a:endParaRPr lang="uk-UA" sz="2400" b="1" i="1" noProof="0" dirty="0"/>
          </a:p>
        </p:txBody>
      </p:sp>
    </p:spTree>
    <p:extLst>
      <p:ext uri="{BB962C8B-B14F-4D97-AF65-F5344CB8AC3E}">
        <p14:creationId xmlns:p14="http://schemas.microsoft.com/office/powerpoint/2010/main" val="413607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CRISP-DM методологія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i="1" noProof="0" dirty="0" err="1"/>
              <a:t>Cross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Industry</a:t>
            </a:r>
            <a:r>
              <a:rPr lang="uk-UA" sz="2400" b="1" i="1" noProof="0" dirty="0"/>
              <a:t> Standard </a:t>
            </a:r>
            <a:r>
              <a:rPr lang="uk-UA" sz="2400" b="1" i="1" noProof="0" dirty="0" err="1"/>
              <a:t>Process</a:t>
            </a:r>
            <a:r>
              <a:rPr lang="uk-UA" sz="2400" noProof="0" dirty="0"/>
              <a:t> </a:t>
            </a:r>
            <a:r>
              <a:rPr lang="uk-UA" sz="2400" noProof="0" dirty="0" err="1"/>
              <a:t>for</a:t>
            </a:r>
            <a:r>
              <a:rPr lang="uk-UA" sz="2400" noProof="0" dirty="0"/>
              <a:t> </a:t>
            </a:r>
            <a:r>
              <a:rPr lang="uk-UA" sz="2400" noProof="0" dirty="0" err="1"/>
              <a:t>Data</a:t>
            </a:r>
            <a:r>
              <a:rPr lang="uk-UA" sz="2400" noProof="0" dirty="0"/>
              <a:t> </a:t>
            </a:r>
            <a:r>
              <a:rPr lang="uk-UA" sz="2400" noProof="0" dirty="0" err="1"/>
              <a:t>Mining</a:t>
            </a:r>
            <a:r>
              <a:rPr lang="uk-UA" sz="2400" noProof="0" dirty="0"/>
              <a:t> (CRISP-DM) – стандарт, що описує загальні процеси й підходи до аналітики даних, що використовуються в промислових </a:t>
            </a:r>
            <a:r>
              <a:rPr lang="uk-UA" sz="2400" noProof="0" dirty="0" err="1"/>
              <a:t>data-mining</a:t>
            </a:r>
            <a:r>
              <a:rPr lang="uk-UA" sz="2400" noProof="0" dirty="0"/>
              <a:t> проектах незалежно від конкретного завдання й індустрії.</a:t>
            </a: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</a:tabLst>
            </a:pPr>
            <a:endParaRPr lang="uk-UA" altLang="en-US" sz="2400" noProof="0" dirty="0"/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</a:tabLst>
            </a:pPr>
            <a:r>
              <a:rPr lang="uk-UA" altLang="en-US" sz="2400" noProof="0" dirty="0"/>
              <a:t>Етапи CRISP: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uk-UA" altLang="en-US" sz="2400" noProof="0" dirty="0"/>
              <a:t>Бізнес-аналіз (</a:t>
            </a:r>
            <a:r>
              <a:rPr lang="uk-UA" altLang="en-US" sz="2400" noProof="0" dirty="0" err="1"/>
              <a:t>Business</a:t>
            </a:r>
            <a:r>
              <a:rPr lang="uk-UA" altLang="en-US" sz="2400" noProof="0" dirty="0"/>
              <a:t> </a:t>
            </a:r>
            <a:r>
              <a:rPr lang="uk-UA" altLang="en-US" sz="2400" noProof="0" dirty="0" err="1"/>
              <a:t>understanding</a:t>
            </a:r>
            <a:r>
              <a:rPr lang="uk-UA" altLang="en-US" sz="2400" noProof="0" dirty="0"/>
              <a:t>);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uk-UA" altLang="en-US" sz="2400" noProof="0" dirty="0"/>
              <a:t>Первинний аналіз даних (</a:t>
            </a:r>
            <a:r>
              <a:rPr lang="uk-UA" altLang="en-US" sz="2400" noProof="0" dirty="0" err="1"/>
              <a:t>Data</a:t>
            </a:r>
            <a:r>
              <a:rPr lang="uk-UA" altLang="en-US" sz="2400" noProof="0" dirty="0"/>
              <a:t> </a:t>
            </a:r>
            <a:r>
              <a:rPr lang="uk-UA" altLang="en-US" sz="2400" noProof="0" dirty="0" err="1"/>
              <a:t>understanding</a:t>
            </a:r>
            <a:r>
              <a:rPr lang="uk-UA" altLang="en-US" sz="2400" noProof="0" dirty="0"/>
              <a:t>);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uk-UA" altLang="en-US" sz="2400" noProof="0" dirty="0"/>
              <a:t>Підготовка даних (</a:t>
            </a:r>
            <a:r>
              <a:rPr lang="uk-UA" altLang="en-US" sz="2400" noProof="0" dirty="0" err="1"/>
              <a:t>Data</a:t>
            </a:r>
            <a:r>
              <a:rPr lang="uk-UA" altLang="en-US" sz="2400" noProof="0" dirty="0"/>
              <a:t> </a:t>
            </a:r>
            <a:r>
              <a:rPr lang="uk-UA" altLang="en-US" sz="2400" noProof="0" dirty="0" err="1"/>
              <a:t>preparation</a:t>
            </a:r>
            <a:r>
              <a:rPr lang="uk-UA" altLang="en-US" sz="2400" noProof="0" dirty="0"/>
              <a:t>);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uk-UA" altLang="en-US" sz="2400" noProof="0" dirty="0"/>
              <a:t>Моделювання (</a:t>
            </a:r>
            <a:r>
              <a:rPr lang="uk-UA" altLang="en-US" sz="2400" noProof="0" dirty="0" err="1"/>
              <a:t>Modeling</a:t>
            </a:r>
            <a:r>
              <a:rPr lang="uk-UA" altLang="en-US" sz="2400" noProof="0" dirty="0"/>
              <a:t>);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uk-UA" altLang="en-US" sz="2400" noProof="0" dirty="0"/>
              <a:t>Оцінка результату (</a:t>
            </a:r>
            <a:r>
              <a:rPr lang="uk-UA" altLang="en-US" sz="2400" noProof="0" dirty="0" err="1"/>
              <a:t>Evaluation</a:t>
            </a:r>
            <a:r>
              <a:rPr lang="uk-UA" altLang="en-US" sz="2400" noProof="0" dirty="0"/>
              <a:t>);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uk-UA" altLang="en-US" sz="2400" noProof="0" dirty="0"/>
              <a:t>Впровадження (</a:t>
            </a:r>
            <a:r>
              <a:rPr lang="uk-UA" altLang="en-US" sz="2400" noProof="0" dirty="0" err="1"/>
              <a:t>Deployment</a:t>
            </a:r>
            <a:r>
              <a:rPr lang="uk-UA" altLang="en-US" sz="2400" noProof="0" dirty="0"/>
              <a:t>)</a:t>
            </a:r>
            <a:endParaRPr lang="uk-UA" sz="2400" noProof="0" dirty="0"/>
          </a:p>
          <a:p>
            <a:endParaRPr lang="uk-UA" sz="2400" noProof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26558"/>
              </p:ext>
            </p:extLst>
          </p:nvPr>
        </p:nvGraphicFramePr>
        <p:xfrm>
          <a:off x="7543800" y="2506725"/>
          <a:ext cx="4480560" cy="436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4" imgW="3939575" imgH="3840622" progId="Visio.Drawing.15">
                  <p:embed/>
                </p:oleObj>
              </mc:Choice>
              <mc:Fallback>
                <p:oleObj r:id="rId4" imgW="3939575" imgH="384062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506725"/>
                        <a:ext cx="4480560" cy="4367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1. Бізнес-аналіз (</a:t>
            </a:r>
            <a:r>
              <a:rPr lang="uk-UA" b="1" noProof="0" dirty="0" err="1"/>
              <a:t>Business</a:t>
            </a:r>
            <a:r>
              <a:rPr lang="uk-UA" b="1" noProof="0" dirty="0"/>
              <a:t> </a:t>
            </a:r>
            <a:r>
              <a:rPr lang="uk-UA" b="1" noProof="0" dirty="0" err="1"/>
              <a:t>Understanding</a:t>
            </a:r>
            <a:r>
              <a:rPr lang="uk-UA" b="1" noProof="0" dirty="0"/>
              <a:t>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b="1" i="1" noProof="0" dirty="0"/>
              <a:t>1.1. Мета проекту (</a:t>
            </a:r>
            <a:r>
              <a:rPr lang="uk-UA" sz="2400" b="1" i="1" noProof="0" dirty="0" err="1"/>
              <a:t>Business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objectives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необхідно проаналізувати: організаційну структуру проекту: список учасників з боку замовника, джерела фінансування, користувачів; бізнес-мету проекту; вже розроблені рішення і те, що в них не влаштовує.</a:t>
            </a:r>
          </a:p>
          <a:p>
            <a:pPr marL="0" indent="0">
              <a:buNone/>
            </a:pPr>
            <a:r>
              <a:rPr lang="uk-UA" sz="2400" b="1" i="1" noProof="0" dirty="0"/>
              <a:t>1.2. Поточна ситуація (</a:t>
            </a:r>
            <a:r>
              <a:rPr lang="uk-UA" sz="2400" b="1" i="1" noProof="0" dirty="0" err="1"/>
              <a:t>Assessing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current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solution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варто оцінити ресурси проекту: чи є доступне </a:t>
            </a:r>
            <a:r>
              <a:rPr lang="uk-UA" sz="2400" noProof="0" dirty="0" err="1"/>
              <a:t>hardware</a:t>
            </a:r>
            <a:r>
              <a:rPr lang="uk-UA" sz="2400" noProof="0" dirty="0"/>
              <a:t> або його необхідно закуповувати; де і як зберігаються дані, чи буде надано доступ до цих систем, чи потрібно додатково збирати зовнішні дані; чи зможе замовник виділити своїх експертів для консультацій на цей проект. </a:t>
            </a:r>
          </a:p>
          <a:p>
            <a:r>
              <a:rPr lang="uk-UA" sz="2400" noProof="0" dirty="0"/>
              <a:t>описати ймовірні ризики проекту: зрив термінів; фінансові ризики; мала кількість або погана якість даних, що не дозволять побудувати ефективну модель; дані якісні, але закономірностей немає, тому отримані результати не цікаві замовнику.</a:t>
            </a:r>
          </a:p>
          <a:p>
            <a:pPr marL="0" indent="0">
              <a:buNone/>
            </a:pP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39528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1. Бізнес-аналіз (</a:t>
            </a:r>
            <a:r>
              <a:rPr lang="uk-UA" b="1" noProof="0" dirty="0" err="1"/>
              <a:t>Business</a:t>
            </a:r>
            <a:r>
              <a:rPr lang="uk-UA" b="1" noProof="0" dirty="0"/>
              <a:t> </a:t>
            </a:r>
            <a:r>
              <a:rPr lang="uk-UA" b="1" noProof="0" dirty="0" err="1"/>
              <a:t>Understanding</a:t>
            </a:r>
            <a:r>
              <a:rPr lang="uk-UA" b="1" noProof="0" dirty="0"/>
              <a:t>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i="1" noProof="0" dirty="0"/>
              <a:t>1.3. Завдання, які вирішуються з точки зору аналітики (</a:t>
            </a:r>
            <a:r>
              <a:rPr lang="uk-UA" sz="2400" b="1" i="1" noProof="0" dirty="0" err="1"/>
              <a:t>Data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Mining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goals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описати завдання в технічних термінах: яка метрика буде використовуватися для оцінки результату моделювання; який критерій успішності моделі; якщо об’єктивний критерій якості не буде використовуватися, то як будуть оцінюватися результати.</a:t>
            </a:r>
          </a:p>
          <a:p>
            <a:pPr marL="0" indent="0">
              <a:buNone/>
            </a:pPr>
            <a:r>
              <a:rPr lang="uk-UA" sz="2400" b="1" i="1" noProof="0" dirty="0"/>
              <a:t>1.4. План проекту (Project </a:t>
            </a:r>
            <a:r>
              <a:rPr lang="uk-UA" sz="2400" b="1" i="1" noProof="0" dirty="0" err="1"/>
              <a:t>Plan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скласти план проекту, що повинен містити оцінку всіх шести фаз впровадження.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5767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uk-UA" b="1" noProof="0" dirty="0"/>
              <a:t>2. Первинний аналіз даних (</a:t>
            </a:r>
            <a:r>
              <a:rPr lang="uk-UA" b="1" noProof="0" dirty="0" err="1"/>
              <a:t>Data</a:t>
            </a:r>
            <a:r>
              <a:rPr lang="uk-UA" b="1" noProof="0" dirty="0"/>
              <a:t> </a:t>
            </a:r>
            <a:r>
              <a:rPr lang="uk-UA" b="1" noProof="0" dirty="0" err="1"/>
              <a:t>Understanding</a:t>
            </a:r>
            <a:r>
              <a:rPr lang="uk-UA" b="1" noProof="0" dirty="0"/>
              <a:t>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b="1" i="1" noProof="0" dirty="0"/>
              <a:t>2.1. Збір даних (</a:t>
            </a:r>
            <a:r>
              <a:rPr lang="uk-UA" sz="2400" b="1" i="1" noProof="0" dirty="0" err="1"/>
              <a:t>Data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collection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зрозуміти, які дані має замовник: власні (1</a:t>
            </a:r>
            <a:r>
              <a:rPr lang="uk-UA" sz="2400" baseline="30000" noProof="0" dirty="0"/>
              <a:t>st</a:t>
            </a:r>
            <a:r>
              <a:rPr lang="uk-UA" sz="2400" noProof="0" dirty="0"/>
              <a:t> </a:t>
            </a:r>
            <a:r>
              <a:rPr lang="uk-UA" sz="2400" noProof="0" dirty="0" err="1"/>
              <a:t>party</a:t>
            </a:r>
            <a:r>
              <a:rPr lang="uk-UA" sz="2400" noProof="0" dirty="0"/>
              <a:t> </a:t>
            </a:r>
            <a:r>
              <a:rPr lang="uk-UA" sz="2400" noProof="0" dirty="0" err="1"/>
              <a:t>data</a:t>
            </a:r>
            <a:r>
              <a:rPr lang="uk-UA" sz="2400" noProof="0" dirty="0"/>
              <a:t>); сторонні дані (3</a:t>
            </a:r>
            <a:r>
              <a:rPr lang="uk-UA" sz="2400" baseline="30000" noProof="0" dirty="0"/>
              <a:t>rd</a:t>
            </a:r>
            <a:r>
              <a:rPr lang="uk-UA" sz="2400" noProof="0" dirty="0"/>
              <a:t> </a:t>
            </a:r>
            <a:r>
              <a:rPr lang="uk-UA" sz="2400" noProof="0" dirty="0" err="1"/>
              <a:t>party</a:t>
            </a:r>
            <a:r>
              <a:rPr lang="uk-UA" sz="2400" noProof="0" dirty="0"/>
              <a:t>); «потенційні» дані (для отримання яких необхідно організувати збір). Якщо власних даних недостатньо, можливо, варто придбати сторонні або організувати збір нових даних.</a:t>
            </a:r>
          </a:p>
          <a:p>
            <a:pPr marL="0" indent="0">
              <a:buNone/>
            </a:pPr>
            <a:r>
              <a:rPr lang="uk-UA" sz="2400" b="1" i="1" noProof="0" dirty="0"/>
              <a:t>2.2. Опис даних (</a:t>
            </a:r>
            <a:r>
              <a:rPr lang="uk-UA" sz="2400" b="1" i="1" noProof="0" dirty="0" err="1"/>
              <a:t>Data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description</a:t>
            </a:r>
            <a:r>
              <a:rPr lang="uk-UA" sz="2400" b="1" i="1" noProof="0" dirty="0"/>
              <a:t>):</a:t>
            </a:r>
            <a:endParaRPr lang="uk-UA" sz="2400" noProof="0" dirty="0"/>
          </a:p>
          <a:p>
            <a:pPr lvl="0"/>
            <a:r>
              <a:rPr lang="uk-UA" sz="2400" noProof="0" dirty="0"/>
              <a:t>описати дані у всіх джерелах (таблиця, ключ, кількість рядків, кількість стовпців, обсяг на диску); якщо обсяг дуже великий для використовуваного ПО, створюється семпл даних; розраховуються ключові статистики за атрибутами (мінімум, максимум, розкид тощо).</a:t>
            </a:r>
          </a:p>
        </p:txBody>
      </p:sp>
    </p:spTree>
    <p:extLst>
      <p:ext uri="{BB962C8B-B14F-4D97-AF65-F5344CB8AC3E}">
        <p14:creationId xmlns:p14="http://schemas.microsoft.com/office/powerpoint/2010/main" val="180784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uk-UA" b="1" noProof="0" dirty="0"/>
              <a:t>2. Первинний аналіз даних (</a:t>
            </a:r>
            <a:r>
              <a:rPr lang="uk-UA" b="1" noProof="0" dirty="0" err="1"/>
              <a:t>Data</a:t>
            </a:r>
            <a:r>
              <a:rPr lang="uk-UA" b="1" noProof="0" dirty="0"/>
              <a:t> </a:t>
            </a:r>
            <a:r>
              <a:rPr lang="uk-UA" b="1" noProof="0" dirty="0" err="1"/>
              <a:t>Understanding</a:t>
            </a:r>
            <a:r>
              <a:rPr lang="uk-UA" b="1" noProof="0" dirty="0"/>
              <a:t>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i="1" noProof="0" dirty="0"/>
              <a:t>2.3. Дослідження даних (</a:t>
            </a:r>
            <a:r>
              <a:rPr lang="uk-UA" sz="2400" b="1" i="1" noProof="0" dirty="0" err="1"/>
              <a:t>Data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exploration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за допомогою графіків і таблиць дослідити дані, щоб сформулювати гіпотези щодо постановки завдання.</a:t>
            </a:r>
          </a:p>
          <a:p>
            <a:pPr marL="0" indent="0">
              <a:buNone/>
            </a:pPr>
            <a:r>
              <a:rPr lang="uk-UA" sz="2400" b="1" i="1" noProof="0" dirty="0"/>
              <a:t>2.4. Якість даних (</a:t>
            </a:r>
            <a:r>
              <a:rPr lang="uk-UA" sz="2400" b="1" i="1" noProof="0" dirty="0" err="1"/>
              <a:t>Data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quality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оцінити якість даних: пропущені значення; помилки (описки); неконсистентне кодування значень (наприклад, «m» і «</a:t>
            </a:r>
            <a:r>
              <a:rPr lang="uk-UA" sz="2400" noProof="0" dirty="0" err="1"/>
              <a:t>male</a:t>
            </a:r>
            <a:r>
              <a:rPr lang="uk-UA" sz="2400" noProof="0" dirty="0"/>
              <a:t>» в різних системах).</a:t>
            </a:r>
          </a:p>
          <a:p>
            <a:endParaRPr lang="uk-UA" sz="2400" noProof="0" dirty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51501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3. Підготовка даних (</a:t>
            </a:r>
            <a:r>
              <a:rPr lang="uk-UA" b="1" noProof="0" dirty="0" err="1"/>
              <a:t>Data</a:t>
            </a:r>
            <a:r>
              <a:rPr lang="uk-UA" b="1" noProof="0" dirty="0"/>
              <a:t> </a:t>
            </a:r>
            <a:r>
              <a:rPr lang="uk-UA" b="1" noProof="0" dirty="0" err="1"/>
              <a:t>Preparation</a:t>
            </a:r>
            <a:r>
              <a:rPr lang="uk-UA" b="1" noProof="0" dirty="0"/>
              <a:t>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/>
              <a:t>Підготовка даних – найбільш витратний за часом етап проекту (50 – 70 %). Мета етапу – підготувати навчальну вибірку для використання в моделюванні.</a:t>
            </a:r>
          </a:p>
          <a:p>
            <a:pPr marL="0" indent="0">
              <a:buNone/>
            </a:pPr>
            <a:r>
              <a:rPr lang="uk-UA" sz="2400" b="1" i="1" noProof="0" dirty="0"/>
              <a:t>3.1. Відбір даних (</a:t>
            </a:r>
            <a:r>
              <a:rPr lang="uk-UA" sz="2400" b="1" i="1" noProof="0" dirty="0" err="1"/>
              <a:t>Data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Selection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відібрати дані, які будуть використовуватися для навчання моделі: яка потенційна </a:t>
            </a:r>
            <a:r>
              <a:rPr lang="uk-UA" sz="2400" noProof="0" dirty="0" err="1"/>
              <a:t>релевантність</a:t>
            </a:r>
            <a:r>
              <a:rPr lang="uk-UA" sz="2400" noProof="0" dirty="0"/>
              <a:t> атрибута розв’язуваної задачі; чи достатньо якісний атрибут для використання в моделі; чи варто долучати атрибути, що корелюють один з одним; чи є обмеження на використання атрибутів.</a:t>
            </a:r>
          </a:p>
          <a:p>
            <a:pPr marL="0" indent="0">
              <a:buNone/>
            </a:pPr>
            <a:r>
              <a:rPr lang="uk-UA" sz="2400" b="1" i="1" noProof="0" dirty="0"/>
              <a:t>3.2. Очищення даних (</a:t>
            </a:r>
            <a:r>
              <a:rPr lang="uk-UA" sz="2400" b="1" i="1" noProof="0" dirty="0" err="1"/>
              <a:t>Data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Cleaning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перевірити якість даних: пропущені значення або заповнити, або видалити; помилки виправити вручну або видалити; звести до єдиної системи кодування. </a:t>
            </a:r>
          </a:p>
        </p:txBody>
      </p:sp>
    </p:spTree>
    <p:extLst>
      <p:ext uri="{BB962C8B-B14F-4D97-AF65-F5344CB8AC3E}">
        <p14:creationId xmlns:p14="http://schemas.microsoft.com/office/powerpoint/2010/main" val="224916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3. Підготовка даних (</a:t>
            </a:r>
            <a:r>
              <a:rPr lang="uk-UA" b="1" noProof="0" dirty="0" err="1"/>
              <a:t>Data</a:t>
            </a:r>
            <a:r>
              <a:rPr lang="uk-UA" b="1" noProof="0" dirty="0"/>
              <a:t> </a:t>
            </a:r>
            <a:r>
              <a:rPr lang="uk-UA" b="1" noProof="0" dirty="0" err="1"/>
              <a:t>Preparation</a:t>
            </a:r>
            <a:r>
              <a:rPr lang="uk-UA" b="1" noProof="0" dirty="0"/>
              <a:t>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i="1" noProof="0" dirty="0"/>
              <a:t>3.3. Генерація даних (</a:t>
            </a:r>
            <a:r>
              <a:rPr lang="uk-UA" sz="2400" b="1" i="1" noProof="0" dirty="0" err="1"/>
              <a:t>Constructing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new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data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генерація ознак (</a:t>
            </a:r>
            <a:r>
              <a:rPr lang="uk-UA" sz="2400" noProof="0" dirty="0" err="1"/>
              <a:t>feature</a:t>
            </a:r>
            <a:r>
              <a:rPr lang="uk-UA" sz="2400" noProof="0" dirty="0"/>
              <a:t> </a:t>
            </a:r>
            <a:r>
              <a:rPr lang="uk-UA" sz="2400" noProof="0" dirty="0" err="1"/>
              <a:t>engineering</a:t>
            </a:r>
            <a:r>
              <a:rPr lang="uk-UA" sz="2400" noProof="0" dirty="0"/>
              <a:t>): агрегація атрибутів (розрахунок </a:t>
            </a:r>
            <a:r>
              <a:rPr lang="uk-UA" sz="2400" noProof="0" dirty="0" err="1"/>
              <a:t>sum</a:t>
            </a:r>
            <a:r>
              <a:rPr lang="uk-UA" sz="2400" noProof="0" dirty="0"/>
              <a:t>, </a:t>
            </a:r>
            <a:r>
              <a:rPr lang="uk-UA" sz="2400" noProof="0" dirty="0" err="1"/>
              <a:t>avg</a:t>
            </a:r>
            <a:r>
              <a:rPr lang="uk-UA" sz="2400" noProof="0" dirty="0"/>
              <a:t>, </a:t>
            </a:r>
            <a:r>
              <a:rPr lang="uk-UA" sz="2400" noProof="0" dirty="0" err="1"/>
              <a:t>min</a:t>
            </a:r>
            <a:r>
              <a:rPr lang="uk-UA" sz="2400" noProof="0" dirty="0"/>
              <a:t>, </a:t>
            </a:r>
            <a:r>
              <a:rPr lang="uk-UA" sz="2400" noProof="0" dirty="0" err="1"/>
              <a:t>max</a:t>
            </a:r>
            <a:r>
              <a:rPr lang="uk-UA" sz="2400" noProof="0" dirty="0"/>
              <a:t>, </a:t>
            </a:r>
            <a:r>
              <a:rPr lang="uk-UA" sz="2400" noProof="0" dirty="0" err="1"/>
              <a:t>var</a:t>
            </a:r>
            <a:r>
              <a:rPr lang="uk-UA" sz="2400" noProof="0" dirty="0"/>
              <a:t> тощо); генерація кейсів (наприклад, </a:t>
            </a:r>
            <a:r>
              <a:rPr lang="uk-UA" sz="2400" noProof="0" dirty="0" err="1"/>
              <a:t>oversampling</a:t>
            </a:r>
            <a:r>
              <a:rPr lang="uk-UA" sz="2400" noProof="0" dirty="0"/>
              <a:t>); конвертація типів даних для використання в різних моделях (інтервальні, номінальні дані); нормалізація атрибутів (</a:t>
            </a:r>
            <a:r>
              <a:rPr lang="uk-UA" sz="2400" noProof="0" dirty="0" err="1"/>
              <a:t>feature</a:t>
            </a:r>
            <a:r>
              <a:rPr lang="uk-UA" sz="2400" noProof="0" dirty="0"/>
              <a:t> </a:t>
            </a:r>
            <a:r>
              <a:rPr lang="uk-UA" sz="2400" noProof="0" dirty="0" err="1"/>
              <a:t>scaling</a:t>
            </a:r>
            <a:r>
              <a:rPr lang="uk-UA" sz="2400" noProof="0" dirty="0"/>
              <a:t>).</a:t>
            </a:r>
          </a:p>
          <a:p>
            <a:pPr marL="0" indent="0">
              <a:buNone/>
            </a:pPr>
            <a:r>
              <a:rPr lang="uk-UA" sz="2400" b="1" i="1" noProof="0" dirty="0"/>
              <a:t>3.4. Інтеграція даних (</a:t>
            </a:r>
            <a:r>
              <a:rPr lang="uk-UA" sz="2400" b="1" i="1" noProof="0" dirty="0" err="1"/>
              <a:t>Integrating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data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якщо дані необхідно завантажувати з декількох джерел, для підготовки навчальної вибірки потрібна їх інтеграція - горизонтальне з’єднання (</a:t>
            </a:r>
            <a:r>
              <a:rPr lang="uk-UA" sz="2400" noProof="0" dirty="0" err="1"/>
              <a:t>merge</a:t>
            </a:r>
            <a:r>
              <a:rPr lang="uk-UA" sz="2400" noProof="0" dirty="0"/>
              <a:t>), або вертикальне об’єднання (</a:t>
            </a:r>
            <a:r>
              <a:rPr lang="uk-UA" sz="2400" noProof="0" dirty="0" err="1"/>
              <a:t>append</a:t>
            </a:r>
            <a:r>
              <a:rPr lang="uk-UA" sz="2400" noProof="0" dirty="0"/>
              <a:t>), а також агрегація даних.</a:t>
            </a:r>
          </a:p>
          <a:p>
            <a:pPr marL="0" indent="0">
              <a:buNone/>
            </a:pPr>
            <a:r>
              <a:rPr lang="uk-UA" sz="2400" b="1" i="1" noProof="0" dirty="0"/>
              <a:t>3.5. Форматування даних (</a:t>
            </a:r>
            <a:r>
              <a:rPr lang="uk-UA" sz="2400" b="1" i="1" noProof="0" dirty="0" err="1"/>
              <a:t>Formatting</a:t>
            </a:r>
            <a:r>
              <a:rPr lang="uk-UA" sz="2400" b="1" i="1" noProof="0" dirty="0"/>
              <a:t> </a:t>
            </a:r>
            <a:r>
              <a:rPr lang="uk-UA" sz="2400" b="1" i="1" noProof="0" dirty="0" err="1"/>
              <a:t>Data</a:t>
            </a:r>
            <a:r>
              <a:rPr lang="uk-UA" sz="2400" b="1" i="1" noProof="0" dirty="0"/>
              <a:t>)</a:t>
            </a:r>
            <a:endParaRPr lang="uk-UA" sz="2400" noProof="0" dirty="0"/>
          </a:p>
          <a:p>
            <a:r>
              <a:rPr lang="uk-UA" sz="2400" noProof="0" dirty="0"/>
              <a:t>звести дані до формату, придатного для моделювання.</a:t>
            </a:r>
          </a:p>
          <a:p>
            <a:endParaRPr lang="uk-UA" sz="2400" noProof="0" dirty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64770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4. Моделювання (</a:t>
            </a:r>
            <a:r>
              <a:rPr lang="uk-UA" b="1" noProof="0" dirty="0" err="1"/>
              <a:t>Modeling</a:t>
            </a:r>
            <a:r>
              <a:rPr lang="uk-UA" b="1" noProof="0" dirty="0"/>
              <a:t>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uk-UA" b="1" i="1" noProof="0" dirty="0"/>
              <a:t>4.1. Вибір алгоритмів (</a:t>
            </a:r>
            <a:r>
              <a:rPr lang="uk-UA" b="1" i="1" noProof="0" dirty="0" err="1"/>
              <a:t>Selecting</a:t>
            </a:r>
            <a:r>
              <a:rPr lang="uk-UA" b="1" i="1" noProof="0" dirty="0"/>
              <a:t> </a:t>
            </a:r>
            <a:r>
              <a:rPr lang="uk-UA" b="1" i="1" noProof="0" dirty="0" err="1"/>
              <a:t>the</a:t>
            </a:r>
            <a:r>
              <a:rPr lang="uk-UA" b="1" i="1" noProof="0" dirty="0"/>
              <a:t> </a:t>
            </a:r>
            <a:r>
              <a:rPr lang="uk-UA" b="1" i="1" noProof="0" dirty="0" err="1"/>
              <a:t>modeling</a:t>
            </a:r>
            <a:r>
              <a:rPr lang="uk-UA" b="1" i="1" noProof="0" dirty="0"/>
              <a:t> </a:t>
            </a:r>
            <a:r>
              <a:rPr lang="uk-UA" b="1" i="1" noProof="0" dirty="0" err="1"/>
              <a:t>technique</a:t>
            </a:r>
            <a:r>
              <a:rPr lang="uk-UA" b="1" i="1" noProof="0" dirty="0"/>
              <a:t>)</a:t>
            </a:r>
            <a:endParaRPr lang="uk-UA" noProof="0" dirty="0"/>
          </a:p>
          <a:p>
            <a:r>
              <a:rPr lang="uk-UA" sz="2400" noProof="0" dirty="0"/>
              <a:t>визначити, які моделі будуть використовуватися, вибір залежить від розв’язуваної задачі, типів атрибутів і вимог до складності. </a:t>
            </a:r>
          </a:p>
          <a:p>
            <a:r>
              <a:rPr lang="uk-UA" sz="2400" noProof="0" dirty="0"/>
              <a:t>перевірити:</a:t>
            </a:r>
          </a:p>
          <a:p>
            <a:pPr lvl="1"/>
            <a:r>
              <a:rPr lang="uk-UA" noProof="0" dirty="0"/>
              <a:t>чи достатньо даних (складні моделі зазвичай вимагають більшої вибірки);</a:t>
            </a:r>
          </a:p>
          <a:p>
            <a:pPr lvl="1"/>
            <a:r>
              <a:rPr lang="uk-UA" noProof="0" dirty="0"/>
              <a:t>чи зможе модель обробити пропуски даних (не всі реалізації алгоритмів вміють працювати з пропусками);</a:t>
            </a:r>
          </a:p>
          <a:p>
            <a:pPr lvl="1"/>
            <a:r>
              <a:rPr lang="uk-UA" noProof="0" dirty="0"/>
              <a:t>чи зможе модель працювати з наявними типами даних або необхідна конвертація.</a:t>
            </a:r>
          </a:p>
          <a:p>
            <a:pPr marL="457200" lvl="1" indent="0">
              <a:buNone/>
            </a:pP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68973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1152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Visio.Drawing.15</vt:lpstr>
      <vt:lpstr>Лекція 1</vt:lpstr>
      <vt:lpstr>CRISP-DM методологія</vt:lpstr>
      <vt:lpstr>1. Бізнес-аналіз (Business Understanding)</vt:lpstr>
      <vt:lpstr>1. Бізнес-аналіз (Business Understanding)</vt:lpstr>
      <vt:lpstr>2. Первинний аналіз даних (Data Understanding)</vt:lpstr>
      <vt:lpstr>2. Первинний аналіз даних (Data Understanding)</vt:lpstr>
      <vt:lpstr>3. Підготовка даних (Data Preparation)</vt:lpstr>
      <vt:lpstr>3. Підготовка даних (Data Preparation)</vt:lpstr>
      <vt:lpstr>4. Моделювання (Modeling)</vt:lpstr>
      <vt:lpstr>4. Моделювання (Modeling)</vt:lpstr>
      <vt:lpstr>5. Оцінка результату (Evaluation)</vt:lpstr>
      <vt:lpstr>6. Впровадження (Deployment)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17</cp:revision>
  <dcterms:created xsi:type="dcterms:W3CDTF">2020-08-21T08:15:31Z</dcterms:created>
  <dcterms:modified xsi:type="dcterms:W3CDTF">2020-09-02T08:02:38Z</dcterms:modified>
</cp:coreProperties>
</file>