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13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Підготовка даних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Етапи підготовки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/>
              <a:t>Завантаження та інтеграція даних</a:t>
            </a:r>
            <a:endParaRPr lang="en-US" sz="2400" noProof="0" dirty="0"/>
          </a:p>
          <a:p>
            <a:r>
              <a:rPr lang="uk-UA" sz="2400" noProof="0" dirty="0"/>
              <a:t>Кодування</a:t>
            </a:r>
          </a:p>
          <a:p>
            <a:r>
              <a:rPr lang="uk-UA" sz="2400" noProof="0" dirty="0"/>
              <a:t>Обчислення </a:t>
            </a:r>
            <a:r>
              <a:rPr lang="uk-UA" sz="2400" noProof="0" dirty="0" smtClean="0"/>
              <a:t>статистик</a:t>
            </a:r>
            <a:endParaRPr lang="uk-UA" sz="2400" noProof="0" dirty="0"/>
          </a:p>
          <a:p>
            <a:pPr lvl="0"/>
            <a:r>
              <a:rPr lang="uk-UA" sz="2400" dirty="0" smtClean="0"/>
              <a:t>Обробка помилок</a:t>
            </a:r>
          </a:p>
          <a:p>
            <a:pPr lvl="0"/>
            <a:r>
              <a:rPr lang="uk-UA" sz="2400" noProof="0" dirty="0" smtClean="0"/>
              <a:t>Логарифмування </a:t>
            </a:r>
            <a:endParaRPr lang="en-US" sz="2400" noProof="0" dirty="0" smtClean="0"/>
          </a:p>
          <a:p>
            <a:pPr lvl="0"/>
            <a:r>
              <a:rPr lang="uk-UA" sz="2400" noProof="0" dirty="0" smtClean="0"/>
              <a:t>Видалення </a:t>
            </a:r>
            <a:r>
              <a:rPr lang="uk-UA" sz="2400" noProof="0" dirty="0"/>
              <a:t>викидів </a:t>
            </a:r>
          </a:p>
          <a:p>
            <a:r>
              <a:rPr lang="uk-UA" sz="2400" dirty="0"/>
              <a:t>Обробка відсутніх значень</a:t>
            </a:r>
          </a:p>
          <a:p>
            <a:pPr lvl="0"/>
            <a:r>
              <a:rPr lang="uk-UA" sz="2400" noProof="0" dirty="0" err="1"/>
              <a:t>Шкалювання</a:t>
            </a:r>
            <a:r>
              <a:rPr lang="uk-UA" sz="2400" noProof="0" dirty="0"/>
              <a:t> </a:t>
            </a:r>
            <a:r>
              <a:rPr lang="uk-UA" sz="2400" noProof="0" dirty="0" smtClean="0"/>
              <a:t>даних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9F8569-3CA7-4CE9-B737-40951662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/>
              <a:t>Завантаження та інтеграція даних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0F721E2-2328-4CA2-ACA1-BB374565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dirty="0"/>
              <a:t>Таблицю з даними </a:t>
            </a:r>
            <a:r>
              <a:rPr lang="uk-UA" sz="2400" dirty="0" smtClean="0"/>
              <a:t>можна завантажити з текстового файлу</a:t>
            </a:r>
            <a:endParaRPr lang="uk-UA" sz="2400" dirty="0"/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txt</a:t>
            </a:r>
            <a:r>
              <a:rPr lang="uk-UA" sz="2000" dirty="0"/>
              <a:t> (</a:t>
            </a:r>
            <a:r>
              <a:rPr lang="uk-UA" sz="2000" dirty="0" err="1"/>
              <a:t>tab-delimited</a:t>
            </a:r>
            <a:r>
              <a:rPr lang="uk-UA" sz="2000" dirty="0"/>
              <a:t> </a:t>
            </a:r>
            <a:r>
              <a:rPr lang="uk-UA" sz="2000" dirty="0" err="1"/>
              <a:t>files</a:t>
            </a:r>
            <a:r>
              <a:rPr lang="uk-UA" sz="2000" dirty="0"/>
              <a:t>), де значення змінних розділені знаками табуляції</a:t>
            </a:r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csv</a:t>
            </a:r>
            <a:r>
              <a:rPr lang="uk-UA" sz="2000" dirty="0"/>
              <a:t> (</a:t>
            </a:r>
            <a:r>
              <a:rPr lang="uk-UA" sz="2000" dirty="0" err="1"/>
              <a:t>comma</a:t>
            </a:r>
            <a:r>
              <a:rPr lang="uk-UA" sz="2000" dirty="0"/>
              <a:t> </a:t>
            </a:r>
            <a:r>
              <a:rPr lang="uk-UA" sz="2000" dirty="0" err="1"/>
              <a:t>separated</a:t>
            </a:r>
            <a:r>
              <a:rPr lang="uk-UA" sz="2000" dirty="0"/>
              <a:t> </a:t>
            </a:r>
            <a:r>
              <a:rPr lang="uk-UA" sz="2000" dirty="0" err="1"/>
              <a:t>values</a:t>
            </a:r>
            <a:r>
              <a:rPr lang="uk-UA" sz="2000" dirty="0"/>
              <a:t>), де значення змінних розділені комами</a:t>
            </a:r>
          </a:p>
          <a:p>
            <a:r>
              <a:rPr lang="uk-UA" sz="2400" dirty="0" smtClean="0"/>
              <a:t>Можна </a:t>
            </a:r>
            <a:r>
              <a:rPr lang="uk-UA" sz="2400" dirty="0"/>
              <a:t>імпортувати таблиці, збережені в інших форматах (Excel, SPSS, SAS, </a:t>
            </a:r>
            <a:r>
              <a:rPr lang="uk-UA" sz="2400" dirty="0" smtClean="0"/>
              <a:t> </a:t>
            </a:r>
            <a:r>
              <a:rPr lang="uk-UA" sz="2400" dirty="0" err="1"/>
              <a:t>Matlab</a:t>
            </a:r>
            <a:r>
              <a:rPr lang="uk-UA" sz="2400" dirty="0"/>
              <a:t>, SQL, </a:t>
            </a:r>
            <a:r>
              <a:rPr lang="uk-UA" sz="2400" dirty="0" err="1"/>
              <a:t>Oracle</a:t>
            </a:r>
            <a:r>
              <a:rPr lang="uk-UA" sz="2400" dirty="0"/>
              <a:t>, тощо).</a:t>
            </a:r>
            <a:endParaRPr lang="uk-UA" sz="2400" noProof="0" dirty="0"/>
          </a:p>
          <a:p>
            <a:r>
              <a:rPr lang="uk-UA" sz="2400" noProof="0" dirty="0"/>
              <a:t>Якщо дані треба завантажувати з декількох джерел, для підготовки навчальної вибірки потрібна їх інтеграція:</a:t>
            </a:r>
          </a:p>
          <a:p>
            <a:pPr lvl="1"/>
            <a:r>
              <a:rPr lang="uk-UA" sz="2000" noProof="0" dirty="0"/>
              <a:t>горизонтальне з’єднання (</a:t>
            </a:r>
            <a:r>
              <a:rPr lang="uk-UA" sz="2000" noProof="0" dirty="0" err="1"/>
              <a:t>merge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вертикальне об’єднання (</a:t>
            </a:r>
            <a:r>
              <a:rPr lang="uk-UA" sz="2000" noProof="0" dirty="0" err="1"/>
              <a:t>append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агрегація даних.</a:t>
            </a:r>
          </a:p>
          <a:p>
            <a:r>
              <a:rPr lang="uk-UA" sz="1600" dirty="0"/>
              <a:t>У першому рядку необхідно задати заголовки стовпців-змінних</a:t>
            </a:r>
          </a:p>
          <a:p>
            <a:r>
              <a:rPr lang="uk-UA" sz="1600" dirty="0"/>
              <a:t>Файл бажано помістити в робочу папку програми</a:t>
            </a:r>
          </a:p>
          <a:p>
            <a:pPr marL="457200" lvl="1" indent="0">
              <a:buNone/>
            </a:pPr>
            <a:endParaRPr lang="uk-UA" sz="2000" noProof="0" dirty="0"/>
          </a:p>
        </p:txBody>
      </p:sp>
    </p:spTree>
    <p:extLst>
      <p:ext uri="{BB962C8B-B14F-4D97-AF65-F5344CB8AC3E}">
        <p14:creationId xmlns:p14="http://schemas.microsoft.com/office/powerpoint/2010/main" val="6554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Кодування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noProof="0" dirty="0"/>
              <a:t>Економічні дані, з якими ми будемо працювати в рамках цього курсу, можна розбити на два великі класи – числові та категоріальні (номінальні).</a:t>
            </a:r>
          </a:p>
          <a:p>
            <a:r>
              <a:rPr lang="uk-UA" noProof="0" dirty="0"/>
              <a:t>Для кодування категоріальних змінних спочатку необхідно скласти перелік усіх можливих значень, а потім провести кодування. </a:t>
            </a:r>
          </a:p>
          <a:p>
            <a:r>
              <a:rPr lang="uk-UA" b="1" i="1" noProof="0" dirty="0"/>
              <a:t>Просте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відповідно до кожної категорії береться якесь числове значення.</a:t>
            </a:r>
          </a:p>
          <a:p>
            <a:r>
              <a:rPr lang="uk-UA" b="1" i="1" noProof="0" dirty="0"/>
              <a:t>Розширене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кожній категорії зіставляється бінарна змінна.</a:t>
            </a:r>
          </a:p>
          <a:p>
            <a:r>
              <a:rPr lang="uk-UA" noProof="0" dirty="0"/>
              <a:t>Недоліком простого кодування є можливість інтерпретації моделлю категорій, що перебувають в середині списку, як комбінацій категорій з початку та кінця </a:t>
            </a:r>
            <a:r>
              <a:rPr lang="uk-UA" noProof="0" dirty="0" smtClean="0"/>
              <a:t>списку. </a:t>
            </a:r>
            <a:endParaRPr lang="uk-UA" noProof="0" dirty="0"/>
          </a:p>
          <a:p>
            <a:r>
              <a:rPr lang="uk-UA" noProof="0" dirty="0" smtClean="0"/>
              <a:t>Недоліком </a:t>
            </a:r>
            <a:r>
              <a:rPr lang="uk-UA" noProof="0" dirty="0"/>
              <a:t>розширеного кодування </a:t>
            </a:r>
            <a:r>
              <a:rPr lang="uk-UA" noProof="0" dirty="0" smtClean="0"/>
              <a:t>є збільшення </a:t>
            </a:r>
            <a:r>
              <a:rPr lang="uk-UA" noProof="0" dirty="0"/>
              <a:t>кількості </a:t>
            </a:r>
            <a:r>
              <a:rPr lang="uk-UA" noProof="0" dirty="0" smtClean="0"/>
              <a:t>змінних.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961A45F-F4E1-4B2E-AD6D-AAFAD8F9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1537" t="7558" r="16523" b="6436"/>
          <a:stretch/>
        </p:blipFill>
        <p:spPr>
          <a:xfrm>
            <a:off x="6764976" y="1825625"/>
            <a:ext cx="5427024" cy="3522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/>
          </a:bodyPr>
          <a:lstStyle/>
          <a:p>
            <a:r>
              <a:rPr lang="uk-UA" noProof="0" dirty="0"/>
              <a:t>Для побудови </a:t>
            </a:r>
            <a:r>
              <a:rPr lang="uk-UA" noProof="0" dirty="0" smtClean="0"/>
              <a:t>збалансованої </a:t>
            </a:r>
            <a:r>
              <a:rPr lang="uk-UA" noProof="0" dirty="0"/>
              <a:t>моделі важливо, щоб розподіл </a:t>
            </a:r>
            <a:r>
              <a:rPr lang="uk-UA" noProof="0" dirty="0" smtClean="0"/>
              <a:t>даних </a:t>
            </a:r>
            <a:r>
              <a:rPr lang="uk-UA" noProof="0" dirty="0"/>
              <a:t>був гладким. </a:t>
            </a:r>
          </a:p>
          <a:p>
            <a:r>
              <a:rPr lang="uk-UA" noProof="0" dirty="0" smtClean="0"/>
              <a:t>Для </a:t>
            </a:r>
            <a:r>
              <a:rPr lang="uk-UA" noProof="0" dirty="0"/>
              <a:t>неперервних даних повинні бути </a:t>
            </a:r>
            <a:r>
              <a:rPr lang="uk-UA" noProof="0" dirty="0" smtClean="0"/>
              <a:t>обчислені статистики: середнє, </a:t>
            </a:r>
            <a:r>
              <a:rPr lang="uk-UA" noProof="0" dirty="0"/>
              <a:t>стандартне відхилення, </a:t>
            </a:r>
            <a:r>
              <a:rPr lang="uk-UA" noProof="0" dirty="0" smtClean="0"/>
              <a:t>максимум, мінімум тощо. </a:t>
            </a:r>
          </a:p>
          <a:p>
            <a:r>
              <a:rPr lang="uk-UA" dirty="0" smtClean="0"/>
              <a:t>На основі статистик треба перевірити наявність помилок.</a:t>
            </a:r>
            <a:endParaRPr lang="uk-UA" dirty="0"/>
          </a:p>
          <a:p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Логарифмування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Основна маса економічних даних може бути описана нормальним законом розподілу, що </a:t>
            </a:r>
            <a:r>
              <a:rPr lang="uk-UA" dirty="0" smtClean="0"/>
              <a:t>необхідно </a:t>
            </a:r>
            <a:r>
              <a:rPr lang="uk-UA" dirty="0"/>
              <a:t>перевірити.</a:t>
            </a:r>
          </a:p>
          <a:p>
            <a:r>
              <a:rPr lang="uk-UA" dirty="0" smtClean="0"/>
              <a:t>Логарифмування використовується </a:t>
            </a:r>
            <a:r>
              <a:rPr lang="uk-UA" dirty="0"/>
              <a:t>в разі асиметричних </a:t>
            </a:r>
            <a:r>
              <a:rPr lang="uk-UA" dirty="0" smtClean="0"/>
              <a:t>даних. Рівним </a:t>
            </a:r>
            <a:r>
              <a:rPr lang="uk-UA" dirty="0"/>
              <a:t>відстаням на </a:t>
            </a:r>
            <a:r>
              <a:rPr lang="uk-UA" dirty="0" smtClean="0"/>
              <a:t>логарифмічній шкалі </a:t>
            </a:r>
            <a:r>
              <a:rPr lang="uk-UA" dirty="0"/>
              <a:t>відповідають рівні процентні збільшення на </a:t>
            </a:r>
            <a:r>
              <a:rPr lang="uk-UA" dirty="0" smtClean="0"/>
              <a:t>вихідній шкалі.</a:t>
            </a:r>
          </a:p>
          <a:p>
            <a:pPr lvl="1"/>
            <a:r>
              <a:rPr lang="uk-UA" sz="2000" dirty="0"/>
              <a:t>Я</a:t>
            </a:r>
            <a:r>
              <a:rPr lang="uk-UA" sz="2000" dirty="0" smtClean="0"/>
              <a:t>кщо </a:t>
            </a:r>
            <a:r>
              <a:rPr lang="uk-UA" sz="2000" dirty="0"/>
              <a:t>беруться логарифми </a:t>
            </a:r>
            <a:r>
              <a:rPr lang="uk-UA" sz="2000" dirty="0" smtClean="0"/>
              <a:t>ендогенної (</a:t>
            </a:r>
            <a:r>
              <a:rPr lang="en-US" sz="2000" dirty="0" smtClean="0"/>
              <a:t>Y</a:t>
            </a:r>
            <a:r>
              <a:rPr lang="uk-UA" sz="2000" dirty="0" smtClean="0"/>
              <a:t>) та екзогенної</a:t>
            </a:r>
            <a:r>
              <a:rPr lang="en-US" sz="2000" dirty="0" smtClean="0"/>
              <a:t> (X)</a:t>
            </a:r>
            <a:r>
              <a:rPr lang="uk-UA" sz="2000" dirty="0" smtClean="0"/>
              <a:t> змінних</a:t>
            </a:r>
            <a:r>
              <a:rPr lang="uk-UA" sz="2000" dirty="0"/>
              <a:t>, то коефіцієнт при </a:t>
            </a:r>
            <a:r>
              <a:rPr lang="uk-UA" sz="2000" dirty="0" smtClean="0"/>
              <a:t>факторній змінній</a:t>
            </a:r>
            <a:r>
              <a:rPr lang="en-US" sz="2000" dirty="0" smtClean="0"/>
              <a:t> (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en-US" sz="2000" dirty="0" smtClean="0"/>
              <a:t>)</a:t>
            </a:r>
            <a:r>
              <a:rPr lang="uk-UA" sz="2000" dirty="0" smtClean="0"/>
              <a:t> відповідає еластичності (на </a:t>
            </a:r>
            <a:r>
              <a:rPr lang="uk-UA" sz="2000" dirty="0"/>
              <a:t>скільки відсотків зміниться </a:t>
            </a:r>
            <a:r>
              <a:rPr lang="en-US" sz="2000" dirty="0" smtClean="0"/>
              <a:t>Y </a:t>
            </a:r>
            <a:r>
              <a:rPr lang="uk-UA" sz="2000" dirty="0" smtClean="0"/>
              <a:t>при </a:t>
            </a:r>
            <a:r>
              <a:rPr lang="uk-UA" sz="2000" dirty="0"/>
              <a:t>зміні </a:t>
            </a:r>
            <a:r>
              <a:rPr lang="en-US" sz="2000" dirty="0"/>
              <a:t>X</a:t>
            </a:r>
            <a:r>
              <a:rPr lang="uk-UA" sz="2000" dirty="0" smtClean="0"/>
              <a:t> </a:t>
            </a:r>
            <a:r>
              <a:rPr lang="uk-UA" sz="2000" dirty="0"/>
              <a:t>на 1</a:t>
            </a:r>
            <a:r>
              <a:rPr lang="uk-UA" sz="2000" dirty="0" smtClean="0"/>
              <a:t>%).</a:t>
            </a:r>
          </a:p>
          <a:p>
            <a:pPr lvl="1"/>
            <a:r>
              <a:rPr lang="uk-UA" sz="2000" dirty="0" smtClean="0"/>
              <a:t>Якщо </a:t>
            </a:r>
            <a:r>
              <a:rPr lang="uk-UA" sz="2000" dirty="0"/>
              <a:t>логарифмуванню піддається тільки </a:t>
            </a:r>
            <a:r>
              <a:rPr lang="en-US" sz="2000" dirty="0" smtClean="0"/>
              <a:t>Y</a:t>
            </a:r>
            <a:r>
              <a:rPr lang="uk-UA" sz="2000" dirty="0" smtClean="0"/>
              <a:t>, </a:t>
            </a:r>
            <a:r>
              <a:rPr lang="uk-UA" sz="2000" dirty="0"/>
              <a:t>то 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uk-UA" sz="2000" baseline="-25000" dirty="0"/>
              <a:t> </a:t>
            </a:r>
            <a:r>
              <a:rPr lang="uk-UA" sz="2000" dirty="0" smtClean="0"/>
              <a:t>показує</a:t>
            </a:r>
            <a:r>
              <a:rPr lang="uk-UA" sz="2000" dirty="0"/>
              <a:t>, що при зміні X </a:t>
            </a:r>
            <a:r>
              <a:rPr lang="uk-UA" sz="2000" dirty="0" smtClean="0"/>
              <a:t>на </a:t>
            </a:r>
            <a:r>
              <a:rPr lang="uk-UA" sz="2000" dirty="0"/>
              <a:t>1 одиницю, Y </a:t>
            </a:r>
            <a:r>
              <a:rPr lang="uk-UA" sz="2000" dirty="0" smtClean="0"/>
              <a:t>змінитися </a:t>
            </a:r>
            <a:r>
              <a:rPr lang="uk-UA" sz="2000" dirty="0"/>
              <a:t>на 1</a:t>
            </a:r>
            <a:r>
              <a:rPr lang="uk-UA" sz="2000" dirty="0" smtClean="0"/>
              <a:t>%.</a:t>
            </a:r>
          </a:p>
          <a:p>
            <a:pPr lvl="1"/>
            <a:r>
              <a:rPr lang="uk-UA" sz="2000" dirty="0" smtClean="0"/>
              <a:t>У </a:t>
            </a:r>
            <a:r>
              <a:rPr lang="uk-UA" sz="2000" dirty="0"/>
              <a:t>зворотному випадку 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uk-UA" sz="2000" dirty="0" smtClean="0"/>
              <a:t> свідчить, </a:t>
            </a:r>
            <a:r>
              <a:rPr lang="uk-UA" sz="2000" dirty="0"/>
              <a:t>що при зміні X на 1%, Y зміниться на </a:t>
            </a:r>
            <a:r>
              <a:rPr lang="uk-UA" sz="2000" dirty="0" err="1"/>
              <a:t>bi</a:t>
            </a:r>
            <a:r>
              <a:rPr lang="uk-UA" sz="2000" dirty="0"/>
              <a:t> / 100 одиниць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51" t="30252" r="63576" b="48774"/>
          <a:stretch/>
        </p:blipFill>
        <p:spPr>
          <a:xfrm>
            <a:off x="4905213" y="33274"/>
            <a:ext cx="7260955" cy="17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Видалення викидів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>
            <a:noAutofit/>
          </a:bodyPr>
          <a:lstStyle/>
          <a:p>
            <a:r>
              <a:rPr lang="uk-UA" sz="2400" dirty="0"/>
              <a:t>Величини, занадто далекі від середнього, можуть вплинути на якість моделі.</a:t>
            </a:r>
          </a:p>
          <a:p>
            <a:r>
              <a:rPr lang="uk-UA" sz="2400" noProof="0" dirty="0" smtClean="0"/>
              <a:t>95</a:t>
            </a:r>
            <a:r>
              <a:rPr lang="uk-UA" sz="2400" noProof="0" dirty="0"/>
              <a:t>% даних, розподілених за нормальним законом, перебувають всередині інтервалу, обмеженого подвоєним значенням стандартного відхилення в околиці середнього значення (три стандартні відхилення охоплюють 99 % даних).</a:t>
            </a:r>
          </a:p>
          <a:p>
            <a:r>
              <a:rPr lang="uk-UA" sz="2400" b="1" noProof="0" dirty="0" smtClean="0"/>
              <a:t>Видалення </a:t>
            </a:r>
            <a:r>
              <a:rPr lang="uk-UA" sz="2400" b="1" noProof="0" dirty="0"/>
              <a:t>викидів </a:t>
            </a:r>
            <a:r>
              <a:rPr lang="uk-UA" sz="2400" noProof="0" dirty="0"/>
              <a:t>– виключення з розгляду даних, що перебувають поза зазначеним інтервалом.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6E4B5A2-4E52-4E88-8146-AC48E1DDB5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6" y="552767"/>
            <a:ext cx="5270500" cy="575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uk-UA" b="1" noProof="0" dirty="0"/>
              <a:t>Обробка відсутніх значень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noProof="0" dirty="0"/>
              <a:t>Одним з найпростіших методів обробки відсутніх значень є видалення відповідних записів. Але зазвичай цей метод не оптимальний. </a:t>
            </a:r>
            <a:endParaRPr lang="uk-UA" noProof="0" dirty="0" smtClean="0"/>
          </a:p>
          <a:p>
            <a:pPr marL="0" indent="0">
              <a:buNone/>
            </a:pPr>
            <a:r>
              <a:rPr lang="uk-UA" dirty="0" smtClean="0"/>
              <a:t>Рекомендовано</a:t>
            </a:r>
            <a:r>
              <a:rPr lang="uk-UA" noProof="0" dirty="0" smtClean="0"/>
              <a:t>:</a:t>
            </a:r>
            <a:endParaRPr lang="uk-UA" noProof="0" dirty="0"/>
          </a:p>
          <a:p>
            <a:r>
              <a:rPr lang="uk-UA" noProof="0" dirty="0"/>
              <a:t>використовувати найбільш ймовірне значення ознаки (середнє або медіану для дійсних змінних, найчастіше для категоріальних);</a:t>
            </a:r>
          </a:p>
          <a:p>
            <a:r>
              <a:rPr lang="uk-UA" noProof="0" dirty="0"/>
              <a:t>для упорядкованих даних (наприклад, часових рядів) можна брати сусіднє значення – наступне або попереднє.</a:t>
            </a:r>
          </a:p>
        </p:txBody>
      </p:sp>
    </p:spTree>
    <p:extLst>
      <p:ext uri="{BB962C8B-B14F-4D97-AF65-F5344CB8AC3E}">
        <p14:creationId xmlns:p14="http://schemas.microsoft.com/office/powerpoint/2010/main" val="1807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 err="1"/>
              <a:t>Шкалювання</a:t>
            </a:r>
            <a:r>
              <a:rPr lang="uk-UA" b="1" noProof="0" dirty="0"/>
              <a:t> даних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err="1"/>
              <a:t>Шкалювання</a:t>
            </a:r>
            <a:r>
              <a:rPr lang="uk-UA" sz="2400" noProof="0" dirty="0"/>
              <a:t> всіх змінних в один діапазон забезпечує рівний вплив кожної змінної.</a:t>
            </a:r>
          </a:p>
          <a:p>
            <a:pPr marL="0" indent="0">
              <a:buNone/>
            </a:pPr>
            <a:r>
              <a:rPr lang="uk-UA" sz="2400" noProof="0" dirty="0"/>
              <a:t>Найчастіше використовують такі методи </a:t>
            </a:r>
            <a:r>
              <a:rPr lang="uk-UA" sz="2400" noProof="0" dirty="0" err="1"/>
              <a:t>шкалювання</a:t>
            </a:r>
            <a:r>
              <a:rPr lang="uk-UA" sz="2400" noProof="0" dirty="0"/>
              <a:t>:</a:t>
            </a:r>
          </a:p>
          <a:p>
            <a:pPr marL="0" indent="0">
              <a:buNone/>
            </a:pPr>
            <a:r>
              <a:rPr lang="uk-UA" sz="2400" noProof="0" dirty="0"/>
              <a:t>1) стандартизація (</a:t>
            </a:r>
            <a:r>
              <a:rPr lang="uk-UA" sz="2400" noProof="0" dirty="0" err="1"/>
              <a:t>Standart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2) нормалізація відносно мінімуму (</a:t>
            </a:r>
            <a:r>
              <a:rPr lang="uk-UA" sz="2400" noProof="0" dirty="0" err="1"/>
              <a:t>MinMax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3) нормалізація відносно середнього (</a:t>
            </a:r>
            <a:r>
              <a:rPr lang="uk-UA" sz="2400" noProof="0" dirty="0" err="1"/>
              <a:t>Avg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</p:txBody>
      </p:sp>
      <p:pic>
        <p:nvPicPr>
          <p:cNvPr id="6" name="image48.png">
            <a:extLst>
              <a:ext uri="{FF2B5EF4-FFF2-40B4-BE49-F238E27FC236}">
                <a16:creationId xmlns:a16="http://schemas.microsoft.com/office/drawing/2014/main" xmlns="" id="{7778F278-B323-4B88-A828-7FDD2BD6FF1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2911797"/>
            <a:ext cx="1255651" cy="803399"/>
          </a:xfrm>
          <a:prstGeom prst="rect">
            <a:avLst/>
          </a:prstGeom>
          <a:ln/>
        </p:spPr>
      </p:pic>
      <p:pic>
        <p:nvPicPr>
          <p:cNvPr id="9" name="image43.png">
            <a:extLst>
              <a:ext uri="{FF2B5EF4-FFF2-40B4-BE49-F238E27FC236}">
                <a16:creationId xmlns:a16="http://schemas.microsoft.com/office/drawing/2014/main" xmlns="" id="{88841B41-F9D6-4E6E-BA74-891009A8238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95868" y="3717624"/>
            <a:ext cx="3064823" cy="903215"/>
          </a:xfrm>
          <a:prstGeom prst="rect">
            <a:avLst/>
          </a:prstGeom>
          <a:ln/>
        </p:spPr>
      </p:pic>
      <p:pic>
        <p:nvPicPr>
          <p:cNvPr id="12" name="image40.png">
            <a:extLst>
              <a:ext uri="{FF2B5EF4-FFF2-40B4-BE49-F238E27FC236}">
                <a16:creationId xmlns:a16="http://schemas.microsoft.com/office/drawing/2014/main" xmlns="" id="{F2C8C0DB-BA22-4A66-990B-AFE22CACD8E5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995867" y="4947293"/>
            <a:ext cx="3064823" cy="903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6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545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Лекція 2</vt:lpstr>
      <vt:lpstr>Етапи підготовки даних</vt:lpstr>
      <vt:lpstr>Завантаження та інтеграція даних</vt:lpstr>
      <vt:lpstr>Кодування</vt:lpstr>
      <vt:lpstr>Обчислення статистик</vt:lpstr>
      <vt:lpstr>Логарифмування </vt:lpstr>
      <vt:lpstr>Видалення викидів</vt:lpstr>
      <vt:lpstr>Обробка відсутніх значень</vt:lpstr>
      <vt:lpstr>Шкалювання даних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35</cp:revision>
  <dcterms:created xsi:type="dcterms:W3CDTF">2020-08-21T08:15:31Z</dcterms:created>
  <dcterms:modified xsi:type="dcterms:W3CDTF">2021-09-14T11:52:06Z</dcterms:modified>
</cp:coreProperties>
</file>