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21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21201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222122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232233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242344.vsd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8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err="1" smtClean="0"/>
              <a:t>Байєсова</a:t>
            </a:r>
            <a:r>
              <a:rPr lang="uk-UA" sz="4400" noProof="0" dirty="0" smtClean="0"/>
              <a:t> класифікація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Наївний </a:t>
            </a:r>
            <a:r>
              <a:rPr lang="uk-UA" sz="4400" noProof="0" dirty="0" err="1" smtClean="0"/>
              <a:t>байєсовський</a:t>
            </a:r>
            <a:r>
              <a:rPr lang="uk-UA" sz="4400" noProof="0" dirty="0" smtClean="0"/>
              <a:t> класифікатор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64CB3A8F-5B4D-4BAF-A846-B1A64C5C4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Наївний </a:t>
                </a:r>
                <a:r>
                  <a:rPr lang="uk-UA" sz="2400" noProof="0" dirty="0" err="1" smtClean="0"/>
                  <a:t>байєсовський</a:t>
                </a:r>
                <a:r>
                  <a:rPr lang="uk-UA" sz="2400" noProof="0" dirty="0" smtClean="0"/>
                  <a:t> класифікатор (</a:t>
                </a:r>
                <a:r>
                  <a:rPr lang="uk-UA" sz="2400" noProof="0" dirty="0" err="1" smtClean="0"/>
                  <a:t>Naive</a:t>
                </a:r>
                <a:r>
                  <a:rPr lang="uk-UA" sz="2400" noProof="0" dirty="0" smtClean="0"/>
                  <a:t> </a:t>
                </a:r>
                <a:r>
                  <a:rPr lang="uk-UA" sz="2400" noProof="0" dirty="0" err="1" smtClean="0"/>
                  <a:t>Bayes</a:t>
                </a:r>
                <a:r>
                  <a:rPr lang="uk-UA" sz="2400" noProof="0" dirty="0" smtClean="0"/>
                  <a:t> </a:t>
                </a:r>
                <a:r>
                  <a:rPr lang="uk-UA" sz="2400" noProof="0" dirty="0" err="1" smtClean="0"/>
                  <a:t>Classifier</a:t>
                </a:r>
                <a:r>
                  <a:rPr lang="uk-UA" sz="2400" noProof="0" dirty="0" smtClean="0"/>
                  <a:t>) – ймовірнісний класифікатор, заснований на теоремі </a:t>
                </a:r>
                <a:r>
                  <a:rPr lang="uk-UA" sz="2400" noProof="0" dirty="0" err="1" smtClean="0"/>
                  <a:t>Байєса</a:t>
                </a:r>
                <a:r>
                  <a:rPr lang="uk-UA" sz="2400" noProof="0" dirty="0" smtClean="0"/>
                  <a:t> з нежорсткими припущеннями про незалежність подій, яка задає формальний метод, що дозволяє в процесі ухвалення рішень врахувати нову інформацію.</a:t>
                </a:r>
              </a:p>
              <a:p>
                <a:pPr>
                  <a:spcAft>
                    <a:spcPts val="1200"/>
                  </a:spcAft>
                </a:pPr>
                <a:r>
                  <a:rPr lang="uk-UA" sz="2400" noProof="0" dirty="0"/>
                  <a:t>Основою </a:t>
                </a:r>
                <a:r>
                  <a:rPr lang="uk-UA" sz="2400" noProof="0" dirty="0" err="1"/>
                  <a:t>байєсівської</a:t>
                </a:r>
                <a:r>
                  <a:rPr lang="uk-UA" sz="2400" noProof="0" dirty="0"/>
                  <a:t> класифікації є гіпотеза максимальної ймовірності, тобто вважається, що об’єкт A належить класу 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, якщо досягається найбільша апостеріорна ймовірність: </a:t>
                </a:r>
                <a:r>
                  <a:rPr lang="uk-UA" sz="2400" noProof="0" dirty="0" err="1"/>
                  <a:t>max</a:t>
                </a:r>
                <a:r>
                  <a:rPr lang="uk-UA" sz="2400" noProof="0" dirty="0"/>
                  <a:t> {P(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 | A)}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uk-UA" sz="2400" i="1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де P(</a:t>
                </a:r>
                <a:r>
                  <a:rPr lang="uk-UA" sz="2400" noProof="0" dirty="0" err="1"/>
                  <a:t>A│Hi</a:t>
                </a:r>
                <a:r>
                  <a:rPr lang="uk-UA" sz="2400" noProof="0" dirty="0"/>
                  <a:t>) – ймовірність зустріти об’єкт A серед об’єктів класу 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; </a:t>
                </a:r>
              </a:p>
              <a:p>
                <a:r>
                  <a:rPr lang="uk-UA" sz="2400" noProof="0" dirty="0"/>
                  <a:t>P(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) та P(А) – апріорні ймовірності класу 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 та об’єкта A.</a:t>
                </a:r>
              </a:p>
              <a:p>
                <a:endParaRPr lang="uk-UA" sz="2400" noProof="0" dirty="0"/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4CB3A8F-5B4D-4BAF-A846-B1A64C5C4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96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9E15BF-4B21-4929-9008-75FBA312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F4DE8940-0091-4CEE-9278-C25994D37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Нехай є два класи людей, одні схильні до кредитування (YES), другі – ні (NO). </a:t>
                </a:r>
              </a:p>
              <a:p>
                <a:r>
                  <a:rPr lang="uk-UA" sz="2400" noProof="0" dirty="0"/>
                  <a:t>Нехай вони описуються двома ознаками – віком і доходом. </a:t>
                </a:r>
              </a:p>
              <a:p>
                <a:r>
                  <a:rPr lang="uk-UA" sz="2400" noProof="0" dirty="0"/>
                  <a:t>Необхідно долучити нову людину, дані про вік і доходи якої відомі, до одного з класів.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𝑁𝑂</m:t>
                          </m:r>
                        </m:e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uk-UA" sz="2400" i="1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𝑁𝑂</m:t>
                              </m:r>
                            </m:e>
                          </m:d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𝑁𝑂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де P(NO) – апріорна ймовірність;</a:t>
                </a:r>
              </a:p>
              <a:p>
                <a:r>
                  <a:rPr lang="uk-UA" sz="2400" noProof="0" dirty="0"/>
                  <a:t>P(X│NO) – умовна ймовірність;</a:t>
                </a:r>
              </a:p>
              <a:p>
                <a:r>
                  <a:rPr lang="uk-UA" sz="2400" noProof="0" dirty="0"/>
                  <a:t>P(X) – гранична ймовірність ;</a:t>
                </a:r>
              </a:p>
              <a:p>
                <a:r>
                  <a:rPr lang="uk-UA" sz="2400" noProof="0" dirty="0"/>
                  <a:t>P(NO│X) – апостеріорна ймовірність.</a:t>
                </a:r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DE8940-0091-4CEE-9278-C25994D37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1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97208C-998B-420F-AEB5-30E737D3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02935D5-4054-4802-A0F6-B638C83E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По-перше обчислюється апріорна ймовірність для кожного з класів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2E35940-0484-4BCF-83CF-E07ECB60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24192CD8-9A81-4164-9DB4-231E94CD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68613"/>
              </p:ext>
            </p:extLst>
          </p:nvPr>
        </p:nvGraphicFramePr>
        <p:xfrm>
          <a:off x="712519" y="2711900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19" y="2711900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59FA2A4-CCCC-4564-97C7-209D1DC746A4}"/>
                  </a:ext>
                </a:extLst>
              </p:cNvPr>
              <p:cNvSpPr txBox="1"/>
              <p:nvPr/>
            </p:nvSpPr>
            <p:spPr>
              <a:xfrm>
                <a:off x="7571510" y="2996096"/>
                <a:ext cx="360317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FA2A4-CCCC-4564-97C7-209D1DC7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510" y="2996096"/>
                <a:ext cx="3603170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A379D7A-72AA-481C-9A7A-1DD3119E518C}"/>
                  </a:ext>
                </a:extLst>
              </p:cNvPr>
              <p:cNvSpPr txBox="1"/>
              <p:nvPr/>
            </p:nvSpPr>
            <p:spPr>
              <a:xfrm>
                <a:off x="9384477" y="4367128"/>
                <a:ext cx="196932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379D7A-72AA-481C-9A7A-1DD3119E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477" y="4367128"/>
                <a:ext cx="1969323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5305C7-9242-461F-BD4F-510A92C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D4B0553-E63B-44A6-9F73-71570D34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Потім обчислюється умовна ймовірність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B8E30178-47B1-4352-BC17-E5A9BF07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D677E95B-1769-4BFA-8E14-830A130AD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20828"/>
              </p:ext>
            </p:extLst>
          </p:nvPr>
        </p:nvGraphicFramePr>
        <p:xfrm>
          <a:off x="838200" y="2502742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02742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5E758D6C-28F8-4719-BDD4-AC4F576E09AB}"/>
                  </a:ext>
                </a:extLst>
              </p:cNvPr>
              <p:cNvSpPr txBox="1"/>
              <p:nvPr/>
            </p:nvSpPr>
            <p:spPr>
              <a:xfrm>
                <a:off x="6756658" y="2634189"/>
                <a:ext cx="4597142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𝑁𝑢𝑚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𝑆𝑖𝑚𝑖𝑙𝑎𝑟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𝑂𝑏𝑗𝑒𝑐𝑡𝑠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58D6C-28F8-4719-BDD4-AC4F576E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58" y="2634189"/>
                <a:ext cx="4597142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49DAFB2-6F00-4F17-A831-6A4CC68A50A3}"/>
                  </a:ext>
                </a:extLst>
              </p:cNvPr>
              <p:cNvSpPr txBox="1"/>
              <p:nvPr/>
            </p:nvSpPr>
            <p:spPr>
              <a:xfrm>
                <a:off x="9704907" y="3761851"/>
                <a:ext cx="1648893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DAFB2-6F00-4F17-A831-6A4CC68A5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07" y="3761851"/>
                <a:ext cx="1648893" cy="784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1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478A37-F140-4F54-907C-FAD41546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A166D7D-D638-4539-8F26-3B81F16D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Потім обчислюється гранична ймовірність</a:t>
            </a:r>
            <a:endParaRPr lang="uk-UA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DAAF046-0348-45DA-B247-019B78D8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A28E2E88-5E72-4DFE-A827-720EF3E5F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1280"/>
              </p:ext>
            </p:extLst>
          </p:nvPr>
        </p:nvGraphicFramePr>
        <p:xfrm>
          <a:off x="838200" y="2576963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76963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CF9FA28E-CB4C-469D-92F7-E5E39F494F19}"/>
                  </a:ext>
                </a:extLst>
              </p:cNvPr>
              <p:cNvSpPr txBox="1"/>
              <p:nvPr/>
            </p:nvSpPr>
            <p:spPr>
              <a:xfrm>
                <a:off x="6472144" y="2576963"/>
                <a:ext cx="4788725" cy="1138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𝑁𝑢𝑚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𝑆𝑖𝑚𝑖𝑙𝑎𝑟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𝑂𝑏𝑗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𝑁𝑂</m:t>
                              </m:r>
                            </m:e>
                          </m:eqAr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9FA28E-CB4C-469D-92F7-E5E39F49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44" y="2576963"/>
                <a:ext cx="4788725" cy="1138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1E46948-0DE8-48EF-84AD-52720F8CBDC5}"/>
                  </a:ext>
                </a:extLst>
              </p:cNvPr>
              <p:cNvSpPr txBox="1"/>
              <p:nvPr/>
            </p:nvSpPr>
            <p:spPr>
              <a:xfrm>
                <a:off x="8702635" y="4147641"/>
                <a:ext cx="2651165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46948-0DE8-48EF-84AD-52720F8CB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35" y="4147641"/>
                <a:ext cx="2651165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30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8DA6037-ECA1-48D9-B45F-84A49EE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C232299-9851-47FF-A551-8D8545B4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Потім обчислюється апостеріорна ймовірність для кожного з класів</a:t>
            </a:r>
          </a:p>
          <a:p>
            <a:r>
              <a:rPr lang="uk-UA" sz="2400" noProof="0" dirty="0" smtClean="0"/>
              <a:t>Новий об’єкт належить до класу, що відповідає максимальній апостеріорній </a:t>
            </a:r>
            <a:r>
              <a:rPr lang="uk-UA" sz="2400" noProof="0" dirty="0" err="1" smtClean="0"/>
              <a:t>ймовірністі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F4764C3-AD04-476A-BB1F-C5F14AC1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7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D40792A1-0F0E-4F0F-83F5-D650B33BF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32300"/>
              </p:ext>
            </p:extLst>
          </p:nvPr>
        </p:nvGraphicFramePr>
        <p:xfrm>
          <a:off x="838200" y="2892875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2875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4F990AC-218C-48F5-B96C-7FE499EB9A89}"/>
                  </a:ext>
                </a:extLst>
              </p:cNvPr>
              <p:cNvSpPr txBox="1"/>
              <p:nvPr/>
            </p:nvSpPr>
            <p:spPr>
              <a:xfrm>
                <a:off x="7032666" y="5596264"/>
                <a:ext cx="36557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𝑌𝐸𝑆</m:t>
                          </m:r>
                        </m: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F990AC-218C-48F5-B96C-7FE499EB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66" y="5596264"/>
                <a:ext cx="36557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1AE26E3-736C-402D-8066-F44D740A6C0B}"/>
                  </a:ext>
                </a:extLst>
              </p:cNvPr>
              <p:cNvSpPr txBox="1"/>
              <p:nvPr/>
            </p:nvSpPr>
            <p:spPr>
              <a:xfrm>
                <a:off x="6764585" y="2676957"/>
                <a:ext cx="3923805" cy="132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AE26E3-736C-402D-8066-F44D740A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585" y="2676957"/>
                <a:ext cx="3923805" cy="1324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7B64AF2-A366-4C08-85FC-8A92FF6F3892}"/>
                  </a:ext>
                </a:extLst>
              </p:cNvPr>
              <p:cNvSpPr txBox="1"/>
              <p:nvPr/>
            </p:nvSpPr>
            <p:spPr>
              <a:xfrm>
                <a:off x="6920347" y="4136990"/>
                <a:ext cx="3626921" cy="132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𝑌𝐸𝑆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64AF2-A366-4C08-85FC-8A92FF6F3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47" y="4136990"/>
                <a:ext cx="3626921" cy="1324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91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943E11-6832-46A5-B5EE-918CB8B4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Переваги і недоліки розглянутих моделей</a:t>
            </a:r>
            <a:endParaRPr lang="uk-UA" noProof="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41C61206-2D6C-4462-9C27-D84E3968396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1709287"/>
          <a:ext cx="10515600" cy="4933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8757">
                  <a:extLst>
                    <a:ext uri="{9D8B030D-6E8A-4147-A177-3AD203B41FA5}">
                      <a16:colId xmlns="" xmlns:a16="http://schemas.microsoft.com/office/drawing/2014/main" val="2989905935"/>
                    </a:ext>
                  </a:extLst>
                </a:gridCol>
                <a:gridCol w="4120738">
                  <a:extLst>
                    <a:ext uri="{9D8B030D-6E8A-4147-A177-3AD203B41FA5}">
                      <a16:colId xmlns="" xmlns:a16="http://schemas.microsoft.com/office/drawing/2014/main" val="2539415160"/>
                    </a:ext>
                  </a:extLst>
                </a:gridCol>
                <a:gridCol w="4276105">
                  <a:extLst>
                    <a:ext uri="{9D8B030D-6E8A-4147-A177-3AD203B41FA5}">
                      <a16:colId xmlns="" xmlns:a16="http://schemas.microsoft.com/office/drawing/2014/main" val="867580331"/>
                    </a:ext>
                  </a:extLst>
                </a:gridCol>
              </a:tblGrid>
              <a:tr h="23799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effectLst/>
                        </a:rPr>
                        <a:t>Модель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effectLst/>
                        </a:rPr>
                        <a:t>Переваги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effectLst/>
                        </a:rPr>
                        <a:t>Недоліки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="" xmlns:a16="http://schemas.microsoft.com/office/drawing/2014/main" val="975174329"/>
                  </a:ext>
                </a:extLst>
              </a:tr>
              <a:tr h="53636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Логістична регресія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Ймовірнісний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підхід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uk-UA" sz="1800" dirty="0">
                          <a:effectLst/>
                        </a:rPr>
                        <a:t>що </a:t>
                      </a:r>
                      <a:r>
                        <a:rPr lang="ru-RU" sz="1800" dirty="0" err="1">
                          <a:effectLst/>
                        </a:rPr>
                        <a:t>дозволяє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оцінити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знач</a:t>
                      </a:r>
                      <a:r>
                        <a:rPr lang="uk-UA" sz="1800" dirty="0" err="1">
                          <a:effectLst/>
                        </a:rPr>
                        <a:t>ущість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факторів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Припущення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лінійної</a:t>
                      </a:r>
                      <a:r>
                        <a:rPr lang="ru-RU" sz="1800" dirty="0">
                          <a:effectLst/>
                        </a:rPr>
                        <a:t> роз</a:t>
                      </a:r>
                      <a:r>
                        <a:rPr lang="uk-UA" sz="1800" dirty="0">
                          <a:effectLst/>
                        </a:rPr>
                        <a:t>по</a:t>
                      </a:r>
                      <a:r>
                        <a:rPr lang="ru-RU" sz="1800" dirty="0" err="1">
                          <a:effectLst/>
                        </a:rPr>
                        <a:t>дільності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="" xmlns:a16="http://schemas.microsoft.com/office/drawing/2014/main" val="1104174647"/>
                  </a:ext>
                </a:extLst>
              </a:tr>
              <a:tr h="536369">
                <a:tc>
                  <a:txBody>
                    <a:bodyPr/>
                    <a:lstStyle/>
                    <a:p>
                      <a:r>
                        <a:rPr lang="uk-UA" sz="1800">
                          <a:effectLst/>
                        </a:rPr>
                        <a:t>Метод опорних векторів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uk-UA" sz="1800">
                          <a:effectLst/>
                        </a:rPr>
                        <a:t>Не є чутливим до перенавчання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effectLst/>
                        </a:rPr>
                        <a:t>Необхідно розрізняти лінійний та нелінійний випадки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="" xmlns:a16="http://schemas.microsoft.com/office/drawing/2014/main" val="375869219"/>
                  </a:ext>
                </a:extLst>
              </a:tr>
              <a:tr h="53636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Метод </a:t>
                      </a:r>
                      <a:r>
                        <a:rPr lang="uk-UA" sz="1800">
                          <a:effectLst/>
                        </a:rPr>
                        <a:t>К</a:t>
                      </a:r>
                      <a:r>
                        <a:rPr lang="ru-RU" sz="1800">
                          <a:effectLst/>
                        </a:rPr>
                        <a:t> найближчих сусідів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Простий, швидкий і ефективний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Необхідність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вручну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підбирати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кількість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сусідів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="" xmlns:a16="http://schemas.microsoft.com/office/drawing/2014/main" val="263688400"/>
                  </a:ext>
                </a:extLst>
              </a:tr>
              <a:tr h="83474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Ба</a:t>
                      </a:r>
                      <a:r>
                        <a:rPr lang="uk-UA" sz="1800">
                          <a:effectLst/>
                        </a:rPr>
                        <a:t>й</a:t>
                      </a:r>
                      <a:r>
                        <a:rPr lang="ru-RU" sz="1800">
                          <a:effectLst/>
                        </a:rPr>
                        <a:t>єсівський класифікатор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Стійкий</a:t>
                      </a:r>
                      <a:r>
                        <a:rPr lang="ru-RU" sz="180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викидів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ймовірнісний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підхід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uk-UA" sz="1800" dirty="0">
                          <a:effectLst/>
                        </a:rPr>
                        <a:t>що </a:t>
                      </a:r>
                      <a:r>
                        <a:rPr lang="ru-RU" sz="1800" dirty="0" err="1">
                          <a:effectLst/>
                        </a:rPr>
                        <a:t>працює</a:t>
                      </a:r>
                      <a:r>
                        <a:rPr lang="ru-RU" sz="1800" dirty="0">
                          <a:effectLst/>
                        </a:rPr>
                        <a:t> в </a:t>
                      </a:r>
                      <a:r>
                        <a:rPr lang="ru-RU" sz="1800" dirty="0" err="1">
                          <a:effectLst/>
                        </a:rPr>
                        <a:t>лінійно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нероз</a:t>
                      </a:r>
                      <a:r>
                        <a:rPr lang="uk-UA" sz="1800" dirty="0">
                          <a:effectLst/>
                        </a:rPr>
                        <a:t>по</a:t>
                      </a:r>
                      <a:r>
                        <a:rPr lang="ru-RU" sz="1800" dirty="0" err="1">
                          <a:effectLst/>
                        </a:rPr>
                        <a:t>дільних</a:t>
                      </a:r>
                      <a:r>
                        <a:rPr lang="ru-RU" sz="1800" dirty="0">
                          <a:effectLst/>
                        </a:rPr>
                        <a:t> просторах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Припущення</a:t>
                      </a:r>
                      <a:r>
                        <a:rPr lang="ru-RU" sz="1800" dirty="0">
                          <a:effectLst/>
                        </a:rPr>
                        <a:t> про </a:t>
                      </a:r>
                      <a:r>
                        <a:rPr lang="ru-RU" sz="1800" dirty="0" err="1">
                          <a:effectLst/>
                        </a:rPr>
                        <a:t>рівну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статистичн</a:t>
                      </a:r>
                      <a:r>
                        <a:rPr lang="uk-UA" sz="1800" dirty="0">
                          <a:effectLst/>
                        </a:rPr>
                        <a:t>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знач</a:t>
                      </a:r>
                      <a:r>
                        <a:rPr lang="uk-UA" sz="1800" dirty="0" err="1">
                          <a:effectLst/>
                        </a:rPr>
                        <a:t>ущість</a:t>
                      </a:r>
                      <a:r>
                        <a:rPr lang="uk-UA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факторів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="" xmlns:a16="http://schemas.microsoft.com/office/drawing/2014/main" val="3729804653"/>
                  </a:ext>
                </a:extLst>
              </a:tr>
              <a:tr h="83474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Дерева рішень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Добре інтерпретуються, не потребують шкалюванн</a:t>
                      </a:r>
                      <a:r>
                        <a:rPr lang="uk-UA" sz="1800">
                          <a:effectLst/>
                        </a:rPr>
                        <a:t>я</a:t>
                      </a:r>
                      <a:r>
                        <a:rPr lang="ru-RU" sz="1800">
                          <a:effectLst/>
                        </a:rPr>
                        <a:t>, дозволяють моделювати лінійні та нелінійні залежності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Погано </a:t>
                      </a:r>
                      <a:r>
                        <a:rPr lang="ru-RU" sz="1800" dirty="0" err="1">
                          <a:effectLst/>
                        </a:rPr>
                        <a:t>працюють</a:t>
                      </a:r>
                      <a:r>
                        <a:rPr lang="ru-RU" sz="1800" dirty="0">
                          <a:effectLst/>
                        </a:rPr>
                        <a:t> на </a:t>
                      </a:r>
                      <a:r>
                        <a:rPr lang="ru-RU" sz="1800" dirty="0" err="1">
                          <a:effectLst/>
                        </a:rPr>
                        <a:t>малих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вибірках</a:t>
                      </a:r>
                      <a:r>
                        <a:rPr lang="ru-RU" sz="1800" dirty="0">
                          <a:effectLst/>
                        </a:rPr>
                        <a:t>, велика </a:t>
                      </a:r>
                      <a:r>
                        <a:rPr lang="ru-RU" sz="1800" dirty="0" err="1">
                          <a:effectLst/>
                        </a:rPr>
                        <a:t>ймовірність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перенавчання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="" xmlns:a16="http://schemas.microsoft.com/office/drawing/2014/main" val="4097420279"/>
                  </a:ext>
                </a:extLst>
              </a:tr>
              <a:tr h="83474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Випадковий ліс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Висока точність, особливо </a:t>
                      </a:r>
                      <a:r>
                        <a:rPr lang="uk-UA" sz="1800">
                          <a:effectLst/>
                        </a:rPr>
                        <a:t>під час</a:t>
                      </a:r>
                      <a:r>
                        <a:rPr lang="ru-RU" sz="1800">
                          <a:effectLst/>
                        </a:rPr>
                        <a:t> моделюванн</a:t>
                      </a:r>
                      <a:r>
                        <a:rPr lang="uk-UA" sz="1800">
                          <a:effectLst/>
                        </a:rPr>
                        <a:t>я</a:t>
                      </a:r>
                      <a:r>
                        <a:rPr lang="ru-RU" sz="1800">
                          <a:effectLst/>
                        </a:rPr>
                        <a:t> нелінійних залежностей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effectLst/>
                        </a:rPr>
                        <a:t>Н</a:t>
                      </a:r>
                      <a:r>
                        <a:rPr lang="ru-RU" sz="1800" dirty="0">
                          <a:effectLst/>
                        </a:rPr>
                        <a:t>е </a:t>
                      </a:r>
                      <a:r>
                        <a:rPr lang="ru-RU" sz="1800" dirty="0" err="1">
                          <a:effectLst/>
                        </a:rPr>
                        <a:t>інтерпретуються</a:t>
                      </a:r>
                      <a:r>
                        <a:rPr lang="ru-RU" sz="1800" dirty="0">
                          <a:effectLst/>
                        </a:rPr>
                        <a:t>, легко </a:t>
                      </a:r>
                      <a:r>
                        <a:rPr lang="ru-RU" sz="1800" dirty="0" err="1">
                          <a:effectLst/>
                        </a:rPr>
                        <a:t>перенавчати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потрібно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вручну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підбирати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кількість</a:t>
                      </a:r>
                      <a:r>
                        <a:rPr lang="ru-RU" sz="1800" dirty="0">
                          <a:effectLst/>
                        </a:rPr>
                        <a:t> дерев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="" xmlns:a16="http://schemas.microsoft.com/office/drawing/2014/main" val="49269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1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300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8</vt:lpstr>
      <vt:lpstr>Наївний байєсовський класифікатор</vt:lpstr>
      <vt:lpstr>Приклад</vt:lpstr>
      <vt:lpstr>Приклад</vt:lpstr>
      <vt:lpstr>Приклад</vt:lpstr>
      <vt:lpstr>Приклад</vt:lpstr>
      <vt:lpstr>Приклад</vt:lpstr>
      <vt:lpstr>Переваги і недоліки розглянутих моделей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50</cp:revision>
  <dcterms:created xsi:type="dcterms:W3CDTF">2020-08-21T08:15:31Z</dcterms:created>
  <dcterms:modified xsi:type="dcterms:W3CDTF">2021-09-18T17:50:29Z</dcterms:modified>
</cp:coreProperties>
</file>