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6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252411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2625222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27263333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package" Target="../embeddings/_________Microsoft_Visio28274444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package" Target="../embeddings/_________Microsoft_Visio29285555.vsdx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</a:t>
            </a:r>
            <a:r>
              <a:rPr lang="uk-UA" noProof="0" dirty="0" smtClean="0"/>
              <a:t>1</a:t>
            </a:r>
            <a:r>
              <a:rPr lang="en-US" noProof="0" smtClean="0"/>
              <a:t>0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err="1" smtClean="0"/>
              <a:t>Кластеризація</a:t>
            </a:r>
            <a:r>
              <a:rPr lang="uk-UA" sz="4400" noProof="0" dirty="0" smtClean="0"/>
              <a:t> на основі k-</a:t>
            </a:r>
            <a:r>
              <a:rPr lang="uk-UA" sz="4400" noProof="0" dirty="0" err="1" smtClean="0"/>
              <a:t>means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2FA1D8-6FDD-443A-90BE-99BD65A5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Переваги і недоліки розглянутих моделей</a:t>
            </a:r>
            <a:endParaRPr lang="uk-UA" noProof="0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="" xmlns:a16="http://schemas.microsoft.com/office/drawing/2014/main" id="{A565E76F-1C29-4DE1-9F0E-679234413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036540"/>
              </p:ext>
            </p:extLst>
          </p:nvPr>
        </p:nvGraphicFramePr>
        <p:xfrm>
          <a:off x="838200" y="1690687"/>
          <a:ext cx="10692739" cy="480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4975">
                  <a:extLst>
                    <a:ext uri="{9D8B030D-6E8A-4147-A177-3AD203B41FA5}">
                      <a16:colId xmlns="" xmlns:a16="http://schemas.microsoft.com/office/drawing/2014/main" val="723237690"/>
                    </a:ext>
                  </a:extLst>
                </a:gridCol>
                <a:gridCol w="3563882">
                  <a:extLst>
                    <a:ext uri="{9D8B030D-6E8A-4147-A177-3AD203B41FA5}">
                      <a16:colId xmlns="" xmlns:a16="http://schemas.microsoft.com/office/drawing/2014/main" val="4269159551"/>
                    </a:ext>
                  </a:extLst>
                </a:gridCol>
                <a:gridCol w="3563882">
                  <a:extLst>
                    <a:ext uri="{9D8B030D-6E8A-4147-A177-3AD203B41FA5}">
                      <a16:colId xmlns="" xmlns:a16="http://schemas.microsoft.com/office/drawing/2014/main" val="2894334652"/>
                    </a:ext>
                  </a:extLst>
                </a:gridCol>
              </a:tblGrid>
              <a:tr h="599156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Модель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>
                          <a:effectLst/>
                        </a:rPr>
                        <a:t>Переваги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err="1">
                          <a:effectLst/>
                        </a:rPr>
                        <a:t>Недоліки</a:t>
                      </a:r>
                      <a:endParaRPr lang="ru-RU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254303560"/>
                  </a:ext>
                </a:extLst>
              </a:tr>
              <a:tr h="2477106">
                <a:tc>
                  <a:txBody>
                    <a:bodyPr/>
                    <a:lstStyle/>
                    <a:p>
                      <a:r>
                        <a:rPr lang="ru-RU" sz="2000" dirty="0" err="1">
                          <a:effectLst/>
                        </a:rPr>
                        <a:t>Ієрархічна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кластеризація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Оптимальн</a:t>
                      </a:r>
                      <a:r>
                        <a:rPr lang="uk-UA" sz="2000">
                          <a:effectLst/>
                        </a:rPr>
                        <a:t>а кількість </a:t>
                      </a:r>
                      <a:r>
                        <a:rPr lang="ru-RU" sz="2000">
                          <a:effectLst/>
                        </a:rPr>
                        <a:t>кластерів може бути отриман</a:t>
                      </a:r>
                      <a:r>
                        <a:rPr lang="uk-UA" sz="2000">
                          <a:effectLst/>
                        </a:rPr>
                        <a:t>а</a:t>
                      </a:r>
                      <a:r>
                        <a:rPr lang="ru-RU" sz="2000">
                          <a:effectLst/>
                        </a:rPr>
                        <a:t> безпосередньо з моделі, легко інтерпретується дендрограмма кластерів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Не застосовується для великих вибірок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2877892076"/>
                  </a:ext>
                </a:extLst>
              </a:tr>
              <a:tr h="1725925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Метод </a:t>
                      </a:r>
                      <a:r>
                        <a:rPr lang="en-US" sz="2000">
                          <a:effectLst/>
                        </a:rPr>
                        <a:t>k-</a:t>
                      </a:r>
                      <a:r>
                        <a:rPr lang="uk-UA" sz="2000">
                          <a:effectLst/>
                        </a:rPr>
                        <a:t>середніх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Простий для розуміння, легко адаптує</a:t>
                      </a:r>
                      <a:r>
                        <a:rPr lang="uk-UA" sz="2000">
                          <a:effectLst/>
                        </a:rPr>
                        <a:t>ться</a:t>
                      </a:r>
                      <a:r>
                        <a:rPr lang="ru-RU" sz="2000">
                          <a:effectLst/>
                        </a:rPr>
                        <a:t>, добре працює і на великих, і на малих вибірках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ru-RU" sz="2000" dirty="0" err="1">
                          <a:effectLst/>
                        </a:rPr>
                        <a:t>Необхідно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визначати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uk-UA" sz="2000" dirty="0">
                          <a:effectLst/>
                        </a:rPr>
                        <a:t>кількість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кластерів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="" xmlns:a16="http://schemas.microsoft.com/office/drawing/2014/main" val="345154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8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Якість </a:t>
            </a:r>
            <a:r>
              <a:rPr lang="uk-UA" noProof="0" dirty="0" err="1" smtClean="0"/>
              <a:t>кластеризації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noProof="0" dirty="0" smtClean="0"/>
              <a:t>Після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виникає питання, наскільки воно стійке та статистично значуще. Існує емпіричне правило – стійка група повинна зберігатися зі зміною методів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: наприклад, якщо результати ієрархічного кластерного аналізу мають частку збігів більше за 70 % з угрупованням за методом k-середніх, то береться припущення про стійкість.</a:t>
            </a:r>
          </a:p>
          <a:p>
            <a:pPr marL="0" indent="0">
              <a:buNone/>
            </a:pPr>
            <a:r>
              <a:rPr lang="uk-UA" noProof="0" dirty="0" smtClean="0"/>
              <a:t>У теоретичному плані проблема перевірки адекватності </a:t>
            </a:r>
            <a:r>
              <a:rPr lang="uk-UA" noProof="0" dirty="0" err="1" smtClean="0"/>
              <a:t>кластеризації</a:t>
            </a:r>
            <a:r>
              <a:rPr lang="uk-UA" noProof="0" dirty="0" smtClean="0"/>
              <a:t> не вирішена, можна виділити кілька підходів до </a:t>
            </a:r>
            <a:r>
              <a:rPr lang="uk-UA" noProof="0" dirty="0" err="1" smtClean="0"/>
              <a:t>валідації</a:t>
            </a:r>
            <a:r>
              <a:rPr lang="uk-UA" noProof="0" dirty="0" smtClean="0"/>
              <a:t> кластерів:</a:t>
            </a:r>
          </a:p>
          <a:p>
            <a:pPr lvl="0"/>
            <a:r>
              <a:rPr lang="uk-UA" noProof="0" dirty="0" smtClean="0"/>
              <a:t>зовнішня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полягає в порівнянні підсумків кластерного аналізу із заздалегідь відомим результатом (тобто мітки кластерів відомі апріорі);</a:t>
            </a:r>
          </a:p>
          <a:p>
            <a:pPr lvl="0"/>
            <a:r>
              <a:rPr lang="uk-UA" noProof="0" dirty="0" smtClean="0"/>
              <a:t>відносна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оцінює структуру кластерів, змінюючи різні параметри одного і того ж алгоритму (наприклад, кількість груп k);</a:t>
            </a:r>
          </a:p>
          <a:p>
            <a:pPr lvl="0"/>
            <a:r>
              <a:rPr lang="uk-UA" noProof="0" dirty="0" smtClean="0"/>
              <a:t>внутрішня </a:t>
            </a:r>
            <a:r>
              <a:rPr lang="uk-UA" noProof="0" dirty="0" err="1" smtClean="0"/>
              <a:t>валідація</a:t>
            </a:r>
            <a:r>
              <a:rPr lang="uk-UA" noProof="0" dirty="0" smtClean="0"/>
              <a:t>, що використовує методи </a:t>
            </a:r>
            <a:r>
              <a:rPr lang="uk-UA" noProof="0" dirty="0" err="1" smtClean="0"/>
              <a:t>ресемплінга</a:t>
            </a:r>
            <a:r>
              <a:rPr lang="uk-UA" noProof="0" dirty="0" smtClean="0"/>
              <a:t>.</a:t>
            </a:r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95729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BD813F-6DED-42D9-91D8-1D5865EC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4CB3A8F-5B4D-4BAF-A846-B1A64C5C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Основою роботи алгоритму k-середніх (k-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) є принцип оптимального розбиття множини даних на k кластерів. Алгоритм намагається згрупувати дані в кластери так, щоб цільова функція алгоритму розбиття досягала екстремуму.</a:t>
            </a:r>
          </a:p>
          <a:p>
            <a:r>
              <a:rPr lang="uk-UA" sz="2400" noProof="0" dirty="0" smtClean="0"/>
              <a:t>Нехай об’єкти, що підлягають </a:t>
            </a:r>
            <a:r>
              <a:rPr lang="uk-UA" sz="2400" noProof="0" dirty="0" err="1" smtClean="0"/>
              <a:t>кластеризації</a:t>
            </a:r>
            <a:r>
              <a:rPr lang="uk-UA" sz="2400" noProof="0" dirty="0" smtClean="0"/>
              <a:t>, описуються вектором параметрів 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р</a:t>
            </a:r>
            <a:r>
              <a:rPr lang="uk-UA" sz="2400" noProof="0" dirty="0" smtClean="0"/>
              <a:t>. Введемо множину кластерів і визначимо їх ядра </a:t>
            </a:r>
            <a:r>
              <a:rPr lang="uk-UA" sz="2400" noProof="0" dirty="0" err="1" smtClean="0"/>
              <a:t>С</a:t>
            </a:r>
            <a:r>
              <a:rPr lang="uk-UA" sz="2400" baseline="-25000" noProof="0" dirty="0" err="1" smtClean="0"/>
              <a:t>k</a:t>
            </a:r>
            <a:r>
              <a:rPr lang="uk-UA" sz="2400" noProof="0" dirty="0" smtClean="0"/>
              <a:t> як типові об’єкти свого кластера. Для оцінки близькості об’єкта до ядра використовується евклідова міра близькості D(</a:t>
            </a:r>
            <a:r>
              <a:rPr lang="uk-UA" sz="2400" noProof="0" dirty="0" err="1" smtClean="0"/>
              <a:t>x</a:t>
            </a:r>
            <a:r>
              <a:rPr lang="uk-UA" sz="2400" baseline="-25000" noProof="0" dirty="0" err="1" smtClean="0"/>
              <a:t>p</a:t>
            </a:r>
            <a:r>
              <a:rPr lang="uk-UA" sz="2400" noProof="0" dirty="0" err="1" smtClean="0"/>
              <a:t>,c</a:t>
            </a:r>
            <a:r>
              <a:rPr lang="uk-UA" sz="2400" baseline="-25000" noProof="0" dirty="0" err="1" smtClean="0"/>
              <a:t>k</a:t>
            </a:r>
            <a:r>
              <a:rPr lang="uk-UA" sz="2400" noProof="0" dirty="0" smtClean="0"/>
              <a:t>), що тим менше, чим більше об’єкт схожий на ядро класу, тобто під час розбиття на кластери повинна бути мінімізована сумарна міра близькості для всієї множини вхідних об’єктів</a:t>
            </a:r>
          </a:p>
          <a:p>
            <a:endParaRPr lang="uk-UA" sz="2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BF1A7BC0-5777-4549-AF1B-3501DE1A33AE}"/>
                  </a:ext>
                </a:extLst>
              </p:cNvPr>
              <p:cNvSpPr txBox="1"/>
              <p:nvPr/>
            </p:nvSpPr>
            <p:spPr>
              <a:xfrm>
                <a:off x="2894610" y="5288956"/>
                <a:ext cx="6097978" cy="1203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ru-RU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1A7BC0-5777-4549-AF1B-3501DE1A3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610" y="5288956"/>
                <a:ext cx="6097978" cy="12039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1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A825C23-004F-43D5-8E9D-DBA61545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 </a:t>
            </a:r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8AE945B-07C3-4B72-80C1-7AFFB234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995"/>
            <a:ext cx="11155878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Розглянемо загальний алгоритм з фіксованою кількістю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k (кількість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вибирається заздалегідь з огляду на конкретне завдання, початкові значення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можуть вибиратися випадковими, однаковими або за іншими евристичним правилами).</a:t>
            </a:r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827EA40-6BEE-4C70-892D-0A7CBFBBA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DDE978BD-0CD0-4D56-BB99-CFE773F942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229836"/>
              </p:ext>
            </p:extLst>
          </p:nvPr>
        </p:nvGraphicFramePr>
        <p:xfrm>
          <a:off x="3331471" y="2925558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2925558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7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4611EC-431A-4052-A5EE-858D0A9B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38986CC-C3BD-4652-83E7-19017484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Кожна ітерація алгоритму складається з двох етапів:</a:t>
            </a:r>
          </a:p>
          <a:p>
            <a:pPr marL="457200" indent="-457200">
              <a:buAutoNum type="arabicPeriod"/>
            </a:pPr>
            <a:r>
              <a:rPr lang="uk-UA" sz="2400" noProof="0" dirty="0" smtClean="0"/>
              <a:t>За незмінних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шукається</a:t>
            </a:r>
            <a:r>
              <a:rPr lang="uk-UA" sz="2400" noProof="0" dirty="0" smtClean="0"/>
              <a:t> таке розбиття об’єктів на класи, щоб мінімізувати сумарну міру близькості між об’єктами та ядрами класів:      </a:t>
            </a:r>
            <a:r>
              <a:rPr lang="uk-UA" sz="2400" noProof="0" dirty="0" err="1" smtClean="0"/>
              <a:t>min</a:t>
            </a:r>
            <a:r>
              <a:rPr lang="uk-UA" sz="2400" noProof="0" dirty="0" smtClean="0"/>
              <a:t> {Σ D (</a:t>
            </a:r>
            <a:r>
              <a:rPr lang="uk-UA" sz="2400" noProof="0" dirty="0" err="1" smtClean="0"/>
              <a:t>xp</a:t>
            </a:r>
            <a:r>
              <a:rPr lang="uk-UA" sz="2400" noProof="0" dirty="0" smtClean="0"/>
              <a:t>, </a:t>
            </a:r>
            <a:r>
              <a:rPr lang="uk-UA" sz="2400" noProof="0" dirty="0" err="1" smtClean="0"/>
              <a:t>ck</a:t>
            </a:r>
            <a:r>
              <a:rPr lang="uk-UA" sz="2400" noProof="0" dirty="0" smtClean="0"/>
              <a:t>)}. Результат етапу – </a:t>
            </a:r>
            <a:r>
              <a:rPr lang="uk-UA" sz="2400" noProof="0" dirty="0" err="1" smtClean="0"/>
              <a:t>функціx</a:t>
            </a:r>
            <a:r>
              <a:rPr lang="uk-UA" sz="2400" noProof="0" dirty="0" smtClean="0"/>
              <a:t>, що розбиває об’єкти на класи.</a:t>
            </a:r>
          </a:p>
          <a:p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894E768-9053-4C5A-B1F5-C7FE9A57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0F320E1E-38EA-47B9-9C1D-886DA7F45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101456"/>
              </p:ext>
            </p:extLst>
          </p:nvPr>
        </p:nvGraphicFramePr>
        <p:xfrm>
          <a:off x="3331471" y="3429000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3429000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1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1E4A76-8894-49B1-BD5D-502148C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A547F3F-CD24-4492-B1DC-016FA9A7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 smtClean="0"/>
              <a:t>2. За незмінного розбиття ядра класів налаштовуються так, щоб в межах кожного класу сумарна міра близькості ядра цього класу та об’єктів, що йому належать, була мінімальною. Результат цього етапу – нова сукупність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.</a:t>
            </a:r>
            <a:endParaRPr lang="uk-UA" sz="2400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10C72317-7D0A-4AAD-91C9-E4837FF2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="" xmlns:a16="http://schemas.microsoft.com/office/drawing/2014/main" id="{54839A3C-3021-4072-86A0-2AC3098B3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4609"/>
              </p:ext>
            </p:extLst>
          </p:nvPr>
        </p:nvGraphicFramePr>
        <p:xfrm>
          <a:off x="3331471" y="2892875"/>
          <a:ext cx="552905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r:id="rId4" imgW="3177610" imgH="2065042" progId="Visio.Drawing.15">
                  <p:embed/>
                </p:oleObj>
              </mc:Choice>
              <mc:Fallback>
                <p:oleObj r:id="rId4" imgW="3177610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471" y="2892875"/>
                        <a:ext cx="5529057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52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55526CE-AA02-4FE9-B46A-4F6045B8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Алгоритм k-середніх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E2CE3B5-F552-46A1-9F91-AA1315FE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Ітерації повторюються доти допоки розбиття не стабілізується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8992E01-8490-4337-9486-8C2DBFCEC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F643A382-D0A9-4426-A0CF-4292347C0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536580"/>
              </p:ext>
            </p:extLst>
          </p:nvPr>
        </p:nvGraphicFramePr>
        <p:xfrm>
          <a:off x="3399396" y="2802575"/>
          <a:ext cx="5393208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r:id="rId4" imgW="3177610" imgH="2118534" progId="Visio.Drawing.15">
                  <p:embed/>
                </p:oleObj>
              </mc:Choice>
              <mc:Fallback>
                <p:oleObj r:id="rId4" imgW="3177610" imgH="21185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396" y="2802575"/>
                        <a:ext cx="5393208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69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C4C21E0-6C47-44F0-A2CA-5FF4ED9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err="1" smtClean="0"/>
              <a:t>Вибор</a:t>
            </a:r>
            <a:r>
              <a:rPr lang="uk-UA" sz="4400" noProof="0" dirty="0" smtClean="0"/>
              <a:t> кількості кластерів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2B62789-2ABF-4AD6-8D31-0726500A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761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Для вибору кількості кластерів на кожному етапі розбиття для кожного кластера оцінюється сумарна відстань від ядра до об’єктів кластера. Потім знаходиться сумарна міра щільності кластерів</a:t>
            </a:r>
            <a:endParaRPr lang="uk-UA" sz="2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FECE9AFD-8878-4E7D-9C6A-DF9C58B149DC}"/>
                  </a:ext>
                </a:extLst>
              </p:cNvPr>
              <p:cNvSpPr txBox="1"/>
              <p:nvPr/>
            </p:nvSpPr>
            <p:spPr>
              <a:xfrm>
                <a:off x="1045482" y="4125601"/>
                <a:ext cx="4553196" cy="1073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𝑐𝑙𝑢𝑠𝑡𝑒𝑟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𝑜𝑏𝑗𝑒𝑐𝑡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begChr m:val="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E9AFD-8878-4E7D-9C6A-DF9C58B1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82" y="4125601"/>
                <a:ext cx="4553196" cy="1073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DD0513A-553A-4F30-ADFE-06E417BB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19" y="39658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="" xmlns:a16="http://schemas.microsoft.com/office/drawing/2014/main" id="{C5CC876F-DB09-46A7-837C-F790C8E62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775176"/>
              </p:ext>
            </p:extLst>
          </p:nvPr>
        </p:nvGraphicFramePr>
        <p:xfrm>
          <a:off x="6386040" y="1999288"/>
          <a:ext cx="5393208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r:id="rId5" imgW="3177610" imgH="2118534" progId="Visio.Drawing.15">
                  <p:embed/>
                </p:oleObj>
              </mc:Choice>
              <mc:Fallback>
                <p:oleObj r:id="rId5" imgW="3177610" imgH="21185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040" y="1999288"/>
                        <a:ext cx="5393208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864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A41DFE-7114-4C87-9BD8-B9C35E1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err="1" smtClean="0"/>
              <a:t>Вибор</a:t>
            </a:r>
            <a:r>
              <a:rPr lang="uk-UA" sz="4400" noProof="0" dirty="0" smtClean="0"/>
              <a:t> кількості кластерів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225A41-5CF8-4150-BA22-D0753566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0096" cy="4351338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Сумарна міра щільності кластерів зменшується зі зростанням кількості кластерів. Точка, де швидкість падіння зменшується максимально, вважається оптимальною кількістю кластерів (правило ліктя)</a:t>
            </a:r>
            <a:endParaRPr lang="uk-UA" sz="2400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958EC0B0-4517-48E5-8917-EA94C2CBD67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1690688"/>
            <a:ext cx="5167036" cy="421134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643F76AA-B894-4930-BC30-A030860E2DD8}"/>
                  </a:ext>
                </a:extLst>
              </p:cNvPr>
              <p:cNvSpPr txBox="1"/>
              <p:nvPr/>
            </p:nvSpPr>
            <p:spPr>
              <a:xfrm>
                <a:off x="1676578" y="4096759"/>
                <a:ext cx="374334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𝑊𝐶𝑆𝑆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3F76AA-B894-4930-BC30-A030860E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78" y="4096759"/>
                <a:ext cx="374334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25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C57F3A-CE29-4519-9170-5457168C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g-</a:t>
            </a:r>
            <a:r>
              <a:rPr lang="uk-UA" noProof="0" dirty="0" err="1" smtClean="0"/>
              <a:t>means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EFDB001-7E58-4A86-9C06-7A69A0BA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Якщо кількість кластерів визначити важко, то можна використовувати алгоритм g-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. Він визначає кількість кластерів в моделі на підставі послідовного виконання статистичного тесту на те, що дані всередині кластера підкоряються </a:t>
            </a:r>
            <a:r>
              <a:rPr lang="uk-UA" sz="2400" noProof="0" dirty="0" err="1" smtClean="0"/>
              <a:t>гауссівському</a:t>
            </a:r>
            <a:r>
              <a:rPr lang="uk-UA" sz="2400" noProof="0" dirty="0" smtClean="0"/>
              <a:t> (</a:t>
            </a:r>
            <a:r>
              <a:rPr lang="uk-UA" sz="2400" noProof="0" dirty="0" err="1" smtClean="0"/>
              <a:t>Gaussian</a:t>
            </a:r>
            <a:r>
              <a:rPr lang="uk-UA" sz="2400" noProof="0" dirty="0" smtClean="0"/>
              <a:t>, звідси назва алгоритму) закону розподілу. Якщо тест дає негативний результат, кластер розбивається на два нових кластера з центрами, розташованими на осі головних компонент.</a:t>
            </a:r>
          </a:p>
          <a:p>
            <a:r>
              <a:rPr lang="uk-UA" sz="2400" noProof="0" dirty="0" smtClean="0"/>
              <a:t>Важливо пам’ятати, що алгоритми k-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 та g-</a:t>
            </a:r>
            <a:r>
              <a:rPr lang="uk-UA" sz="2400" noProof="0" dirty="0" err="1" smtClean="0"/>
              <a:t>means</a:t>
            </a:r>
            <a:r>
              <a:rPr lang="uk-UA" sz="2400" noProof="0" dirty="0" smtClean="0"/>
              <a:t> орієнтовані на гіпотезу про компактності, яка передбачає, що дані навчальної вибірки утворюють компактні області. В іншому разі кластери, знайдені цими алгоритмами, будуть малоінформативними.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39192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3758</TotalTime>
  <Words>509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10</vt:lpstr>
      <vt:lpstr>Алгоритм k-середніх</vt:lpstr>
      <vt:lpstr> Алгоритм k-середніх</vt:lpstr>
      <vt:lpstr>Алгоритм k-середніх</vt:lpstr>
      <vt:lpstr>Алгоритм k-середніх</vt:lpstr>
      <vt:lpstr>Алгоритм k-середніх</vt:lpstr>
      <vt:lpstr>Вибор кількості кластерів</vt:lpstr>
      <vt:lpstr>Вибор кількості кластерів</vt:lpstr>
      <vt:lpstr>g-means</vt:lpstr>
      <vt:lpstr>Переваги і недоліки розглянутих моделей</vt:lpstr>
      <vt:lpstr>Якість кластеризації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62</cp:revision>
  <dcterms:created xsi:type="dcterms:W3CDTF">2020-08-21T08:15:31Z</dcterms:created>
  <dcterms:modified xsi:type="dcterms:W3CDTF">2021-09-23T08:41:22Z</dcterms:modified>
</cp:coreProperties>
</file>