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60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3534341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5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НМ в прикладних задачах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0E7229-3178-4658-9354-C28152C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апроксимації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D1B145-D511-416D-9D23-FBE338E5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задачах прогнозування та апроксимації важлива точність, тому використовуються архітектури НМ, що розширюються, тобто такі, в яких кількість нейронів на першому шарі більше, ніж на вхідному.</a:t>
            </a:r>
          </a:p>
          <a:p>
            <a:r>
              <a:rPr lang="uk-UA" sz="2400" noProof="0" dirty="0" smtClean="0"/>
              <a:t>Для оцінки якості НМ в задачах апроксимації та прогнозування використовуються такі функції втрат:</a:t>
            </a:r>
          </a:p>
          <a:p>
            <a:pPr marL="0" indent="0">
              <a:buNone/>
            </a:pPr>
            <a:r>
              <a:rPr lang="uk-UA" sz="2400" noProof="0" dirty="0" smtClean="0"/>
              <a:t>a.	</a:t>
            </a:r>
            <a:r>
              <a:rPr lang="uk-UA" sz="2400" noProof="0" dirty="0" err="1" smtClean="0"/>
              <a:t>mse</a:t>
            </a:r>
            <a:r>
              <a:rPr lang="uk-UA" sz="2400" noProof="0" dirty="0" smtClean="0"/>
              <a:t> – середня квадратична помилка;</a:t>
            </a:r>
          </a:p>
          <a:p>
            <a:pPr marL="0" indent="0">
              <a:buNone/>
            </a:pPr>
            <a:r>
              <a:rPr lang="uk-UA" sz="2400" noProof="0" dirty="0" smtClean="0"/>
              <a:t>b.	</a:t>
            </a:r>
            <a:r>
              <a:rPr lang="uk-UA" sz="2400" noProof="0" dirty="0" err="1" smtClean="0"/>
              <a:t>rmse</a:t>
            </a:r>
            <a:r>
              <a:rPr lang="uk-UA" sz="2400" noProof="0" dirty="0" smtClean="0"/>
              <a:t> – корінь з середньоквадратичної помилки;</a:t>
            </a:r>
          </a:p>
          <a:p>
            <a:pPr marL="0" indent="0">
              <a:buNone/>
            </a:pPr>
            <a:r>
              <a:rPr lang="uk-UA" sz="2400" noProof="0" dirty="0" smtClean="0"/>
              <a:t>c.	</a:t>
            </a:r>
            <a:r>
              <a:rPr lang="uk-UA" sz="2400" noProof="0" dirty="0" err="1" smtClean="0"/>
              <a:t>mae</a:t>
            </a:r>
            <a:r>
              <a:rPr lang="uk-UA" sz="2400" noProof="0" dirty="0" smtClean="0"/>
              <a:t> – середня абсолютна помилка;</a:t>
            </a:r>
          </a:p>
          <a:p>
            <a:pPr marL="0" indent="0">
              <a:buNone/>
            </a:pPr>
            <a:r>
              <a:rPr lang="uk-UA" sz="2400" noProof="0" dirty="0" smtClean="0"/>
              <a:t>d.	</a:t>
            </a:r>
            <a:r>
              <a:rPr lang="uk-UA" sz="2400" noProof="0" dirty="0" err="1" smtClean="0"/>
              <a:t>mape</a:t>
            </a:r>
            <a:r>
              <a:rPr lang="uk-UA" sz="2400" noProof="0" dirty="0" smtClean="0"/>
              <a:t> – середня помилка у відсотках;</a:t>
            </a:r>
          </a:p>
          <a:p>
            <a:pPr marL="0" indent="0">
              <a:buNone/>
            </a:pPr>
            <a:r>
              <a:rPr lang="uk-UA" sz="2400" noProof="0" dirty="0" smtClean="0"/>
              <a:t>e.	</a:t>
            </a:r>
            <a:r>
              <a:rPr lang="uk-UA" sz="2400" noProof="0" dirty="0" err="1" smtClean="0"/>
              <a:t>msle</a:t>
            </a:r>
            <a:r>
              <a:rPr lang="uk-UA" sz="2400" noProof="0" dirty="0" smtClean="0"/>
              <a:t> – середня </a:t>
            </a:r>
            <a:r>
              <a:rPr lang="uk-UA" sz="2400" noProof="0" dirty="0" err="1" smtClean="0"/>
              <a:t>квадратично</a:t>
            </a:r>
            <a:r>
              <a:rPr lang="uk-UA" sz="2400" noProof="0" dirty="0" smtClean="0"/>
              <a:t>-логарифмічна помилка.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1113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384815-A7D4-4FA6-9855-D2BB14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прогнозування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ADB7F6-344A-45BF-9449-B2E0A604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Застосування </a:t>
            </a:r>
            <a:r>
              <a:rPr lang="uk-UA" sz="2400" noProof="0" dirty="0" err="1" smtClean="0"/>
              <a:t>повнозв’язних</a:t>
            </a:r>
            <a:r>
              <a:rPr lang="uk-UA" sz="2400" noProof="0" dirty="0" smtClean="0"/>
              <a:t> НМ в задачах прогнозування часових рядів має деякі особливості:</a:t>
            </a:r>
          </a:p>
          <a:p>
            <a:r>
              <a:rPr lang="uk-UA" sz="2400" noProof="0" dirty="0" smtClean="0"/>
              <a:t>1)	для видалення тренду зазвичай на вхід моделі подається не початковий ряд, а перші різниці;</a:t>
            </a:r>
          </a:p>
          <a:p>
            <a:r>
              <a:rPr lang="uk-UA" sz="2400" noProof="0" dirty="0" smtClean="0"/>
              <a:t>2)	оскільки як пояснюючі змінні виступають попередні значення ряду, важливо визначитися, скільки лагів є суттєвими для конкретної задачі;</a:t>
            </a:r>
          </a:p>
          <a:p>
            <a:r>
              <a:rPr lang="uk-UA" sz="2400" noProof="0" dirty="0" smtClean="0"/>
              <a:t>3)	оскільки кількість лагів обмежена, довгострокові тенденції в такій моделі не враховуються.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3651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C1B6B6-3E9E-48E4-B421-2D59560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класифікації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D153CF-F2EC-4EBB-95EA-FDFF5331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задачах класифікації важлива узагальнююча здатність мережі, тому використовуються архітектури, що звужуються, тобто такі, в яких кількість нейронів на першому шарі менше, ніж у вхідному.</a:t>
            </a:r>
          </a:p>
          <a:p>
            <a:r>
              <a:rPr lang="uk-UA" sz="2400" noProof="0" dirty="0" smtClean="0"/>
              <a:t>Для оцінки якості НМ в задачах класифікації використовуються такі функції витрат:</a:t>
            </a:r>
          </a:p>
          <a:p>
            <a:pPr marL="0" indent="0">
              <a:buNone/>
            </a:pPr>
            <a:r>
              <a:rPr lang="uk-UA" sz="2400" noProof="0" dirty="0" smtClean="0"/>
              <a:t>a)	</a:t>
            </a:r>
            <a:r>
              <a:rPr lang="uk-UA" sz="2400" noProof="0" dirty="0" err="1" smtClean="0"/>
              <a:t>binary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accuracy</a:t>
            </a:r>
            <a:r>
              <a:rPr lang="uk-UA" sz="2400" noProof="0" dirty="0" smtClean="0"/>
              <a:t> – середня точність за всіма прогнозами в задачах бінарної класифікації;</a:t>
            </a:r>
          </a:p>
          <a:p>
            <a:pPr marL="0" indent="0">
              <a:buNone/>
            </a:pPr>
            <a:r>
              <a:rPr lang="uk-UA" sz="2400" noProof="0" dirty="0" smtClean="0"/>
              <a:t>b)	</a:t>
            </a:r>
            <a:r>
              <a:rPr lang="uk-UA" sz="2400" noProof="0" dirty="0" err="1" smtClean="0"/>
              <a:t>categorical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accuracy</a:t>
            </a:r>
            <a:r>
              <a:rPr lang="uk-UA" sz="2400" noProof="0" dirty="0" smtClean="0"/>
              <a:t> – середня точність за всіма прогнозами в задачах </a:t>
            </a:r>
            <a:r>
              <a:rPr lang="uk-UA" sz="2400" noProof="0" dirty="0" err="1" smtClean="0"/>
              <a:t>багатокласової</a:t>
            </a:r>
            <a:r>
              <a:rPr lang="uk-UA" sz="2400" noProof="0" dirty="0" smtClean="0"/>
              <a:t> класифікації.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0158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8D5FC8-7091-4AEF-B4C6-8C18F21C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Карти </a:t>
            </a:r>
            <a:r>
              <a:rPr lang="uk-UA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A35D9C-66CC-40D3-8289-FF7FAA36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uk-UA" noProof="0" dirty="0" err="1" smtClean="0"/>
              <a:t>Самоорганізаційні</a:t>
            </a:r>
            <a:r>
              <a:rPr lang="uk-UA" noProof="0" dirty="0" smtClean="0"/>
              <a:t> карти (SOM, </a:t>
            </a:r>
            <a:r>
              <a:rPr lang="uk-UA" noProof="0" dirty="0" err="1" smtClean="0"/>
              <a:t>Self</a:t>
            </a:r>
            <a:r>
              <a:rPr lang="uk-UA" noProof="0" dirty="0" smtClean="0"/>
              <a:t> </a:t>
            </a:r>
            <a:r>
              <a:rPr lang="uk-UA" noProof="0" dirty="0" err="1" smtClean="0"/>
              <a:t>Organizing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Maps</a:t>
            </a:r>
            <a:r>
              <a:rPr lang="uk-UA" noProof="0" dirty="0" smtClean="0"/>
              <a:t> – один з варіантів багатовимірної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зі збереженням топологічної подібності. </a:t>
            </a:r>
          </a:p>
          <a:p>
            <a:r>
              <a:rPr lang="uk-UA" noProof="0" dirty="0" smtClean="0"/>
              <a:t>Мережа </a:t>
            </a:r>
            <a:r>
              <a:rPr lang="uk-UA" noProof="0" dirty="0" err="1" smtClean="0"/>
              <a:t>Кохонена</a:t>
            </a:r>
            <a:r>
              <a:rPr lang="uk-UA" noProof="0" dirty="0" smtClean="0"/>
              <a:t> має два шари: вхідний та вихідний, що складається з радіальних нейронів впорядкованої структури (вихідний шар називають також шаром топологічної карти). </a:t>
            </a:r>
          </a:p>
          <a:p>
            <a:r>
              <a:rPr lang="uk-UA" noProof="0" dirty="0" smtClean="0"/>
              <a:t>Нейрони вихідного шару розташовуються у вузлах двовимірної (об’єкт-нейрон) карти. </a:t>
            </a:r>
          </a:p>
          <a:p>
            <a:r>
              <a:rPr lang="uk-UA" noProof="0" dirty="0" smtClean="0"/>
              <a:t>Кожен об’єкт повинен знаходиться в певному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 (в одному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 може бути один об’єкт, може кілька, а може взагалі не бути об’єктів). </a:t>
            </a:r>
          </a:p>
          <a:p>
            <a:r>
              <a:rPr lang="uk-UA" noProof="0" dirty="0" smtClean="0"/>
              <a:t>Схожі об’єкти повинні перебувати або в одному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, або в сусідніх. </a:t>
            </a:r>
          </a:p>
          <a:p>
            <a:r>
              <a:rPr lang="uk-UA" noProof="0" dirty="0" smtClean="0"/>
              <a:t>Всі об’єкти можна подати в двомірному просторі ознак, де з кожним вузлом карти (нейроном) будуть асоціюватися локальні згущення вихідних об’єктів, що можуть бути потенційними центрами кластерів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029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477112-A710-4327-9E80-D9F1C43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 шару </a:t>
            </a:r>
            <a:r>
              <a:rPr lang="uk-UA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FD2354-01EF-4E1A-8081-E362807F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Навчання шару </a:t>
            </a:r>
            <a:r>
              <a:rPr lang="uk-UA" sz="2400" noProof="0" dirty="0" err="1" smtClean="0"/>
              <a:t>Кохонена</a:t>
            </a:r>
            <a:r>
              <a:rPr lang="uk-UA" sz="2400" noProof="0" dirty="0" smtClean="0"/>
              <a:t> проводиться без вчителя, навчальна вибірка складається лише з вхідних векторів. </a:t>
            </a:r>
          </a:p>
          <a:p>
            <a:r>
              <a:rPr lang="uk-UA" sz="2400" noProof="0" dirty="0" smtClean="0"/>
              <a:t>Навчальний алгоритм підлаштовує ваги мережі так, щоб отримувати узгоджені вихідні вектори, тобто щоб подання досить близьких вхідних векторів давало однакові виходи. </a:t>
            </a:r>
          </a:p>
          <a:p>
            <a:r>
              <a:rPr lang="uk-UA" sz="2400" noProof="0" dirty="0" smtClean="0"/>
              <a:t>Процес навчання, отже, виділяє статистичні властивості навчальної множини та групує подібні вектори в кластери. </a:t>
            </a:r>
          </a:p>
          <a:p>
            <a:r>
              <a:rPr lang="uk-UA" sz="2400" noProof="0" dirty="0" smtClean="0"/>
              <a:t>Отриманий після навчання набір карт може використовуватися для аналізу закономірностей у сукупності даних.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1200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1CE51F-AD76-4EF5-B6F2-686E1E4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Навчання шару </a:t>
            </a:r>
            <a:r>
              <a:rPr lang="uk-UA" sz="4400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B8879-D014-44E1-B5EF-F94D8D8B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37727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На вхід подається вхідний вектор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, і обчислюються його скалярні добутки з векторами ваг </a:t>
            </a:r>
            <a:r>
              <a:rPr lang="uk-UA" sz="2400" i="1" noProof="0" dirty="0" smtClean="0"/>
              <a:t>w</a:t>
            </a:r>
            <a:r>
              <a:rPr lang="uk-UA" sz="2400" noProof="0" dirty="0" smtClean="0"/>
              <a:t>, пов’язаними з усіма нейронами </a:t>
            </a:r>
            <a:r>
              <a:rPr lang="uk-UA" sz="2400" noProof="0" dirty="0" err="1" smtClean="0"/>
              <a:t>Кохонена</a:t>
            </a:r>
            <a:r>
              <a:rPr lang="uk-UA" sz="2400" noProof="0" dirty="0" smtClean="0"/>
              <a:t> </a:t>
            </a:r>
            <a:r>
              <a:rPr lang="uk-UA" sz="2400" i="1" noProof="0" dirty="0" smtClean="0"/>
              <a:t>c</a:t>
            </a:r>
            <a:r>
              <a:rPr lang="uk-UA" sz="2400" noProof="0" dirty="0" smtClean="0"/>
              <a:t>. Нейрон з максимальним значенням скалярного добутку оголошується «переможцем», його ваги підлаштовуються </a:t>
            </a:r>
          </a:p>
          <a:p>
            <a:pPr marL="0" indent="0">
              <a:buNone/>
            </a:pPr>
            <a:r>
              <a:rPr lang="uk-UA" sz="2400" i="1" noProof="0" dirty="0" smtClean="0"/>
              <a:t>	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 (t+1) = 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 (t) + η (x</a:t>
            </a:r>
            <a:r>
              <a:rPr lang="uk-UA" sz="2400" i="1" baseline="-25000" noProof="0" dirty="0" smtClean="0"/>
              <a:t>i</a:t>
            </a:r>
            <a:r>
              <a:rPr lang="uk-UA" sz="2400" i="1" noProof="0" dirty="0" smtClean="0"/>
              <a:t> – 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)</a:t>
            </a:r>
            <a:r>
              <a:rPr lang="uk-UA" sz="2400" noProof="0" dirty="0" smtClean="0"/>
              <a:t>.</a:t>
            </a:r>
          </a:p>
          <a:p>
            <a:r>
              <a:rPr lang="uk-UA" sz="2400" noProof="0" dirty="0" smtClean="0"/>
              <a:t>Кожна вага, пов’язана з нейроном-переможцем, змінюється </a:t>
            </a:r>
            <a:r>
              <a:rPr lang="uk-UA" sz="2400" noProof="0" dirty="0" err="1" smtClean="0"/>
              <a:t>пропорційно</a:t>
            </a:r>
            <a:r>
              <a:rPr lang="uk-UA" sz="2400" noProof="0" dirty="0" smtClean="0"/>
              <a:t> різниці між його значенням та значенням входу, до якого він приєднаний. Напрямок зміни мінімізує різницю між вагою та відповідним входом.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591F76E-52CA-4C8A-AD12-9CE9111A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25" y="511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53E3DD58-625A-4985-BC2C-AC78DCA4A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73834"/>
              </p:ext>
            </p:extLst>
          </p:nvPr>
        </p:nvGraphicFramePr>
        <p:xfrm>
          <a:off x="7782712" y="1690688"/>
          <a:ext cx="4057650" cy="429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3085889" imgH="3261273" progId="Visio.Drawing.15">
                  <p:embed/>
                </p:oleObj>
              </mc:Choice>
              <mc:Fallback>
                <p:oleObj r:id="rId4" imgW="3085889" imgH="32612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712" y="1690688"/>
                        <a:ext cx="4057650" cy="4292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46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367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Visio.Drawing.15</vt:lpstr>
      <vt:lpstr>Лекція 15</vt:lpstr>
      <vt:lpstr>НМ в задачах апроксимації</vt:lpstr>
      <vt:lpstr>НМ в задачах прогнозування</vt:lpstr>
      <vt:lpstr>НМ в задачах класифікації</vt:lpstr>
      <vt:lpstr>Карти Кохонена</vt:lpstr>
      <vt:lpstr>Навчання шару Кохонена</vt:lpstr>
      <vt:lpstr>Навчання шару Кохонена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77</cp:revision>
  <dcterms:created xsi:type="dcterms:W3CDTF">2020-08-21T08:15:31Z</dcterms:created>
  <dcterms:modified xsi:type="dcterms:W3CDTF">2021-09-23T08:42:53Z</dcterms:modified>
</cp:coreProperties>
</file>