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119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</a:t>
            </a:r>
            <a:r>
              <a:rPr lang="uk-UA" noProof="0" dirty="0" smtClean="0"/>
              <a:t>1</a:t>
            </a:r>
            <a:r>
              <a:rPr lang="en-US" noProof="0" smtClean="0"/>
              <a:t>6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Рекурентні нейронні мережі</a:t>
            </a:r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Cell</a:t>
            </a:r>
            <a:r>
              <a:rPr lang="uk-UA" noProof="0" dirty="0" smtClean="0"/>
              <a:t> </a:t>
            </a:r>
            <a:r>
              <a:rPr lang="uk-UA" noProof="0" dirty="0" err="1" smtClean="0"/>
              <a:t>state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noProof="0" dirty="0" smtClean="0"/>
              <a:t>На горизонтальній лінії, що проходить по верхній частині схеми відображається стан комірки (</a:t>
            </a:r>
            <a:r>
              <a:rPr lang="uk-UA" noProof="0" dirty="0" err="1" smtClean="0"/>
              <a:t>cell</a:t>
            </a:r>
            <a:r>
              <a:rPr lang="uk-UA" noProof="0" dirty="0" smtClean="0"/>
              <a:t> </a:t>
            </a:r>
            <a:r>
              <a:rPr lang="uk-UA" noProof="0" dirty="0" err="1" smtClean="0"/>
              <a:t>state</a:t>
            </a:r>
            <a:r>
              <a:rPr lang="uk-UA" noProof="0" dirty="0" smtClean="0"/>
              <a:t>) – це внутрішня пам’ять блоку</a:t>
            </a:r>
            <a:endParaRPr lang="uk-UA" noProof="0" dirty="0"/>
          </a:p>
        </p:txBody>
      </p:sp>
      <p:pic>
        <p:nvPicPr>
          <p:cNvPr id="4" name="Рисунок 82" descr="https://habrastorage.org/web/db4/e23/6e1/db4e236e1d834c96949f17e94e8900c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3250564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56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LSTM </a:t>
            </a:r>
            <a:r>
              <a:rPr lang="uk-UA" noProof="0" dirty="0" err="1" smtClean="0"/>
              <a:t>gates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Видалення інформації регулюється структурами, так званими фільтрами (</a:t>
            </a:r>
            <a:r>
              <a:rPr lang="uk-UA" sz="2400" noProof="0" dirty="0" err="1" smtClean="0"/>
              <a:t>gates</a:t>
            </a:r>
            <a:r>
              <a:rPr lang="uk-UA" sz="2400" noProof="0" dirty="0" smtClean="0"/>
              <a:t>). </a:t>
            </a:r>
          </a:p>
          <a:p>
            <a:r>
              <a:rPr lang="uk-UA" sz="2400" noProof="0" dirty="0" smtClean="0"/>
              <a:t>Фільтри дозволяють пропускати інформацію на підставі деяких умов. </a:t>
            </a:r>
          </a:p>
          <a:p>
            <a:r>
              <a:rPr lang="uk-UA" sz="2400" noProof="0" dirty="0" smtClean="0"/>
              <a:t>Вони складаються з шару </a:t>
            </a:r>
            <a:r>
              <a:rPr lang="uk-UA" sz="2400" noProof="0" dirty="0" err="1" smtClean="0"/>
              <a:t>сигмоїдальної</a:t>
            </a:r>
            <a:r>
              <a:rPr lang="uk-UA" sz="2400" noProof="0" dirty="0" smtClean="0"/>
              <a:t> нейронної мережі і операції </a:t>
            </a:r>
            <a:r>
              <a:rPr lang="uk-UA" sz="2400" noProof="0" dirty="0" err="1" smtClean="0"/>
              <a:t>поточечного</a:t>
            </a:r>
            <a:r>
              <a:rPr lang="uk-UA" sz="2400" noProof="0" dirty="0" smtClean="0"/>
              <a:t> множення. </a:t>
            </a:r>
          </a:p>
          <a:p>
            <a:r>
              <a:rPr lang="uk-UA" sz="2400" noProof="0" dirty="0" err="1" smtClean="0"/>
              <a:t>Сигмоїдальний</a:t>
            </a:r>
            <a:r>
              <a:rPr lang="uk-UA" sz="2400" noProof="0" dirty="0" smtClean="0"/>
              <a:t> шар повертає числа від нуля до одиниці, що позначають, яку частку кожного блоку інформації варто пропустити далі по мережі. Нуль у цьому разі означає «не пропускати нічого», одиниця – «пропустити все». </a:t>
            </a:r>
          </a:p>
          <a:p>
            <a:r>
              <a:rPr lang="uk-UA" sz="2400" noProof="0" dirty="0" smtClean="0"/>
              <a:t>У LSTM три такі фільтри, що дозволяють захищати і контролювати стан комірки.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74467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Forget</a:t>
            </a:r>
            <a:r>
              <a:rPr lang="uk-UA" noProof="0" dirty="0" smtClean="0"/>
              <a:t> </a:t>
            </a:r>
            <a:r>
              <a:rPr lang="uk-UA" noProof="0" dirty="0" err="1" smtClean="0"/>
              <a:t>gate</a:t>
            </a:r>
            <a:r>
              <a:rPr lang="uk-UA" noProof="0" dirty="0" smtClean="0"/>
              <a:t> </a:t>
            </a:r>
            <a:r>
              <a:rPr lang="uk-UA" noProof="0" dirty="0" err="1" smtClean="0"/>
              <a:t>layer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Рішення про те, яку інформацію можна вилучити зі стану осередку, ухвалює </a:t>
            </a:r>
            <a:r>
              <a:rPr lang="uk-UA" sz="2400" noProof="0" dirty="0" err="1" smtClean="0"/>
              <a:t>сигмоїдальний</a:t>
            </a:r>
            <a:r>
              <a:rPr lang="uk-UA" sz="2400" noProof="0" dirty="0" smtClean="0"/>
              <a:t> шар, що називається «шаром фільтра забування» (</a:t>
            </a:r>
            <a:r>
              <a:rPr lang="uk-UA" sz="2400" noProof="0" dirty="0" err="1" smtClean="0"/>
              <a:t>forget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gate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layer</a:t>
            </a:r>
            <a:r>
              <a:rPr lang="uk-UA" sz="2400" noProof="0" dirty="0" smtClean="0"/>
              <a:t>).</a:t>
            </a:r>
            <a:endParaRPr lang="uk-UA" sz="2400" noProof="0" dirty="0"/>
          </a:p>
        </p:txBody>
      </p:sp>
      <p:pic>
        <p:nvPicPr>
          <p:cNvPr id="4" name="Рисунок 83" descr="https://habrastorage.org/web/a5f/31a/104/a5f31a104b184217aca105de9ab6d3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3127693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86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Input</a:t>
            </a:r>
            <a:r>
              <a:rPr lang="uk-UA" noProof="0" dirty="0" smtClean="0"/>
              <a:t> </a:t>
            </a:r>
            <a:r>
              <a:rPr lang="uk-UA" noProof="0" dirty="0" err="1" smtClean="0"/>
              <a:t>layer</a:t>
            </a:r>
            <a:r>
              <a:rPr lang="uk-UA" noProof="0" dirty="0" smtClean="0"/>
              <a:t> </a:t>
            </a:r>
            <a:r>
              <a:rPr lang="uk-UA" noProof="0" dirty="0" err="1" smtClean="0"/>
              <a:t>gate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Для рішення про те, яка нова інформація буде зберігатися в стані комірки, спочатку </a:t>
            </a:r>
            <a:r>
              <a:rPr lang="uk-UA" sz="2400" noProof="0" dirty="0" err="1" smtClean="0"/>
              <a:t>сигмоїдальний</a:t>
            </a:r>
            <a:r>
              <a:rPr lang="uk-UA" sz="2400" noProof="0" dirty="0" smtClean="0"/>
              <a:t> шар під назвою «шар вхідного фільтра» (</a:t>
            </a:r>
            <a:r>
              <a:rPr lang="uk-UA" sz="2400" noProof="0" dirty="0" err="1" smtClean="0"/>
              <a:t>input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layer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gate</a:t>
            </a:r>
            <a:r>
              <a:rPr lang="uk-UA" sz="2400" noProof="0" dirty="0" smtClean="0"/>
              <a:t>) визначає, які значення слід оновити. </a:t>
            </a:r>
          </a:p>
          <a:p>
            <a:r>
              <a:rPr lang="uk-UA" sz="2400" noProof="0" dirty="0" smtClean="0"/>
              <a:t>Потім </a:t>
            </a:r>
            <a:r>
              <a:rPr lang="uk-UA" sz="2400" noProof="0" dirty="0" err="1" smtClean="0"/>
              <a:t>tanh</a:t>
            </a:r>
            <a:r>
              <a:rPr lang="uk-UA" sz="2400" noProof="0" dirty="0" smtClean="0"/>
              <a:t>-шар будує вектор нових значень-кандидатів, що можна додати до стану комірки.</a:t>
            </a:r>
            <a:endParaRPr lang="uk-UA" sz="2400" noProof="0" dirty="0"/>
          </a:p>
        </p:txBody>
      </p:sp>
      <p:pic>
        <p:nvPicPr>
          <p:cNvPr id="4" name="Рисунок 84" descr="https://habrastorage.org/web/248/bf4/a75/248bf4a75ab74bf180b9c0e2e2cc5a5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3643386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81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Update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Щоб замінити старий стан осередку на новий стан виконується така операція</a:t>
            </a:r>
            <a:endParaRPr lang="uk-UA" sz="2400" noProof="0" dirty="0"/>
          </a:p>
        </p:txBody>
      </p:sp>
      <p:pic>
        <p:nvPicPr>
          <p:cNvPr id="4" name="Рисунок 85" descr="https://habrastorage.org/web/30e/ffa/7f9/30effa7f98274deaa65cf2e293f1836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2667037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9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Output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Вихідні дані будуть організовані на новому стані комірки з урахуванням фільтрів – спочатку застосовується </a:t>
            </a:r>
            <a:r>
              <a:rPr lang="uk-UA" sz="2400" noProof="0" dirty="0" err="1" smtClean="0"/>
              <a:t>сигмоїдальний</a:t>
            </a:r>
            <a:r>
              <a:rPr lang="uk-UA" sz="2400" noProof="0" dirty="0" smtClean="0"/>
              <a:t> шар, що вирішує, яку інформацію зі стану комірки виводити; потім значення стану комірки проходять через </a:t>
            </a:r>
            <a:r>
              <a:rPr lang="uk-UA" sz="2400" noProof="0" dirty="0" err="1" smtClean="0"/>
              <a:t>tanh</a:t>
            </a:r>
            <a:r>
              <a:rPr lang="uk-UA" sz="2400" noProof="0" dirty="0" smtClean="0"/>
              <a:t>-шар, щоб отримати на виході значення з діапазону від –1 до 1, і перемножуються з вихідними значеннями </a:t>
            </a:r>
            <a:r>
              <a:rPr lang="uk-UA" sz="2400" noProof="0" dirty="0" err="1" smtClean="0"/>
              <a:t>сигмоїдального</a:t>
            </a:r>
            <a:r>
              <a:rPr lang="uk-UA" sz="2400" noProof="0" dirty="0" smtClean="0"/>
              <a:t> шару, що дозволяє виводити тільки необхідну інформацію</a:t>
            </a:r>
            <a:endParaRPr lang="uk-UA" sz="2400" noProof="0" dirty="0"/>
          </a:p>
        </p:txBody>
      </p:sp>
      <p:pic>
        <p:nvPicPr>
          <p:cNvPr id="4" name="Рисунок 86" descr="https://habrastorage.org/web/16d/5b5/783/16d5b5783ba34244afcf0f240133fb2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3819525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50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Глибоке навчання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noProof="0" dirty="0" smtClean="0"/>
              <a:t>Глибоке навчання – підмножина методів машинного навчання, в яких застосовуються багатошарові (що складаються з десятків і сотень шарів) нейронні мережі складної архітектури (не </a:t>
            </a:r>
            <a:r>
              <a:rPr lang="uk-UA" noProof="0" dirty="0" err="1" smtClean="0"/>
              <a:t>повнозв’язані</a:t>
            </a:r>
            <a:r>
              <a:rPr lang="uk-UA" noProof="0" dirty="0" smtClean="0"/>
              <a:t>, зі </a:t>
            </a:r>
            <a:r>
              <a:rPr lang="uk-UA" noProof="0" dirty="0" err="1" smtClean="0"/>
              <a:t>зворотніми</a:t>
            </a:r>
            <a:r>
              <a:rPr lang="uk-UA" noProof="0" dirty="0" smtClean="0"/>
              <a:t> зв’язками). </a:t>
            </a:r>
          </a:p>
          <a:p>
            <a:r>
              <a:rPr lang="uk-UA" noProof="0" dirty="0" smtClean="0"/>
              <a:t>Своїми успіхами глибоке навчання зобов’язане експоненціальному зростанню як </a:t>
            </a:r>
            <a:r>
              <a:rPr lang="uk-UA" noProof="0" dirty="0" err="1" smtClean="0"/>
              <a:t>потужностей</a:t>
            </a:r>
            <a:r>
              <a:rPr lang="uk-UA" noProof="0" dirty="0" smtClean="0"/>
              <a:t> (зокрема дешевих графічних процесорів), що використовуються для їх побудови, так і обсягів даних (наприклад, </a:t>
            </a:r>
            <a:r>
              <a:rPr lang="uk-UA" noProof="0" dirty="0" err="1" smtClean="0"/>
              <a:t>ImageNet</a:t>
            </a:r>
            <a:r>
              <a:rPr lang="uk-UA" noProof="0" dirty="0" smtClean="0"/>
              <a:t> для обробки зображень), що можуть використовуватися для навчання подібних </a:t>
            </a:r>
            <a:r>
              <a:rPr lang="uk-UA" noProof="0" dirty="0" err="1" smtClean="0"/>
              <a:t>архітектур</a:t>
            </a:r>
            <a:r>
              <a:rPr lang="uk-UA" noProof="0" dirty="0" smtClean="0"/>
              <a:t>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83825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Keras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Для роботи з глибокими НМ будемо використовувати бібліотеку </a:t>
            </a:r>
            <a:r>
              <a:rPr lang="uk-UA" sz="2400" noProof="0" dirty="0" err="1" smtClean="0"/>
              <a:t>Keras</a:t>
            </a:r>
            <a:r>
              <a:rPr lang="uk-UA" sz="2400" noProof="0" dirty="0" smtClean="0"/>
              <a:t> (зокрема R-інтерфейси до </a:t>
            </a:r>
            <a:r>
              <a:rPr lang="uk-UA" sz="2400" noProof="0" dirty="0" err="1" smtClean="0"/>
              <a:t>TensorFlow</a:t>
            </a:r>
            <a:r>
              <a:rPr lang="uk-UA" sz="2400" noProof="0" dirty="0" smtClean="0"/>
              <a:t> і </a:t>
            </a:r>
            <a:r>
              <a:rPr lang="uk-UA" sz="2400" noProof="0" dirty="0" err="1" smtClean="0"/>
              <a:t>Keras</a:t>
            </a:r>
            <a:r>
              <a:rPr lang="uk-UA" sz="2400" noProof="0" dirty="0" smtClean="0"/>
              <a:t>). </a:t>
            </a:r>
          </a:p>
          <a:p>
            <a:r>
              <a:rPr lang="uk-UA" sz="2400" noProof="0" dirty="0" err="1" smtClean="0"/>
              <a:t>Keras</a:t>
            </a:r>
            <a:r>
              <a:rPr lang="uk-UA" sz="2400" noProof="0" dirty="0" smtClean="0"/>
              <a:t> надає </a:t>
            </a:r>
            <a:r>
              <a:rPr lang="uk-UA" sz="2400" noProof="0" dirty="0" err="1" smtClean="0"/>
              <a:t>високорівневий</a:t>
            </a:r>
            <a:r>
              <a:rPr lang="uk-UA" sz="2400" noProof="0" dirty="0" smtClean="0"/>
              <a:t>, інтуїтивний набір абстракцій, що спрощує формування нейронних мереж незалежно від обчислювального </a:t>
            </a:r>
            <a:r>
              <a:rPr lang="uk-UA" sz="2400" noProof="0" dirty="0" err="1" smtClean="0"/>
              <a:t>бекенду</a:t>
            </a:r>
            <a:r>
              <a:rPr lang="uk-UA" sz="2400" noProof="0" dirty="0" smtClean="0"/>
              <a:t>. </a:t>
            </a:r>
          </a:p>
          <a:p>
            <a:r>
              <a:rPr lang="uk-UA" sz="2400" noProof="0" dirty="0" smtClean="0"/>
              <a:t>Бібліотека містить численні реалізації блоків нейронних мереж, таких як шари, цільові та передавальні функції, оптимізатори, та купу інструментів для спрощення роботи з зображеннями та текстом. </a:t>
            </a:r>
          </a:p>
          <a:p>
            <a:r>
              <a:rPr lang="uk-UA" sz="2400" noProof="0" dirty="0" smtClean="0"/>
              <a:t>Код розміщений на </a:t>
            </a:r>
            <a:r>
              <a:rPr lang="uk-UA" sz="2400" noProof="0" dirty="0" err="1" smtClean="0"/>
              <a:t>GitHub</a:t>
            </a:r>
            <a:r>
              <a:rPr lang="uk-UA" sz="2400" noProof="0" dirty="0" smtClean="0"/>
              <a:t>, форуми підтримки містять сторінку питань </a:t>
            </a:r>
            <a:r>
              <a:rPr lang="uk-UA" sz="2400" noProof="0" dirty="0" err="1" smtClean="0"/>
              <a:t>GitHub</a:t>
            </a:r>
            <a:r>
              <a:rPr lang="uk-UA" sz="2400" noProof="0" dirty="0" smtClean="0"/>
              <a:t>, канали </a:t>
            </a:r>
            <a:r>
              <a:rPr lang="uk-UA" sz="2400" noProof="0" dirty="0" err="1" smtClean="0"/>
              <a:t>Gitter</a:t>
            </a:r>
            <a:r>
              <a:rPr lang="uk-UA" sz="2400" noProof="0" dirty="0" smtClean="0"/>
              <a:t> і </a:t>
            </a:r>
            <a:r>
              <a:rPr lang="uk-UA" sz="2400" noProof="0" dirty="0" err="1" smtClean="0"/>
              <a:t>Slack</a:t>
            </a:r>
            <a:r>
              <a:rPr lang="uk-UA" sz="2400" noProof="0" dirty="0" smtClean="0"/>
              <a:t>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0025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Тензор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noProof="0" dirty="0" smtClean="0"/>
              <a:t>Для обчислень з тензорами – «будівельний блок» нейронних мереж – </a:t>
            </a:r>
            <a:r>
              <a:rPr lang="uk-UA" noProof="0" dirty="0" err="1" smtClean="0"/>
              <a:t>Keras</a:t>
            </a:r>
            <a:r>
              <a:rPr lang="uk-UA" noProof="0" dirty="0" smtClean="0"/>
              <a:t> використовує бібліотеки </a:t>
            </a:r>
            <a:r>
              <a:rPr lang="uk-UA" noProof="0" dirty="0" err="1" smtClean="0"/>
              <a:t>Theano</a:t>
            </a:r>
            <a:r>
              <a:rPr lang="uk-UA" noProof="0" dirty="0" smtClean="0"/>
              <a:t> або </a:t>
            </a:r>
            <a:r>
              <a:rPr lang="uk-UA" noProof="0" dirty="0" err="1" smtClean="0"/>
              <a:t>TensorFlow</a:t>
            </a:r>
            <a:r>
              <a:rPr lang="uk-UA" noProof="0" dirty="0" smtClean="0"/>
              <a:t>, що створені для роботи з багатовимірними масивами (тензорами). </a:t>
            </a:r>
          </a:p>
          <a:p>
            <a:r>
              <a:rPr lang="uk-UA" noProof="0" dirty="0" smtClean="0"/>
              <a:t>На їх основі можливо створювати моделі як з послідовною, так і з функціональною архітектурою.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097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Рекурентні нейронні мережі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noProof="0" dirty="0" smtClean="0"/>
              <a:t>РНМ (</a:t>
            </a:r>
            <a:r>
              <a:rPr lang="uk-UA" noProof="0" dirty="0" err="1" smtClean="0"/>
              <a:t>Recurrent</a:t>
            </a:r>
            <a:r>
              <a:rPr lang="uk-UA" noProof="0" dirty="0" smtClean="0"/>
              <a:t> </a:t>
            </a:r>
            <a:r>
              <a:rPr lang="uk-UA" noProof="0" dirty="0" err="1" smtClean="0"/>
              <a:t>neural</a:t>
            </a:r>
            <a:r>
              <a:rPr lang="uk-UA" noProof="0" dirty="0" smtClean="0"/>
              <a:t> </a:t>
            </a:r>
            <a:r>
              <a:rPr lang="uk-UA" noProof="0" dirty="0" err="1" smtClean="0"/>
              <a:t>network</a:t>
            </a:r>
            <a:r>
              <a:rPr lang="uk-UA" noProof="0" dirty="0" smtClean="0"/>
              <a:t>, RNN) – клас НМ, в яких використовується послідовна природа вхідних даних. Такими даними можуть бути часові ряди, текст, мова або будь-який інший об’єкт, в якому поява наступного елемента послідовності залежить від попередніх елементів.</a:t>
            </a:r>
          </a:p>
          <a:p>
            <a:r>
              <a:rPr lang="uk-UA" noProof="0" dirty="0" smtClean="0"/>
              <a:t>Основним припущенням багатошарового </a:t>
            </a:r>
            <a:r>
              <a:rPr lang="uk-UA" noProof="0" dirty="0" err="1" smtClean="0"/>
              <a:t>персептрона</a:t>
            </a:r>
            <a:r>
              <a:rPr lang="uk-UA" noProof="0" dirty="0" smtClean="0"/>
              <a:t> є незалежність входів. Однак для послідовних даних це припущення порушується. 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57501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Блок пам’яті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Для подолання цієї проблеми в РНМ додається блок пам’яті, в якому зберігається попередня інформація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400" noProof="0" dirty="0"/>
              </a:p>
              <a:p>
                <a:pPr marL="0" indent="0">
                  <a:buNone/>
                </a:pPr>
                <a:r>
                  <a:rPr lang="uk-UA" sz="2400" noProof="0" dirty="0"/>
                  <a:t>де </a:t>
                </a:r>
                <a:r>
                  <a:rPr lang="uk-UA" sz="2400" i="1" noProof="0" dirty="0" err="1"/>
                  <a:t>o</a:t>
                </a:r>
                <a:r>
                  <a:rPr lang="uk-UA" sz="2400" i="1" baseline="-25000" noProof="0" dirty="0" err="1"/>
                  <a:t>t</a:t>
                </a:r>
                <a:r>
                  <a:rPr lang="uk-UA" sz="2400" noProof="0" dirty="0"/>
                  <a:t> – значення пам’яті на поточному кроці, </a:t>
                </a:r>
              </a:p>
              <a:p>
                <a:pPr marL="0" indent="0">
                  <a:buNone/>
                </a:pPr>
                <a:r>
                  <a:rPr lang="uk-UA" sz="2400" i="1" noProof="0" dirty="0" err="1"/>
                  <a:t>x</a:t>
                </a:r>
                <a:r>
                  <a:rPr lang="uk-UA" sz="2400" i="1" baseline="-25000" noProof="0" dirty="0" err="1"/>
                  <a:t>t</a:t>
                </a:r>
                <a:r>
                  <a:rPr lang="uk-UA" sz="2400" noProof="0" dirty="0"/>
                  <a:t> – вхідне значення в поточний момент часу. </a:t>
                </a:r>
              </a:p>
              <a:p>
                <a:r>
                  <a:rPr lang="uk-UA" sz="2400" noProof="0" dirty="0"/>
                  <a:t>Це співвідношення рекурентне, </a:t>
                </a:r>
                <a:r>
                  <a:rPr lang="uk-UA" sz="2400" i="1" noProof="0" dirty="0"/>
                  <a:t>o</a:t>
                </a:r>
                <a:r>
                  <a:rPr lang="uk-UA" sz="2400" i="1" baseline="-25000" noProof="0" dirty="0"/>
                  <a:t>t-1 </a:t>
                </a:r>
                <a:r>
                  <a:rPr lang="uk-UA" sz="2400" noProof="0" dirty="0"/>
                  <a:t>можна виразити через </a:t>
                </a:r>
                <a:r>
                  <a:rPr lang="uk-UA" sz="2400" i="1" noProof="0" dirty="0"/>
                  <a:t>o</a:t>
                </a:r>
                <a:r>
                  <a:rPr lang="uk-UA" sz="2400" i="1" baseline="-25000" noProof="0" dirty="0"/>
                  <a:t>t-2</a:t>
                </a:r>
                <a:r>
                  <a:rPr lang="uk-UA" sz="2400" baseline="-25000" noProof="0" dirty="0"/>
                  <a:t>, </a:t>
                </a:r>
                <a:r>
                  <a:rPr lang="uk-UA" sz="2400" noProof="0" dirty="0"/>
                  <a:t>тобто відновити інформацію як завгодно довгої послідовності.</a:t>
                </a:r>
              </a:p>
              <a:p>
                <a:endParaRPr lang="uk-UA" sz="24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73" descr="Результат пошуку зображень за запитом &quot;рекуррентная нейронная сеть&quot;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t="6325" r="4441" b="17395"/>
          <a:stretch/>
        </p:blipFill>
        <p:spPr bwMode="auto">
          <a:xfrm>
            <a:off x="2228088" y="4562856"/>
            <a:ext cx="7735824" cy="22311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226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Параметри РНМ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Якщо параметри </a:t>
                </a:r>
                <a:r>
                  <a:rPr lang="uk-UA" sz="2400" noProof="0" dirty="0" err="1" smtClean="0"/>
                  <a:t>персептрона</a:t>
                </a:r>
                <a:r>
                  <a:rPr lang="uk-UA" sz="2400" noProof="0" dirty="0" smtClean="0"/>
                  <a:t> зберігаються в матриці ваг, то параметри РНМ задаються трьома матрицями U, V і W, що відповідають входу, виходу і блоку пам’яті. </a:t>
                </a:r>
              </a:p>
              <a:p>
                <a:r>
                  <a:rPr lang="uk-UA" sz="2400" noProof="0" dirty="0"/>
                  <a:t>Ці матриці розділяються між усіма кроками, оскільки на кожному кроці до різних даних застосовуються одні і ті ж операції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4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400" noProof="0" dirty="0"/>
              </a:p>
              <a:p>
                <a:r>
                  <a:rPr lang="uk-UA" sz="2400" noProof="0" dirty="0"/>
                  <a:t>Завдяки використанню одних і тих же ваг на всіх етапах вдається істотно знизити кількість параметрів РНМ.</a:t>
                </a:r>
              </a:p>
              <a:p>
                <a:endParaRPr lang="uk-UA" sz="24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7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Недоліки РНМ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Якщо враховувати кожен крок часу, то для кожного кроку необхідно створювати свій шар нейронів, що викликає серйозні труднощі в обчисленні. </a:t>
            </a:r>
          </a:p>
          <a:p>
            <a:r>
              <a:rPr lang="uk-UA" sz="2400" noProof="0" dirty="0" smtClean="0"/>
              <a:t>Якщо обмежити розрахунок фіксованим часовим вікном, то отримані моделі не відображають довгострокових трендів.</a:t>
            </a:r>
          </a:p>
          <a:p>
            <a:r>
              <a:rPr lang="uk-UA" sz="2400" noProof="0" dirty="0" smtClean="0"/>
              <a:t>Багатошарові реалізації виявляються </a:t>
            </a:r>
            <a:r>
              <a:rPr lang="uk-UA" sz="2400" noProof="0" dirty="0" err="1" smtClean="0"/>
              <a:t>обчислювально</a:t>
            </a:r>
            <a:r>
              <a:rPr lang="uk-UA" sz="2400" noProof="0" dirty="0" smtClean="0"/>
              <a:t> нестійкими, тому що в них зазвичай зникають або </a:t>
            </a:r>
            <a:r>
              <a:rPr lang="uk-UA" sz="2400" noProof="0" dirty="0" err="1" smtClean="0"/>
              <a:t>зашкалюють</a:t>
            </a:r>
            <a:r>
              <a:rPr lang="uk-UA" sz="2400" noProof="0" dirty="0" smtClean="0"/>
              <a:t> ваги. </a:t>
            </a:r>
          </a:p>
          <a:p>
            <a:r>
              <a:rPr lang="uk-UA" sz="2400" noProof="0" dirty="0" smtClean="0"/>
              <a:t>Мережа з довготривалою і короткочасною пам’яттю (</a:t>
            </a:r>
            <a:r>
              <a:rPr lang="uk-UA" sz="2400" noProof="0" dirty="0" err="1" smtClean="0"/>
              <a:t>Long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short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term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memory</a:t>
            </a:r>
            <a:r>
              <a:rPr lang="uk-UA" sz="2400" noProof="0" dirty="0" smtClean="0"/>
              <a:t>, LSTM) дозволяє вирішити проблеми рекурентних НМ.</a:t>
            </a:r>
          </a:p>
          <a:p>
            <a:endParaRPr lang="uk-UA" sz="2400" noProof="0" dirty="0" smtClean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02007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LSTM </a:t>
            </a:r>
            <a:r>
              <a:rPr lang="uk-UA" noProof="0" dirty="0" err="1" smtClean="0"/>
              <a:t>vs</a:t>
            </a:r>
            <a:r>
              <a:rPr lang="uk-UA" noProof="0" dirty="0" smtClean="0"/>
              <a:t> RNN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У класичній РНМ </a:t>
            </a:r>
            <a:r>
              <a:rPr lang="uk-UA" sz="2400" noProof="0" dirty="0" err="1" smtClean="0"/>
              <a:t>рекурентність</a:t>
            </a:r>
            <a:r>
              <a:rPr lang="uk-UA" sz="2400" noProof="0" dirty="0" smtClean="0"/>
              <a:t> реалізована як комбінація блоку пам’яті про попередній крок і поточних вхідних даних, загорнута в функцію активації</a:t>
            </a:r>
          </a:p>
          <a:p>
            <a:endParaRPr lang="uk-UA" sz="2400" noProof="0" dirty="0" smtClean="0"/>
          </a:p>
          <a:p>
            <a:endParaRPr lang="uk-UA" sz="2400" noProof="0" dirty="0" smtClean="0"/>
          </a:p>
          <a:p>
            <a:endParaRPr lang="uk-UA" sz="2400" noProof="0" dirty="0" smtClean="0"/>
          </a:p>
          <a:p>
            <a:endParaRPr lang="uk-UA" sz="2400" noProof="0" dirty="0" smtClean="0"/>
          </a:p>
          <a:p>
            <a:r>
              <a:rPr lang="uk-UA" sz="2400" noProof="0" dirty="0" smtClean="0"/>
              <a:t>Для того, щоб вказувати, що слід пам’ятати, а що забути, LSTM містить не один, а чотири шари</a:t>
            </a:r>
          </a:p>
          <a:p>
            <a:endParaRPr lang="uk-UA" sz="2400" noProof="0" dirty="0"/>
          </a:p>
        </p:txBody>
      </p:sp>
      <p:pic>
        <p:nvPicPr>
          <p:cNvPr id="4" name="Рисунок 75" descr="https://habrastorage.org/web/47d/ee6/2c3/47dee62c3af8498c946befa1f3330d90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57" y="2597340"/>
            <a:ext cx="4893315" cy="183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74" descr="https://habrastorage.org/web/67b/04f/73b/67b04f73b4c34ba38edfa207e09de07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57" y="4887849"/>
            <a:ext cx="4893315" cy="183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01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5078</TotalTime>
  <Words>736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Лекція 16</vt:lpstr>
      <vt:lpstr>Глибоке навчання</vt:lpstr>
      <vt:lpstr>Keras</vt:lpstr>
      <vt:lpstr>Тензор</vt:lpstr>
      <vt:lpstr>Рекурентні нейронні мережі</vt:lpstr>
      <vt:lpstr>Блок пам’яті</vt:lpstr>
      <vt:lpstr>Параметри РНМ</vt:lpstr>
      <vt:lpstr>Недоліки РНМ</vt:lpstr>
      <vt:lpstr>LSTM vs RNN</vt:lpstr>
      <vt:lpstr>Cell state</vt:lpstr>
      <vt:lpstr>LSTM gates</vt:lpstr>
      <vt:lpstr>Forget gate layer</vt:lpstr>
      <vt:lpstr>Input layer gate</vt:lpstr>
      <vt:lpstr>Update</vt:lpstr>
      <vt:lpstr>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86</cp:revision>
  <dcterms:created xsi:type="dcterms:W3CDTF">2020-08-21T08:15:31Z</dcterms:created>
  <dcterms:modified xsi:type="dcterms:W3CDTF">2021-09-23T08:43:07Z</dcterms:modified>
</cp:coreProperties>
</file>