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98" d="100"/>
          <a:sy n="98" d="100"/>
        </p:scale>
        <p:origin x="82" y="11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7024D50-3B38-4FF9-91D7-C86575C23EB2}" type="datetimeFigureOut">
              <a:rPr lang="en-IN" smtClean="0"/>
              <a:t>03-10-2023</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327A1BAB-7C07-420E-BD89-461EA6D156FA}" type="slidenum">
              <a:rPr lang="en-IN" smtClean="0"/>
              <a:t>‹#›</a:t>
            </a:fld>
            <a:endParaRPr lang="en-IN"/>
          </a:p>
        </p:txBody>
      </p:sp>
    </p:spTree>
    <p:extLst>
      <p:ext uri="{BB962C8B-B14F-4D97-AF65-F5344CB8AC3E}">
        <p14:creationId xmlns:p14="http://schemas.microsoft.com/office/powerpoint/2010/main" val="5346535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024D50-3B38-4FF9-91D7-C86575C23EB2}" type="datetimeFigureOut">
              <a:rPr lang="en-IN" smtClean="0"/>
              <a:t>03-10-2023</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27A1BAB-7C07-420E-BD89-461EA6D156FA}" type="slidenum">
              <a:rPr lang="en-IN" smtClean="0"/>
              <a:t>‹#›</a:t>
            </a:fld>
            <a:endParaRPr lang="en-IN"/>
          </a:p>
        </p:txBody>
      </p:sp>
    </p:spTree>
    <p:extLst>
      <p:ext uri="{BB962C8B-B14F-4D97-AF65-F5344CB8AC3E}">
        <p14:creationId xmlns:p14="http://schemas.microsoft.com/office/powerpoint/2010/main" val="15901071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024D50-3B38-4FF9-91D7-C86575C23EB2}" type="datetimeFigureOut">
              <a:rPr lang="en-IN" smtClean="0"/>
              <a:t>03-10-2023</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27A1BAB-7C07-420E-BD89-461EA6D156FA}"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0147795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37024D50-3B38-4FF9-91D7-C86575C23EB2}" type="datetimeFigureOut">
              <a:rPr lang="en-IN" smtClean="0"/>
              <a:t>03-10-2023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27A1BAB-7C07-420E-BD89-461EA6D156FA}" type="slidenum">
              <a:rPr lang="en-IN" smtClean="0"/>
              <a:t>‹#›</a:t>
            </a:fld>
            <a:endParaRPr lang="en-IN"/>
          </a:p>
        </p:txBody>
      </p:sp>
    </p:spTree>
    <p:extLst>
      <p:ext uri="{BB962C8B-B14F-4D97-AF65-F5344CB8AC3E}">
        <p14:creationId xmlns:p14="http://schemas.microsoft.com/office/powerpoint/2010/main" val="9336431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37024D50-3B38-4FF9-91D7-C86575C23EB2}" type="datetimeFigureOut">
              <a:rPr lang="en-IN" smtClean="0"/>
              <a:t>03-10-2023</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27A1BAB-7C07-420E-BD89-461EA6D156FA}"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1178266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37024D50-3B38-4FF9-91D7-C86575C23EB2}" type="datetimeFigureOut">
              <a:rPr lang="en-IN" smtClean="0"/>
              <a:t>03-10-2023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27A1BAB-7C07-420E-BD89-461EA6D156FA}" type="slidenum">
              <a:rPr lang="en-IN" smtClean="0"/>
              <a:t>‹#›</a:t>
            </a:fld>
            <a:endParaRPr lang="en-IN"/>
          </a:p>
        </p:txBody>
      </p:sp>
    </p:spTree>
    <p:extLst>
      <p:ext uri="{BB962C8B-B14F-4D97-AF65-F5344CB8AC3E}">
        <p14:creationId xmlns:p14="http://schemas.microsoft.com/office/powerpoint/2010/main" val="11868774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024D50-3B38-4FF9-91D7-C86575C23EB2}" type="datetimeFigureOut">
              <a:rPr lang="en-IN" smtClean="0"/>
              <a:t>03-10-2023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27A1BAB-7C07-420E-BD89-461EA6D156FA}" type="slidenum">
              <a:rPr lang="en-IN" smtClean="0"/>
              <a:t>‹#›</a:t>
            </a:fld>
            <a:endParaRPr lang="en-IN"/>
          </a:p>
        </p:txBody>
      </p:sp>
    </p:spTree>
    <p:extLst>
      <p:ext uri="{BB962C8B-B14F-4D97-AF65-F5344CB8AC3E}">
        <p14:creationId xmlns:p14="http://schemas.microsoft.com/office/powerpoint/2010/main" val="10082438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024D50-3B38-4FF9-91D7-C86575C23EB2}" type="datetimeFigureOut">
              <a:rPr lang="en-IN" smtClean="0"/>
              <a:t>03-10-2023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27A1BAB-7C07-420E-BD89-461EA6D156FA}" type="slidenum">
              <a:rPr lang="en-IN" smtClean="0"/>
              <a:t>‹#›</a:t>
            </a:fld>
            <a:endParaRPr lang="en-IN"/>
          </a:p>
        </p:txBody>
      </p:sp>
    </p:spTree>
    <p:extLst>
      <p:ext uri="{BB962C8B-B14F-4D97-AF65-F5344CB8AC3E}">
        <p14:creationId xmlns:p14="http://schemas.microsoft.com/office/powerpoint/2010/main" val="6865726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024D50-3B38-4FF9-91D7-C86575C23EB2}" type="datetimeFigureOut">
              <a:rPr lang="en-IN" smtClean="0"/>
              <a:t>03-10-2023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27A1BAB-7C07-420E-BD89-461EA6D156FA}" type="slidenum">
              <a:rPr lang="en-IN" smtClean="0"/>
              <a:t>‹#›</a:t>
            </a:fld>
            <a:endParaRPr lang="en-IN"/>
          </a:p>
        </p:txBody>
      </p:sp>
    </p:spTree>
    <p:extLst>
      <p:ext uri="{BB962C8B-B14F-4D97-AF65-F5344CB8AC3E}">
        <p14:creationId xmlns:p14="http://schemas.microsoft.com/office/powerpoint/2010/main" val="366986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024D50-3B38-4FF9-91D7-C86575C23EB2}" type="datetimeFigureOut">
              <a:rPr lang="en-IN" smtClean="0"/>
              <a:t>03-10-2023</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27A1BAB-7C07-420E-BD89-461EA6D156FA}" type="slidenum">
              <a:rPr lang="en-IN" smtClean="0"/>
              <a:t>‹#›</a:t>
            </a:fld>
            <a:endParaRPr lang="en-IN"/>
          </a:p>
        </p:txBody>
      </p:sp>
    </p:spTree>
    <p:extLst>
      <p:ext uri="{BB962C8B-B14F-4D97-AF65-F5344CB8AC3E}">
        <p14:creationId xmlns:p14="http://schemas.microsoft.com/office/powerpoint/2010/main" val="12435338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7024D50-3B38-4FF9-91D7-C86575C23EB2}" type="datetimeFigureOut">
              <a:rPr lang="en-IN" smtClean="0"/>
              <a:t>03-10-2023</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327A1BAB-7C07-420E-BD89-461EA6D156FA}" type="slidenum">
              <a:rPr lang="en-IN" smtClean="0"/>
              <a:t>‹#›</a:t>
            </a:fld>
            <a:endParaRPr lang="en-IN"/>
          </a:p>
        </p:txBody>
      </p:sp>
    </p:spTree>
    <p:extLst>
      <p:ext uri="{BB962C8B-B14F-4D97-AF65-F5344CB8AC3E}">
        <p14:creationId xmlns:p14="http://schemas.microsoft.com/office/powerpoint/2010/main" val="41118501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7024D50-3B38-4FF9-91D7-C86575C23EB2}" type="datetimeFigureOut">
              <a:rPr lang="en-IN" smtClean="0"/>
              <a:t>03-10-2023</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327A1BAB-7C07-420E-BD89-461EA6D156FA}" type="slidenum">
              <a:rPr lang="en-IN" smtClean="0"/>
              <a:t>‹#›</a:t>
            </a:fld>
            <a:endParaRPr lang="en-IN"/>
          </a:p>
        </p:txBody>
      </p:sp>
    </p:spTree>
    <p:extLst>
      <p:ext uri="{BB962C8B-B14F-4D97-AF65-F5344CB8AC3E}">
        <p14:creationId xmlns:p14="http://schemas.microsoft.com/office/powerpoint/2010/main" val="41440133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7024D50-3B38-4FF9-91D7-C86575C23EB2}" type="datetimeFigureOut">
              <a:rPr lang="en-IN" smtClean="0"/>
              <a:t>03-10-2023</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327A1BAB-7C07-420E-BD89-461EA6D156FA}" type="slidenum">
              <a:rPr lang="en-IN" smtClean="0"/>
              <a:t>‹#›</a:t>
            </a:fld>
            <a:endParaRPr lang="en-IN"/>
          </a:p>
        </p:txBody>
      </p:sp>
    </p:spTree>
    <p:extLst>
      <p:ext uri="{BB962C8B-B14F-4D97-AF65-F5344CB8AC3E}">
        <p14:creationId xmlns:p14="http://schemas.microsoft.com/office/powerpoint/2010/main" val="34637306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024D50-3B38-4FF9-91D7-C86575C23EB2}" type="datetimeFigureOut">
              <a:rPr lang="en-IN" smtClean="0"/>
              <a:t>03-10-2023</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327A1BAB-7C07-420E-BD89-461EA6D156FA}" type="slidenum">
              <a:rPr lang="en-IN" smtClean="0"/>
              <a:t>‹#›</a:t>
            </a:fld>
            <a:endParaRPr lang="en-IN"/>
          </a:p>
        </p:txBody>
      </p:sp>
    </p:spTree>
    <p:extLst>
      <p:ext uri="{BB962C8B-B14F-4D97-AF65-F5344CB8AC3E}">
        <p14:creationId xmlns:p14="http://schemas.microsoft.com/office/powerpoint/2010/main" val="15939610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7024D50-3B38-4FF9-91D7-C86575C23EB2}" type="datetimeFigureOut">
              <a:rPr lang="en-IN" smtClean="0"/>
              <a:t>03-10-2023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327A1BAB-7C07-420E-BD89-461EA6D156FA}" type="slidenum">
              <a:rPr lang="en-IN" smtClean="0"/>
              <a:t>‹#›</a:t>
            </a:fld>
            <a:endParaRPr lang="en-IN"/>
          </a:p>
        </p:txBody>
      </p:sp>
    </p:spTree>
    <p:extLst>
      <p:ext uri="{BB962C8B-B14F-4D97-AF65-F5344CB8AC3E}">
        <p14:creationId xmlns:p14="http://schemas.microsoft.com/office/powerpoint/2010/main" val="38580040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7024D50-3B38-4FF9-91D7-C86575C23EB2}" type="datetimeFigureOut">
              <a:rPr lang="en-IN" smtClean="0"/>
              <a:t>03-10-2023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27A1BAB-7C07-420E-BD89-461EA6D156FA}" type="slidenum">
              <a:rPr lang="en-IN" smtClean="0"/>
              <a:t>‹#›</a:t>
            </a:fld>
            <a:endParaRPr lang="en-IN"/>
          </a:p>
        </p:txBody>
      </p:sp>
    </p:spTree>
    <p:extLst>
      <p:ext uri="{BB962C8B-B14F-4D97-AF65-F5344CB8AC3E}">
        <p14:creationId xmlns:p14="http://schemas.microsoft.com/office/powerpoint/2010/main" val="9345858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theme" Target="../theme/theme1.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37024D50-3B38-4FF9-91D7-C86575C23EB2}" type="datetimeFigureOut">
              <a:rPr lang="en-IN" smtClean="0"/>
              <a:t>03-10-2023</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327A1BAB-7C07-420E-BD89-461EA6D156FA}" type="slidenum">
              <a:rPr lang="en-IN" smtClean="0"/>
              <a:t>‹#›</a:t>
            </a:fld>
            <a:endParaRPr lang="en-IN"/>
          </a:p>
        </p:txBody>
      </p:sp>
    </p:spTree>
    <p:extLst>
      <p:ext uri="{BB962C8B-B14F-4D97-AF65-F5344CB8AC3E}">
        <p14:creationId xmlns:p14="http://schemas.microsoft.com/office/powerpoint/2010/main" val="1525200478"/>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 id="2147483716" r:id="rId10"/>
    <p:sldLayoutId id="2147483717" r:id="rId11"/>
    <p:sldLayoutId id="2147483718" r:id="rId12"/>
    <p:sldLayoutId id="2147483719" r:id="rId13"/>
    <p:sldLayoutId id="2147483720" r:id="rId14"/>
    <p:sldLayoutId id="2147483721" r:id="rId15"/>
    <p:sldLayoutId id="2147483722"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a:t>Parameter Passing method</a:t>
            </a:r>
          </a:p>
        </p:txBody>
      </p:sp>
      <p:sp>
        <p:nvSpPr>
          <p:cNvPr id="3" name="Subtitle 2"/>
          <p:cNvSpPr>
            <a:spLocks noGrp="1"/>
          </p:cNvSpPr>
          <p:nvPr>
            <p:ph type="subTitle" idx="1"/>
          </p:nvPr>
        </p:nvSpPr>
        <p:spPr/>
        <p:txBody>
          <a:bodyPr>
            <a:normAutofit/>
          </a:bodyPr>
          <a:lstStyle/>
          <a:p>
            <a:r>
              <a:rPr lang="en-IN" sz="2800" dirty="0"/>
              <a:t>In the Function to pass data parameter are known as parameter passing method.</a:t>
            </a:r>
          </a:p>
        </p:txBody>
      </p:sp>
    </p:spTree>
    <p:extLst>
      <p:ext uri="{BB962C8B-B14F-4D97-AF65-F5344CB8AC3E}">
        <p14:creationId xmlns:p14="http://schemas.microsoft.com/office/powerpoint/2010/main" val="24068609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4" name="Content Placeholder 2"/>
          <p:cNvSpPr>
            <a:spLocks noGrp="1"/>
          </p:cNvSpPr>
          <p:nvPr>
            <p:ph idx="1"/>
          </p:nvPr>
        </p:nvSpPr>
        <p:spPr/>
        <p:style>
          <a:lnRef idx="2">
            <a:schemeClr val="dk1"/>
          </a:lnRef>
          <a:fillRef idx="1">
            <a:schemeClr val="lt1"/>
          </a:fillRef>
          <a:effectRef idx="0">
            <a:schemeClr val="dk1"/>
          </a:effectRef>
          <a:fontRef idx="minor">
            <a:schemeClr val="dk1"/>
          </a:fontRef>
        </p:style>
        <p:txBody>
          <a:bodyPr/>
          <a:lstStyle/>
          <a:p>
            <a:r>
              <a:rPr lang="en-IN" b="1" i="1" dirty="0"/>
              <a:t>1.Call by value</a:t>
            </a:r>
          </a:p>
          <a:p>
            <a:r>
              <a:rPr lang="en-IN" b="1" i="1" dirty="0"/>
              <a:t>                      </a:t>
            </a:r>
          </a:p>
          <a:p>
            <a:pPr marL="0" indent="0">
              <a:buNone/>
            </a:pPr>
            <a:r>
              <a:rPr lang="en-IN" b="1" i="1" dirty="0"/>
              <a:t>                       A      B                                        X            Y</a:t>
            </a:r>
          </a:p>
          <a:p>
            <a:pPr marL="0" indent="0">
              <a:buNone/>
            </a:pPr>
            <a:r>
              <a:rPr lang="en-IN" b="1" i="1" dirty="0"/>
              <a:t>                        1       2                                         1            2</a:t>
            </a:r>
          </a:p>
          <a:p>
            <a:pPr marL="0" indent="0">
              <a:buNone/>
            </a:pPr>
            <a:r>
              <a:rPr lang="en-IN" b="1" i="1" dirty="0"/>
              <a:t>                        Actual                                         Formal</a:t>
            </a:r>
          </a:p>
          <a:p>
            <a:pPr marL="0" indent="0">
              <a:buNone/>
            </a:pPr>
            <a:endParaRPr lang="en-IN" b="1" i="1" dirty="0"/>
          </a:p>
          <a:p>
            <a:pPr marL="0" indent="0">
              <a:buNone/>
            </a:pPr>
            <a:r>
              <a:rPr lang="en-IN" b="1" i="1" dirty="0"/>
              <a:t>                                                                                                                </a:t>
            </a:r>
          </a:p>
          <a:p>
            <a:pPr marL="0" indent="0">
              <a:buNone/>
            </a:pPr>
            <a:endParaRPr lang="en-IN" b="1" i="1" dirty="0"/>
          </a:p>
          <a:p>
            <a:pPr marL="0" indent="0">
              <a:buNone/>
            </a:pPr>
            <a:r>
              <a:rPr lang="en-IN" b="1" i="1" dirty="0"/>
              <a:t>                                                                             </a:t>
            </a:r>
          </a:p>
        </p:txBody>
      </p:sp>
      <p:cxnSp>
        <p:nvCxnSpPr>
          <p:cNvPr id="6" name="Straight Arrow Connector 5"/>
          <p:cNvCxnSpPr/>
          <p:nvPr/>
        </p:nvCxnSpPr>
        <p:spPr>
          <a:xfrm>
            <a:off x="984142" y="751668"/>
            <a:ext cx="914400" cy="914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H="1" flipV="1">
            <a:off x="4316278" y="3580108"/>
            <a:ext cx="3200400" cy="1472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H="1" flipV="1">
            <a:off x="4928461" y="3425125"/>
            <a:ext cx="3564610" cy="309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093860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Call by name</a:t>
            </a:r>
          </a:p>
        </p:txBody>
      </p:sp>
      <p:sp>
        <p:nvSpPr>
          <p:cNvPr id="3" name="Content Placeholder 2"/>
          <p:cNvSpPr>
            <a:spLocks noGrp="1"/>
          </p:cNvSpPr>
          <p:nvPr>
            <p:ph idx="1"/>
          </p:nvPr>
        </p:nvSpPr>
        <p:spPr/>
        <p:txBody>
          <a:bodyPr>
            <a:normAutofit/>
          </a:bodyPr>
          <a:lstStyle/>
          <a:p>
            <a:r>
              <a:rPr lang="en-IN" sz="3200" dirty="0"/>
              <a:t>This is less popular method of parameter passing</a:t>
            </a:r>
          </a:p>
          <a:p>
            <a:r>
              <a:rPr lang="en-IN" sz="3200" dirty="0"/>
              <a:t>Formal parameter is replaced by actual parameter</a:t>
            </a:r>
          </a:p>
        </p:txBody>
      </p:sp>
    </p:spTree>
    <p:extLst>
      <p:ext uri="{BB962C8B-B14F-4D97-AF65-F5344CB8AC3E}">
        <p14:creationId xmlns:p14="http://schemas.microsoft.com/office/powerpoint/2010/main" val="10479650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19573" y="624110"/>
            <a:ext cx="9885039" cy="778487"/>
          </a:xfrm>
        </p:spPr>
        <p:txBody>
          <a:bodyPr/>
          <a:lstStyle/>
          <a:p>
            <a:r>
              <a:rPr lang="en-IN" dirty="0"/>
              <a:t>Interpreter</a:t>
            </a:r>
          </a:p>
        </p:txBody>
      </p:sp>
      <p:sp>
        <p:nvSpPr>
          <p:cNvPr id="3" name="Content Placeholder 2"/>
          <p:cNvSpPr>
            <a:spLocks noGrp="1"/>
          </p:cNvSpPr>
          <p:nvPr>
            <p:ph idx="1"/>
          </p:nvPr>
        </p:nvSpPr>
        <p:spPr>
          <a:xfrm>
            <a:off x="1410346" y="1402597"/>
            <a:ext cx="10094266" cy="4508625"/>
          </a:xfrm>
        </p:spPr>
        <p:txBody>
          <a:bodyPr>
            <a:normAutofit lnSpcReduction="10000"/>
          </a:bodyPr>
          <a:lstStyle/>
          <a:p>
            <a:r>
              <a:rPr lang="en-US" sz="2800" dirty="0"/>
              <a:t>1)Interpreter reads Interpreter reads program line by line &amp; translates one line at a time.</a:t>
            </a:r>
          </a:p>
          <a:p>
            <a:r>
              <a:rPr lang="en-US" sz="2800" dirty="0"/>
              <a:t>2) Do not generate any intermediate code Program like compiler.</a:t>
            </a:r>
          </a:p>
          <a:p>
            <a:r>
              <a:rPr lang="en-US" sz="2800" dirty="0"/>
              <a:t>3) Error generation takes place line by line.</a:t>
            </a:r>
          </a:p>
          <a:p>
            <a:r>
              <a:rPr lang="en-US" sz="2800" dirty="0"/>
              <a:t>4) Takes less translation time as compare to Compiler</a:t>
            </a:r>
          </a:p>
          <a:p>
            <a:r>
              <a:rPr lang="en-US" sz="2800" dirty="0"/>
              <a:t>5) when a translated Program is executed. it takes more time compare to compiler.</a:t>
            </a:r>
          </a:p>
          <a:p>
            <a:r>
              <a:rPr lang="en-US" sz="2800" dirty="0"/>
              <a:t>6) </a:t>
            </a:r>
            <a:r>
              <a:rPr lang="en-US" sz="2800" dirty="0" err="1"/>
              <a:t>eg</a:t>
            </a:r>
            <a:r>
              <a:rPr lang="en-US" sz="2800" dirty="0"/>
              <a:t> of language  interpreters are Python, Ruby etc</a:t>
            </a:r>
            <a:r>
              <a:rPr lang="en-US" dirty="0"/>
              <a:t>.</a:t>
            </a:r>
            <a:endParaRPr lang="en-IN" dirty="0"/>
          </a:p>
        </p:txBody>
      </p:sp>
    </p:spTree>
    <p:extLst>
      <p:ext uri="{BB962C8B-B14F-4D97-AF65-F5344CB8AC3E}">
        <p14:creationId xmlns:p14="http://schemas.microsoft.com/office/powerpoint/2010/main" val="721601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73079" y="624110"/>
            <a:ext cx="9931534" cy="460771"/>
          </a:xfrm>
        </p:spPr>
        <p:txBody>
          <a:bodyPr>
            <a:normAutofit fontScale="90000"/>
          </a:bodyPr>
          <a:lstStyle/>
          <a:p>
            <a:r>
              <a:rPr lang="en-IN" dirty="0"/>
              <a:t>Pure and Impure interpreter</a:t>
            </a:r>
          </a:p>
        </p:txBody>
      </p:sp>
      <p:sp>
        <p:nvSpPr>
          <p:cNvPr id="3" name="Content Placeholder 2"/>
          <p:cNvSpPr>
            <a:spLocks noGrp="1"/>
          </p:cNvSpPr>
          <p:nvPr>
            <p:ph idx="1"/>
          </p:nvPr>
        </p:nvSpPr>
        <p:spPr>
          <a:xfrm>
            <a:off x="1573079" y="1472339"/>
            <a:ext cx="9931533" cy="4438883"/>
          </a:xfrm>
        </p:spPr>
        <p:txBody>
          <a:bodyPr>
            <a:normAutofit/>
          </a:bodyPr>
          <a:lstStyle/>
          <a:p>
            <a:r>
              <a:rPr lang="en-IN" sz="2000" b="1" dirty="0" err="1"/>
              <a:t>i</a:t>
            </a:r>
            <a:r>
              <a:rPr lang="en-IN" sz="2000" b="1" dirty="0"/>
              <a:t>)pure interpreter</a:t>
            </a:r>
          </a:p>
          <a:p>
            <a:r>
              <a:rPr lang="en-IN" dirty="0"/>
              <a:t>- Pure interpreter can be defined as an interpreter that maintains a source program in it's source form till it completely gets interpreted</a:t>
            </a:r>
          </a:p>
          <a:p>
            <a:r>
              <a:rPr lang="en-IN" dirty="0"/>
              <a:t>In the process of pure interpreter the original program of Source Code has to be maintain in the memory. This Causes overhead of analysis when statement is interpreted (line by line evaluate)</a:t>
            </a:r>
          </a:p>
          <a:p>
            <a:r>
              <a:rPr lang="en-IN" dirty="0"/>
              <a:t>-for-demoing overhead (time, memory, bandwidth.) overhead means time is more required for pure interpreter.</a:t>
            </a:r>
          </a:p>
          <a:p>
            <a:endParaRPr lang="en-IN" dirty="0"/>
          </a:p>
          <a:p>
            <a:r>
              <a:rPr lang="en-IN" dirty="0"/>
              <a:t>              Source program                      interpreter                                 result</a:t>
            </a:r>
          </a:p>
          <a:p>
            <a:endParaRPr lang="en-IN" dirty="0"/>
          </a:p>
          <a:p>
            <a:r>
              <a:rPr lang="en-IN" dirty="0"/>
              <a:t>                                                                     Data</a:t>
            </a:r>
          </a:p>
        </p:txBody>
      </p:sp>
      <p:cxnSp>
        <p:nvCxnSpPr>
          <p:cNvPr id="5" name="Straight Arrow Connector 4"/>
          <p:cNvCxnSpPr/>
          <p:nvPr/>
        </p:nvCxnSpPr>
        <p:spPr>
          <a:xfrm>
            <a:off x="4765729" y="4765729"/>
            <a:ext cx="1239864" cy="232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V="1">
            <a:off x="7284203" y="4781227"/>
            <a:ext cx="2007031" cy="77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6524786" y="4928461"/>
            <a:ext cx="38746" cy="7516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53681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5071" y="624110"/>
            <a:ext cx="9869541" cy="755239"/>
          </a:xfrm>
        </p:spPr>
        <p:txBody>
          <a:bodyPr/>
          <a:lstStyle/>
          <a:p>
            <a:r>
              <a:rPr lang="en-IN" dirty="0"/>
              <a:t>Impure interpreter</a:t>
            </a:r>
          </a:p>
        </p:txBody>
      </p:sp>
      <p:sp>
        <p:nvSpPr>
          <p:cNvPr id="3" name="Content Placeholder 2"/>
          <p:cNvSpPr>
            <a:spLocks noGrp="1"/>
          </p:cNvSpPr>
          <p:nvPr>
            <p:ph idx="1"/>
          </p:nvPr>
        </p:nvSpPr>
        <p:spPr>
          <a:xfrm>
            <a:off x="1503336" y="1379349"/>
            <a:ext cx="10001276" cy="4531873"/>
          </a:xfrm>
        </p:spPr>
        <p:txBody>
          <a:bodyPr/>
          <a:lstStyle/>
          <a:p>
            <a:r>
              <a:rPr lang="en-IN" dirty="0"/>
              <a:t>An impure Interpreter define is defined as on interpreted . that does Source program's preliminary processing throughout interpretation to minimize cost of analysis</a:t>
            </a:r>
          </a:p>
          <a:p>
            <a:r>
              <a:rPr lang="en-IN" dirty="0"/>
              <a:t>- for decreasing overhead of analysis in the process of interpretation, on impure interpreter does few processing related to Source program.</a:t>
            </a:r>
          </a:p>
          <a:p>
            <a:r>
              <a:rPr lang="en-IN" dirty="0"/>
              <a:t>The program is converted in Intermediate Representation (IR) during the process of interpretation this is used for Speeding up the interpretation process as a code component  But since the entire program has to </a:t>
            </a:r>
            <a:r>
              <a:rPr lang="en-IN"/>
              <a:t>be pre-processed </a:t>
            </a:r>
            <a:r>
              <a:rPr lang="en-IN" dirty="0"/>
              <a:t>after any modification, it adds 4 fixed overhead at the Star of interpretation</a:t>
            </a:r>
          </a:p>
          <a:p>
            <a:endParaRPr lang="en-IN" dirty="0"/>
          </a:p>
          <a:p>
            <a:r>
              <a:rPr lang="en-IN" dirty="0"/>
              <a:t>Source program                     pre processor                  interpreter                 result</a:t>
            </a:r>
          </a:p>
          <a:p>
            <a:pPr marL="0" indent="0">
              <a:buNone/>
            </a:pPr>
            <a:endParaRPr lang="en-IN" dirty="0"/>
          </a:p>
          <a:p>
            <a:pPr marL="0" indent="0">
              <a:buNone/>
            </a:pPr>
            <a:r>
              <a:rPr lang="en-IN" dirty="0"/>
              <a:t>                                                                                     IR                               DATA</a:t>
            </a:r>
          </a:p>
        </p:txBody>
      </p:sp>
      <p:cxnSp>
        <p:nvCxnSpPr>
          <p:cNvPr id="5" name="Straight Arrow Connector 4"/>
          <p:cNvCxnSpPr/>
          <p:nvPr/>
        </p:nvCxnSpPr>
        <p:spPr>
          <a:xfrm>
            <a:off x="3773837" y="4541003"/>
            <a:ext cx="1247614" cy="77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V="1">
            <a:off x="6594529" y="4533254"/>
            <a:ext cx="1069383" cy="77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8849532" y="4548753"/>
            <a:ext cx="11003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H="1" flipV="1">
            <a:off x="7129220" y="4548753"/>
            <a:ext cx="170482" cy="11391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flipV="1">
            <a:off x="9136251" y="4548753"/>
            <a:ext cx="294468" cy="9298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5526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Two types of parameter</a:t>
            </a:r>
          </a:p>
        </p:txBody>
      </p:sp>
      <p:sp>
        <p:nvSpPr>
          <p:cNvPr id="3" name="Content Placeholder 2"/>
          <p:cNvSpPr>
            <a:spLocks noGrp="1"/>
          </p:cNvSpPr>
          <p:nvPr>
            <p:ph idx="1"/>
          </p:nvPr>
        </p:nvSpPr>
        <p:spPr>
          <a:xfrm>
            <a:off x="1863969" y="1512277"/>
            <a:ext cx="9640643" cy="4398945"/>
          </a:xfrm>
        </p:spPr>
        <p:txBody>
          <a:bodyPr>
            <a:normAutofit lnSpcReduction="10000"/>
          </a:bodyPr>
          <a:lstStyle/>
          <a:p>
            <a:r>
              <a:rPr lang="en-IN" sz="2800" b="1" dirty="0"/>
              <a:t>Formal parameter  -</a:t>
            </a:r>
          </a:p>
          <a:p>
            <a:r>
              <a:rPr lang="en-IN" sz="2800" dirty="0"/>
              <a:t>these parameter are argument in the function declaration</a:t>
            </a:r>
          </a:p>
          <a:p>
            <a:r>
              <a:rPr lang="en-IN" sz="2800" dirty="0"/>
              <a:t>The data type is required</a:t>
            </a:r>
          </a:p>
          <a:p>
            <a:pPr marL="0" indent="0">
              <a:buNone/>
            </a:pPr>
            <a:endParaRPr lang="en-IN" sz="2800" dirty="0"/>
          </a:p>
          <a:p>
            <a:r>
              <a:rPr lang="en-IN" sz="2800" b="1" dirty="0"/>
              <a:t>Actual parameter- </a:t>
            </a:r>
          </a:p>
          <a:p>
            <a:r>
              <a:rPr lang="en-IN" sz="2800" dirty="0"/>
              <a:t>the parameter that are passed in a function call are caller actual parameter</a:t>
            </a:r>
          </a:p>
          <a:p>
            <a:r>
              <a:rPr lang="en-IN" sz="2800" dirty="0"/>
              <a:t>Only variable mentioned not need the data type</a:t>
            </a:r>
          </a:p>
          <a:p>
            <a:pPr marL="0" indent="0">
              <a:buNone/>
            </a:pPr>
            <a:endParaRPr lang="en-IN" dirty="0"/>
          </a:p>
        </p:txBody>
      </p:sp>
    </p:spTree>
    <p:extLst>
      <p:ext uri="{BB962C8B-B14F-4D97-AF65-F5344CB8AC3E}">
        <p14:creationId xmlns:p14="http://schemas.microsoft.com/office/powerpoint/2010/main" val="23576639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example</a:t>
            </a:r>
          </a:p>
        </p:txBody>
      </p:sp>
      <p:sp>
        <p:nvSpPr>
          <p:cNvPr id="3" name="Content Placeholder 2"/>
          <p:cNvSpPr>
            <a:spLocks noGrp="1"/>
          </p:cNvSpPr>
          <p:nvPr>
            <p:ph idx="1"/>
          </p:nvPr>
        </p:nvSpPr>
        <p:spPr>
          <a:xfrm>
            <a:off x="1424354" y="1635369"/>
            <a:ext cx="10080258" cy="4275853"/>
          </a:xfrm>
        </p:spPr>
        <p:txBody>
          <a:bodyPr>
            <a:normAutofit/>
          </a:bodyPr>
          <a:lstStyle/>
          <a:p>
            <a:r>
              <a:rPr lang="en-IN" sz="2800" dirty="0"/>
              <a:t>Fun(A)                                                              Fun(B)</a:t>
            </a:r>
          </a:p>
          <a:p>
            <a:r>
              <a:rPr lang="en-IN" sz="2800" dirty="0"/>
              <a:t>Function A call to Function B</a:t>
            </a:r>
          </a:p>
          <a:p>
            <a:r>
              <a:rPr lang="en-IN" sz="2800" dirty="0"/>
              <a:t>So A is caller function</a:t>
            </a:r>
          </a:p>
          <a:p>
            <a:r>
              <a:rPr lang="en-IN" sz="2800" dirty="0"/>
              <a:t>And B is calling function </a:t>
            </a:r>
          </a:p>
          <a:p>
            <a:r>
              <a:rPr lang="en-IN" sz="2800" dirty="0"/>
              <a:t>Function A passing Actual parameter to formal parameter</a:t>
            </a:r>
          </a:p>
        </p:txBody>
      </p:sp>
      <p:cxnSp>
        <p:nvCxnSpPr>
          <p:cNvPr id="10" name="Straight Arrow Connector 9"/>
          <p:cNvCxnSpPr/>
          <p:nvPr/>
        </p:nvCxnSpPr>
        <p:spPr>
          <a:xfrm>
            <a:off x="3059723" y="1905000"/>
            <a:ext cx="5846885"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095775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4 methods to passing parameter</a:t>
            </a:r>
          </a:p>
        </p:txBody>
      </p:sp>
      <p:sp>
        <p:nvSpPr>
          <p:cNvPr id="3" name="Content Placeholder 2"/>
          <p:cNvSpPr>
            <a:spLocks noGrp="1"/>
          </p:cNvSpPr>
          <p:nvPr>
            <p:ph idx="1"/>
          </p:nvPr>
        </p:nvSpPr>
        <p:spPr>
          <a:xfrm>
            <a:off x="2030278" y="1790054"/>
            <a:ext cx="8927403" cy="3781994"/>
          </a:xfrm>
        </p:spPr>
        <p:style>
          <a:lnRef idx="2">
            <a:schemeClr val="dk1"/>
          </a:lnRef>
          <a:fillRef idx="1">
            <a:schemeClr val="lt1"/>
          </a:fillRef>
          <a:effectRef idx="0">
            <a:schemeClr val="dk1"/>
          </a:effectRef>
          <a:fontRef idx="minor">
            <a:schemeClr val="dk1"/>
          </a:fontRef>
        </p:style>
        <p:txBody>
          <a:bodyPr/>
          <a:lstStyle/>
          <a:p>
            <a:r>
              <a:rPr lang="en-IN" b="1" i="1" dirty="0"/>
              <a:t>1.Call by value</a:t>
            </a:r>
          </a:p>
          <a:p>
            <a:r>
              <a:rPr lang="en-IN" b="1" i="1" dirty="0"/>
              <a:t>                      </a:t>
            </a:r>
          </a:p>
          <a:p>
            <a:pPr marL="0" indent="0">
              <a:buNone/>
            </a:pPr>
            <a:r>
              <a:rPr lang="en-IN" b="1" i="1" dirty="0"/>
              <a:t>                       A      B                                        X            Y</a:t>
            </a:r>
          </a:p>
          <a:p>
            <a:pPr marL="0" indent="0">
              <a:buNone/>
            </a:pPr>
            <a:endParaRPr lang="en-IN" b="1" i="1" dirty="0"/>
          </a:p>
          <a:p>
            <a:pPr marL="0" indent="0">
              <a:buNone/>
            </a:pPr>
            <a:endParaRPr lang="en-IN" b="1" i="1" dirty="0"/>
          </a:p>
          <a:p>
            <a:pPr marL="0" indent="0">
              <a:buNone/>
            </a:pPr>
            <a:r>
              <a:rPr lang="en-IN" b="1" i="1" dirty="0"/>
              <a:t>                                                                                                                Modified </a:t>
            </a:r>
          </a:p>
          <a:p>
            <a:pPr marL="0" indent="0">
              <a:buNone/>
            </a:pPr>
            <a:endParaRPr lang="en-IN" b="1" i="1" dirty="0"/>
          </a:p>
          <a:p>
            <a:pPr marL="0" indent="0">
              <a:buNone/>
            </a:pPr>
            <a:r>
              <a:rPr lang="en-IN" b="1" i="1" dirty="0"/>
              <a:t>                                                                             3            7</a:t>
            </a:r>
          </a:p>
        </p:txBody>
      </p:sp>
      <p:sp>
        <p:nvSpPr>
          <p:cNvPr id="4" name="Rectangle 3"/>
          <p:cNvSpPr/>
          <p:nvPr/>
        </p:nvSpPr>
        <p:spPr>
          <a:xfrm>
            <a:off x="3469593" y="3264493"/>
            <a:ext cx="512747" cy="41874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1</a:t>
            </a:r>
          </a:p>
        </p:txBody>
      </p:sp>
      <p:sp>
        <p:nvSpPr>
          <p:cNvPr id="5" name="Rectangle 4"/>
          <p:cNvSpPr/>
          <p:nvPr/>
        </p:nvSpPr>
        <p:spPr>
          <a:xfrm>
            <a:off x="3982340" y="3264493"/>
            <a:ext cx="538385" cy="41874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2</a:t>
            </a:r>
          </a:p>
        </p:txBody>
      </p:sp>
      <p:sp>
        <p:nvSpPr>
          <p:cNvPr id="6" name="Rectangle 5"/>
          <p:cNvSpPr/>
          <p:nvPr/>
        </p:nvSpPr>
        <p:spPr>
          <a:xfrm>
            <a:off x="6691357" y="3264493"/>
            <a:ext cx="769122" cy="41874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1</a:t>
            </a:r>
          </a:p>
        </p:txBody>
      </p:sp>
      <p:sp>
        <p:nvSpPr>
          <p:cNvPr id="7" name="Rectangle 6"/>
          <p:cNvSpPr/>
          <p:nvPr/>
        </p:nvSpPr>
        <p:spPr>
          <a:xfrm>
            <a:off x="7511753" y="3264493"/>
            <a:ext cx="683664" cy="41874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2</a:t>
            </a:r>
          </a:p>
        </p:txBody>
      </p:sp>
      <p:cxnSp>
        <p:nvCxnSpPr>
          <p:cNvPr id="9" name="Straight Arrow Connector 8"/>
          <p:cNvCxnSpPr/>
          <p:nvPr/>
        </p:nvCxnSpPr>
        <p:spPr>
          <a:xfrm>
            <a:off x="7075918" y="3683237"/>
            <a:ext cx="0" cy="786213"/>
          </a:xfrm>
          <a:prstGeom prst="straightConnector1">
            <a:avLst/>
          </a:prstGeom>
          <a:ln w="3810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7853585" y="3683237"/>
            <a:ext cx="0" cy="683664"/>
          </a:xfrm>
          <a:prstGeom prst="straightConnector1">
            <a:avLst/>
          </a:prstGeom>
          <a:ln w="3810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8118505" y="4076343"/>
            <a:ext cx="11109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209761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Call by value</a:t>
            </a:r>
          </a:p>
        </p:txBody>
      </p:sp>
      <p:sp>
        <p:nvSpPr>
          <p:cNvPr id="3" name="Content Placeholder 2"/>
          <p:cNvSpPr>
            <a:spLocks noGrp="1"/>
          </p:cNvSpPr>
          <p:nvPr>
            <p:ph idx="1"/>
          </p:nvPr>
        </p:nvSpPr>
        <p:spPr>
          <a:xfrm>
            <a:off x="1767254" y="1389185"/>
            <a:ext cx="9737358" cy="4844561"/>
          </a:xfrm>
        </p:spPr>
        <p:txBody>
          <a:bodyPr>
            <a:normAutofit/>
          </a:bodyPr>
          <a:lstStyle/>
          <a:p>
            <a:r>
              <a:rPr lang="en-IN" sz="2800" dirty="0"/>
              <a:t>Main function of call by value</a:t>
            </a:r>
          </a:p>
          <a:p>
            <a:r>
              <a:rPr lang="en-IN" sz="2800" dirty="0"/>
              <a:t>once parameter passing through actual to formal the value is modified only formal parameter</a:t>
            </a:r>
          </a:p>
          <a:p>
            <a:r>
              <a:rPr lang="en-IN" sz="2800" dirty="0"/>
              <a:t>This is simplest method of parameter passing</a:t>
            </a:r>
          </a:p>
          <a:p>
            <a:r>
              <a:rPr lang="en-IN" sz="2800" dirty="0"/>
              <a:t>The operation perform an formal parameter change the value of actual parameter</a:t>
            </a:r>
          </a:p>
          <a:p>
            <a:r>
              <a:rPr lang="en-IN" sz="2800" dirty="0" err="1"/>
              <a:t>E.g</a:t>
            </a:r>
            <a:r>
              <a:rPr lang="en-IN" sz="2800" dirty="0"/>
              <a:t>-C C++ non variable parameter</a:t>
            </a:r>
          </a:p>
        </p:txBody>
      </p:sp>
    </p:spTree>
    <p:extLst>
      <p:ext uri="{BB962C8B-B14F-4D97-AF65-F5344CB8AC3E}">
        <p14:creationId xmlns:p14="http://schemas.microsoft.com/office/powerpoint/2010/main" val="34380989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83521" y="624110"/>
            <a:ext cx="9821091" cy="760309"/>
          </a:xfrm>
        </p:spPr>
        <p:txBody>
          <a:bodyPr/>
          <a:lstStyle/>
          <a:p>
            <a:r>
              <a:rPr lang="en-IN" dirty="0"/>
              <a:t>Call by Reference</a:t>
            </a:r>
          </a:p>
        </p:txBody>
      </p:sp>
      <p:sp>
        <p:nvSpPr>
          <p:cNvPr id="4" name="Content Placeholder 2"/>
          <p:cNvSpPr>
            <a:spLocks noGrp="1"/>
          </p:cNvSpPr>
          <p:nvPr>
            <p:ph idx="1"/>
          </p:nvPr>
        </p:nvSpPr>
        <p:spPr>
          <a:xfrm>
            <a:off x="1333500" y="1384300"/>
            <a:ext cx="10171113" cy="4527550"/>
          </a:xfrm>
        </p:spPr>
        <p:style>
          <a:lnRef idx="2">
            <a:schemeClr val="dk1"/>
          </a:lnRef>
          <a:fillRef idx="1">
            <a:schemeClr val="lt1"/>
          </a:fillRef>
          <a:effectRef idx="0">
            <a:schemeClr val="dk1"/>
          </a:effectRef>
          <a:fontRef idx="minor">
            <a:schemeClr val="dk1"/>
          </a:fontRef>
        </p:style>
        <p:txBody>
          <a:bodyPr/>
          <a:lstStyle/>
          <a:p>
            <a:r>
              <a:rPr lang="en-IN" b="1" i="1" dirty="0"/>
              <a:t>1.Call by reference</a:t>
            </a:r>
          </a:p>
          <a:p>
            <a:r>
              <a:rPr lang="en-IN" b="1" i="1" dirty="0"/>
              <a:t>                      </a:t>
            </a:r>
          </a:p>
          <a:p>
            <a:pPr marL="0" indent="0">
              <a:buNone/>
            </a:pPr>
            <a:r>
              <a:rPr lang="en-IN" b="1" i="1" dirty="0"/>
              <a:t>                       A      B                                        X            Y</a:t>
            </a:r>
          </a:p>
          <a:p>
            <a:pPr marL="0" indent="0">
              <a:buNone/>
            </a:pPr>
            <a:r>
              <a:rPr lang="en-IN" b="1" i="1" dirty="0"/>
              <a:t>                        10     20                                 </a:t>
            </a:r>
          </a:p>
          <a:p>
            <a:pPr marL="0" indent="0">
              <a:buNone/>
            </a:pPr>
            <a:r>
              <a:rPr lang="en-IN" b="1" i="1" dirty="0"/>
              <a:t>                                                                                                     Modified </a:t>
            </a:r>
          </a:p>
          <a:p>
            <a:pPr marL="0" indent="0">
              <a:buNone/>
            </a:pPr>
            <a:r>
              <a:rPr lang="en-IN" b="1" i="1" dirty="0"/>
              <a:t>                 Update value in Actual parameter</a:t>
            </a:r>
          </a:p>
          <a:p>
            <a:pPr marL="0" indent="0">
              <a:buNone/>
            </a:pPr>
            <a:r>
              <a:rPr lang="en-IN" b="1" i="1" dirty="0"/>
              <a:t>                                                                              3            7</a:t>
            </a:r>
          </a:p>
          <a:p>
            <a:pPr marL="0" indent="0">
              <a:buNone/>
            </a:pPr>
            <a:r>
              <a:rPr lang="en-IN" b="1" i="1" dirty="0"/>
              <a:t>Actual parameter                                                    </a:t>
            </a:r>
            <a:r>
              <a:rPr lang="en-IN" b="1" i="1" dirty="0" err="1"/>
              <a:t>Foramal</a:t>
            </a:r>
            <a:r>
              <a:rPr lang="en-IN" b="1" i="1" dirty="0"/>
              <a:t> Parameter</a:t>
            </a:r>
          </a:p>
        </p:txBody>
      </p:sp>
      <p:cxnSp>
        <p:nvCxnSpPr>
          <p:cNvPr id="8" name="Straight Arrow Connector 7"/>
          <p:cNvCxnSpPr/>
          <p:nvPr/>
        </p:nvCxnSpPr>
        <p:spPr>
          <a:xfrm>
            <a:off x="6207071" y="2588217"/>
            <a:ext cx="286719" cy="11313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7105973" y="2595966"/>
            <a:ext cx="201478" cy="11313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flipV="1">
            <a:off x="3099661" y="2874936"/>
            <a:ext cx="2913681" cy="11623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flipV="1">
            <a:off x="3913322" y="2851688"/>
            <a:ext cx="3192651" cy="10771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84332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Call by reference</a:t>
            </a:r>
          </a:p>
        </p:txBody>
      </p:sp>
      <p:sp>
        <p:nvSpPr>
          <p:cNvPr id="3" name="Content Placeholder 2"/>
          <p:cNvSpPr>
            <a:spLocks noGrp="1"/>
          </p:cNvSpPr>
          <p:nvPr>
            <p:ph idx="1"/>
          </p:nvPr>
        </p:nvSpPr>
        <p:spPr/>
        <p:txBody>
          <a:bodyPr>
            <a:noAutofit/>
          </a:bodyPr>
          <a:lstStyle/>
          <a:p>
            <a:r>
              <a:rPr lang="en-IN" sz="2800" dirty="0"/>
              <a:t>once parameter passing through actual to formal the value is modified the formal parameter and immediately update in actual parameter</a:t>
            </a:r>
          </a:p>
          <a:p>
            <a:r>
              <a:rPr lang="en-IN" sz="2800" dirty="0"/>
              <a:t>This method is also called as call by address or call by location</a:t>
            </a:r>
          </a:p>
          <a:p>
            <a:r>
              <a:rPr lang="en-IN" sz="2800" dirty="0"/>
              <a:t>The value of actual parameter can be changed </a:t>
            </a:r>
          </a:p>
          <a:p>
            <a:r>
              <a:rPr lang="en-IN" sz="2800" dirty="0" err="1"/>
              <a:t>E.g</a:t>
            </a:r>
            <a:r>
              <a:rPr lang="en-IN" sz="2800" dirty="0"/>
              <a:t> reference parameter in C++</a:t>
            </a:r>
          </a:p>
          <a:p>
            <a:endParaRPr lang="en-IN" sz="2800" dirty="0"/>
          </a:p>
        </p:txBody>
      </p:sp>
    </p:spTree>
    <p:extLst>
      <p:ext uri="{BB962C8B-B14F-4D97-AF65-F5344CB8AC3E}">
        <p14:creationId xmlns:p14="http://schemas.microsoft.com/office/powerpoint/2010/main" val="6381701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Call by value result</a:t>
            </a:r>
          </a:p>
        </p:txBody>
      </p:sp>
      <p:sp>
        <p:nvSpPr>
          <p:cNvPr id="5" name="Content Placeholder 2"/>
          <p:cNvSpPr>
            <a:spLocks noGrp="1"/>
          </p:cNvSpPr>
          <p:nvPr>
            <p:ph idx="1"/>
          </p:nvPr>
        </p:nvSpPr>
        <p:spPr/>
        <p:style>
          <a:lnRef idx="2">
            <a:schemeClr val="dk1"/>
          </a:lnRef>
          <a:fillRef idx="1">
            <a:schemeClr val="lt1"/>
          </a:fillRef>
          <a:effectRef idx="0">
            <a:schemeClr val="dk1"/>
          </a:effectRef>
          <a:fontRef idx="minor">
            <a:schemeClr val="dk1"/>
          </a:fontRef>
        </p:style>
        <p:txBody>
          <a:bodyPr/>
          <a:lstStyle/>
          <a:p>
            <a:r>
              <a:rPr lang="en-IN" b="1" i="1" dirty="0"/>
              <a:t>1.Call by reference</a:t>
            </a:r>
          </a:p>
          <a:p>
            <a:r>
              <a:rPr lang="en-IN" b="1" i="1" dirty="0"/>
              <a:t>                      </a:t>
            </a:r>
          </a:p>
          <a:p>
            <a:pPr marL="0" indent="0">
              <a:buNone/>
            </a:pPr>
            <a:r>
              <a:rPr lang="en-IN" b="1" i="1" dirty="0"/>
              <a:t>                       A      B                                        X            Y</a:t>
            </a:r>
          </a:p>
          <a:p>
            <a:pPr marL="0" indent="0">
              <a:buNone/>
            </a:pPr>
            <a:r>
              <a:rPr lang="en-IN" b="1" i="1" dirty="0"/>
              <a:t>                        10     20                                 </a:t>
            </a:r>
          </a:p>
          <a:p>
            <a:pPr marL="0" indent="0">
              <a:buNone/>
            </a:pPr>
            <a:r>
              <a:rPr lang="en-IN" b="1" i="1" dirty="0"/>
              <a:t>                                                                                                     Modified </a:t>
            </a:r>
          </a:p>
          <a:p>
            <a:pPr marL="0" indent="0">
              <a:buNone/>
            </a:pPr>
            <a:r>
              <a:rPr lang="en-IN" b="1" i="1" dirty="0"/>
              <a:t>                 </a:t>
            </a:r>
            <a:r>
              <a:rPr lang="en-IN" b="1" i="1" dirty="0">
                <a:solidFill>
                  <a:srgbClr val="FF0000"/>
                </a:solidFill>
              </a:rPr>
              <a:t>Update value in Actual parameter after execution of whole </a:t>
            </a:r>
            <a:r>
              <a:rPr lang="en-IN" b="1" i="1" dirty="0" err="1">
                <a:solidFill>
                  <a:srgbClr val="FF0000"/>
                </a:solidFill>
              </a:rPr>
              <a:t>proram</a:t>
            </a:r>
            <a:endParaRPr lang="en-IN" b="1" i="1" dirty="0">
              <a:solidFill>
                <a:srgbClr val="FF0000"/>
              </a:solidFill>
            </a:endParaRPr>
          </a:p>
          <a:p>
            <a:pPr marL="0" indent="0">
              <a:buNone/>
            </a:pPr>
            <a:r>
              <a:rPr lang="en-IN" b="1" i="1" dirty="0"/>
              <a:t>                                                                              3            7</a:t>
            </a:r>
          </a:p>
          <a:p>
            <a:pPr marL="0" indent="0">
              <a:buNone/>
            </a:pPr>
            <a:r>
              <a:rPr lang="en-IN" b="1" i="1" dirty="0"/>
              <a:t>Actual parameter                                                    </a:t>
            </a:r>
            <a:r>
              <a:rPr lang="en-IN" b="1" i="1" dirty="0" err="1"/>
              <a:t>Foramal</a:t>
            </a:r>
            <a:r>
              <a:rPr lang="en-IN" b="1" i="1" dirty="0"/>
              <a:t> Parameter</a:t>
            </a:r>
          </a:p>
        </p:txBody>
      </p:sp>
      <p:cxnSp>
        <p:nvCxnSpPr>
          <p:cNvPr id="7" name="Straight Arrow Connector 6"/>
          <p:cNvCxnSpPr/>
          <p:nvPr/>
        </p:nvCxnSpPr>
        <p:spPr>
          <a:xfrm flipH="1" flipV="1">
            <a:off x="4517756" y="3587858"/>
            <a:ext cx="3153905" cy="11391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flipV="1">
            <a:off x="5176434" y="3518115"/>
            <a:ext cx="3378630" cy="11546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7493431" y="3254644"/>
            <a:ext cx="178230" cy="13173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8330339" y="3200400"/>
            <a:ext cx="224725" cy="13793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217339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13303" y="624110"/>
            <a:ext cx="9691310" cy="755239"/>
          </a:xfrm>
        </p:spPr>
        <p:txBody>
          <a:bodyPr/>
          <a:lstStyle/>
          <a:p>
            <a:r>
              <a:rPr lang="en-IN" dirty="0"/>
              <a:t>Call by value result</a:t>
            </a:r>
          </a:p>
        </p:txBody>
      </p:sp>
      <p:sp>
        <p:nvSpPr>
          <p:cNvPr id="3" name="Content Placeholder 2"/>
          <p:cNvSpPr>
            <a:spLocks noGrp="1"/>
          </p:cNvSpPr>
          <p:nvPr>
            <p:ph idx="1"/>
          </p:nvPr>
        </p:nvSpPr>
        <p:spPr>
          <a:xfrm>
            <a:off x="1689315" y="1704814"/>
            <a:ext cx="9815297" cy="4206408"/>
          </a:xfrm>
        </p:spPr>
        <p:txBody>
          <a:bodyPr>
            <a:normAutofit/>
          </a:bodyPr>
          <a:lstStyle/>
          <a:p>
            <a:r>
              <a:rPr lang="en-IN" sz="2800" dirty="0"/>
              <a:t>once parameter passing through actual to formal the value is modified and updated formal parameter  when </a:t>
            </a:r>
            <a:r>
              <a:rPr lang="en-IN" sz="2800" dirty="0" err="1"/>
              <a:t>excuted</a:t>
            </a:r>
            <a:r>
              <a:rPr lang="en-IN" sz="2800" dirty="0"/>
              <a:t> whole program</a:t>
            </a:r>
          </a:p>
          <a:p>
            <a:r>
              <a:rPr lang="en-IN" sz="2800" dirty="0"/>
              <a:t>The actual parameter value is not affected</a:t>
            </a:r>
          </a:p>
          <a:p>
            <a:endParaRPr lang="en-IN" sz="2800" dirty="0"/>
          </a:p>
        </p:txBody>
      </p:sp>
    </p:spTree>
    <p:extLst>
      <p:ext uri="{BB962C8B-B14F-4D97-AF65-F5344CB8AC3E}">
        <p14:creationId xmlns:p14="http://schemas.microsoft.com/office/powerpoint/2010/main" val="3612306882"/>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100</TotalTime>
  <Words>620</Words>
  <Application>Microsoft Office PowerPoint</Application>
  <PresentationFormat>Widescreen</PresentationFormat>
  <Paragraphs>97</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Wisp</vt:lpstr>
      <vt:lpstr>Parameter Passing method</vt:lpstr>
      <vt:lpstr>Two types of parameter</vt:lpstr>
      <vt:lpstr>example</vt:lpstr>
      <vt:lpstr>4 methods to passing parameter</vt:lpstr>
      <vt:lpstr>Call by value</vt:lpstr>
      <vt:lpstr>Call by Reference</vt:lpstr>
      <vt:lpstr>Call by reference</vt:lpstr>
      <vt:lpstr>Call by value result</vt:lpstr>
      <vt:lpstr>Call by value result</vt:lpstr>
      <vt:lpstr>PowerPoint Presentation</vt:lpstr>
      <vt:lpstr>Call by name</vt:lpstr>
      <vt:lpstr>Interpreter</vt:lpstr>
      <vt:lpstr>Pure and Impure interpreter</vt:lpstr>
      <vt:lpstr>Impure interpreter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Parameter Passing method</dc:title>
  <dc:creator>Windows User</dc:creator>
  <cp:lastModifiedBy>shivjyoti patil</cp:lastModifiedBy>
  <cp:revision>13</cp:revision>
  <dcterms:created xsi:type="dcterms:W3CDTF">2023-10-02T09:40:34Z</dcterms:created>
  <dcterms:modified xsi:type="dcterms:W3CDTF">2023-10-03T03:43:15Z</dcterms:modified>
</cp:coreProperties>
</file>