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72" y="1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D7DF49-8987-47CB-A6DD-9E0B305E5137}" type="datetimeFigureOut">
              <a:rPr lang="en-US" smtClean="0"/>
              <a:t>2024-03-11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903E74-157B-4844-845F-8EE811EC8E99}" type="slidenum">
              <a:rPr lang="en-US" smtClean="0"/>
              <a:t>‹#›</a:t>
            </a:fld>
            <a:endParaRPr lang="en-US"/>
          </a:p>
        </p:txBody>
      </p:sp>
    </p:spTree>
    <p:extLst>
      <p:ext uri="{BB962C8B-B14F-4D97-AF65-F5344CB8AC3E}">
        <p14:creationId xmlns:p14="http://schemas.microsoft.com/office/powerpoint/2010/main" val="1654213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E903E74-157B-4844-845F-8EE811EC8E99}" type="slidenum">
              <a:rPr lang="en-US" smtClean="0"/>
              <a:t>36</a:t>
            </a:fld>
            <a:endParaRPr lang="en-US"/>
          </a:p>
        </p:txBody>
      </p:sp>
    </p:spTree>
    <p:extLst>
      <p:ext uri="{BB962C8B-B14F-4D97-AF65-F5344CB8AC3E}">
        <p14:creationId xmlns:p14="http://schemas.microsoft.com/office/powerpoint/2010/main" val="8059511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0BFD1A8-9B76-4F53-A252-736FFD09AE8A}" type="datetimeFigureOut">
              <a:rPr lang="en-US" smtClean="0"/>
              <a:t>2024-03-11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26FFC0-05BA-469A-8748-F4F69D388934}" type="slidenum">
              <a:rPr lang="en-US" smtClean="0"/>
              <a:t>‹#›</a:t>
            </a:fld>
            <a:endParaRPr lang="en-US"/>
          </a:p>
        </p:txBody>
      </p:sp>
    </p:spTree>
    <p:extLst>
      <p:ext uri="{BB962C8B-B14F-4D97-AF65-F5344CB8AC3E}">
        <p14:creationId xmlns:p14="http://schemas.microsoft.com/office/powerpoint/2010/main" val="42530067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0BFD1A8-9B76-4F53-A252-736FFD09AE8A}" type="datetimeFigureOut">
              <a:rPr lang="en-US" smtClean="0"/>
              <a:t>2024-03-11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26FFC0-05BA-469A-8748-F4F69D388934}" type="slidenum">
              <a:rPr lang="en-US" smtClean="0"/>
              <a:t>‹#›</a:t>
            </a:fld>
            <a:endParaRPr lang="en-US"/>
          </a:p>
        </p:txBody>
      </p:sp>
    </p:spTree>
    <p:extLst>
      <p:ext uri="{BB962C8B-B14F-4D97-AF65-F5344CB8AC3E}">
        <p14:creationId xmlns:p14="http://schemas.microsoft.com/office/powerpoint/2010/main" val="31677558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0BFD1A8-9B76-4F53-A252-736FFD09AE8A}" type="datetimeFigureOut">
              <a:rPr lang="en-US" smtClean="0"/>
              <a:t>2024-03-11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26FFC0-05BA-469A-8748-F4F69D388934}" type="slidenum">
              <a:rPr lang="en-US" smtClean="0"/>
              <a:t>‹#›</a:t>
            </a:fld>
            <a:endParaRPr lang="en-US"/>
          </a:p>
        </p:txBody>
      </p:sp>
    </p:spTree>
    <p:extLst>
      <p:ext uri="{BB962C8B-B14F-4D97-AF65-F5344CB8AC3E}">
        <p14:creationId xmlns:p14="http://schemas.microsoft.com/office/powerpoint/2010/main" val="22477376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0BFD1A8-9B76-4F53-A252-736FFD09AE8A}" type="datetimeFigureOut">
              <a:rPr lang="en-US" smtClean="0"/>
              <a:t>2024-03-11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26FFC0-05BA-469A-8748-F4F69D388934}" type="slidenum">
              <a:rPr lang="en-US" smtClean="0"/>
              <a:t>‹#›</a:t>
            </a:fld>
            <a:endParaRPr lang="en-US"/>
          </a:p>
        </p:txBody>
      </p:sp>
    </p:spTree>
    <p:extLst>
      <p:ext uri="{BB962C8B-B14F-4D97-AF65-F5344CB8AC3E}">
        <p14:creationId xmlns:p14="http://schemas.microsoft.com/office/powerpoint/2010/main" val="12696924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0BFD1A8-9B76-4F53-A252-736FFD09AE8A}" type="datetimeFigureOut">
              <a:rPr lang="en-US" smtClean="0"/>
              <a:t>2024-03-11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26FFC0-05BA-469A-8748-F4F69D388934}" type="slidenum">
              <a:rPr lang="en-US" smtClean="0"/>
              <a:t>‹#›</a:t>
            </a:fld>
            <a:endParaRPr lang="en-US"/>
          </a:p>
        </p:txBody>
      </p:sp>
    </p:spTree>
    <p:extLst>
      <p:ext uri="{BB962C8B-B14F-4D97-AF65-F5344CB8AC3E}">
        <p14:creationId xmlns:p14="http://schemas.microsoft.com/office/powerpoint/2010/main" val="17993797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0BFD1A8-9B76-4F53-A252-736FFD09AE8A}" type="datetimeFigureOut">
              <a:rPr lang="en-US" smtClean="0"/>
              <a:t>2024-03-11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26FFC0-05BA-469A-8748-F4F69D388934}" type="slidenum">
              <a:rPr lang="en-US" smtClean="0"/>
              <a:t>‹#›</a:t>
            </a:fld>
            <a:endParaRPr lang="en-US"/>
          </a:p>
        </p:txBody>
      </p:sp>
    </p:spTree>
    <p:extLst>
      <p:ext uri="{BB962C8B-B14F-4D97-AF65-F5344CB8AC3E}">
        <p14:creationId xmlns:p14="http://schemas.microsoft.com/office/powerpoint/2010/main" val="9859138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0BFD1A8-9B76-4F53-A252-736FFD09AE8A}" type="datetimeFigureOut">
              <a:rPr lang="en-US" smtClean="0"/>
              <a:t>2024-03-11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026FFC0-05BA-469A-8748-F4F69D388934}" type="slidenum">
              <a:rPr lang="en-US" smtClean="0"/>
              <a:t>‹#›</a:t>
            </a:fld>
            <a:endParaRPr lang="en-US"/>
          </a:p>
        </p:txBody>
      </p:sp>
    </p:spTree>
    <p:extLst>
      <p:ext uri="{BB962C8B-B14F-4D97-AF65-F5344CB8AC3E}">
        <p14:creationId xmlns:p14="http://schemas.microsoft.com/office/powerpoint/2010/main" val="10453479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0BFD1A8-9B76-4F53-A252-736FFD09AE8A}" type="datetimeFigureOut">
              <a:rPr lang="en-US" smtClean="0"/>
              <a:t>2024-03-11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026FFC0-05BA-469A-8748-F4F69D388934}" type="slidenum">
              <a:rPr lang="en-US" smtClean="0"/>
              <a:t>‹#›</a:t>
            </a:fld>
            <a:endParaRPr lang="en-US"/>
          </a:p>
        </p:txBody>
      </p:sp>
    </p:spTree>
    <p:extLst>
      <p:ext uri="{BB962C8B-B14F-4D97-AF65-F5344CB8AC3E}">
        <p14:creationId xmlns:p14="http://schemas.microsoft.com/office/powerpoint/2010/main" val="19761828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BFD1A8-9B76-4F53-A252-736FFD09AE8A}" type="datetimeFigureOut">
              <a:rPr lang="en-US" smtClean="0"/>
              <a:t>2024-03-11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026FFC0-05BA-469A-8748-F4F69D388934}" type="slidenum">
              <a:rPr lang="en-US" smtClean="0"/>
              <a:t>‹#›</a:t>
            </a:fld>
            <a:endParaRPr lang="en-US"/>
          </a:p>
        </p:txBody>
      </p:sp>
    </p:spTree>
    <p:extLst>
      <p:ext uri="{BB962C8B-B14F-4D97-AF65-F5344CB8AC3E}">
        <p14:creationId xmlns:p14="http://schemas.microsoft.com/office/powerpoint/2010/main" val="4904354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0BFD1A8-9B76-4F53-A252-736FFD09AE8A}" type="datetimeFigureOut">
              <a:rPr lang="en-US" smtClean="0"/>
              <a:t>2024-03-11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26FFC0-05BA-469A-8748-F4F69D388934}" type="slidenum">
              <a:rPr lang="en-US" smtClean="0"/>
              <a:t>‹#›</a:t>
            </a:fld>
            <a:endParaRPr lang="en-US"/>
          </a:p>
        </p:txBody>
      </p:sp>
    </p:spTree>
    <p:extLst>
      <p:ext uri="{BB962C8B-B14F-4D97-AF65-F5344CB8AC3E}">
        <p14:creationId xmlns:p14="http://schemas.microsoft.com/office/powerpoint/2010/main" val="5430518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0BFD1A8-9B76-4F53-A252-736FFD09AE8A}" type="datetimeFigureOut">
              <a:rPr lang="en-US" smtClean="0"/>
              <a:t>2024-03-11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26FFC0-05BA-469A-8748-F4F69D388934}" type="slidenum">
              <a:rPr lang="en-US" smtClean="0"/>
              <a:t>‹#›</a:t>
            </a:fld>
            <a:endParaRPr lang="en-US"/>
          </a:p>
        </p:txBody>
      </p:sp>
    </p:spTree>
    <p:extLst>
      <p:ext uri="{BB962C8B-B14F-4D97-AF65-F5344CB8AC3E}">
        <p14:creationId xmlns:p14="http://schemas.microsoft.com/office/powerpoint/2010/main" val="32102162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BFD1A8-9B76-4F53-A252-736FFD09AE8A}" type="datetimeFigureOut">
              <a:rPr lang="en-US" smtClean="0"/>
              <a:t>2024-03-11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26FFC0-05BA-469A-8748-F4F69D388934}" type="slidenum">
              <a:rPr lang="en-US" smtClean="0"/>
              <a:t>‹#›</a:t>
            </a:fld>
            <a:endParaRPr lang="en-US"/>
          </a:p>
        </p:txBody>
      </p:sp>
    </p:spTree>
    <p:extLst>
      <p:ext uri="{BB962C8B-B14F-4D97-AF65-F5344CB8AC3E}">
        <p14:creationId xmlns:p14="http://schemas.microsoft.com/office/powerpoint/2010/main" val="42633080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8" Type="http://schemas.openxmlformats.org/officeDocument/2006/relationships/hyperlink" Target="https://www.geeksforgeeks.org/how-to-set-the-visibility-of-the-button-in-c-sharp/" TargetMode="External"/><Relationship Id="rId3" Type="http://schemas.openxmlformats.org/officeDocument/2006/relationships/hyperlink" Target="https://www.geeksforgeeks.org/how-to-set-the-size-of-the-button-in-c-sharp/" TargetMode="External"/><Relationship Id="rId7" Type="http://schemas.openxmlformats.org/officeDocument/2006/relationships/hyperlink" Target="https://www.geeksforgeeks.org/how-to-set-the-padding-of-the-button-in-c-sharp/" TargetMode="External"/><Relationship Id="rId2" Type="http://schemas.openxmlformats.org/officeDocument/2006/relationships/hyperlink" Target="https://www.geeksforgeeks.org/how-to-set-the-background-color-of-the-button-in-c-sharp/" TargetMode="External"/><Relationship Id="rId1" Type="http://schemas.openxmlformats.org/officeDocument/2006/relationships/slideLayout" Target="../slideLayouts/slideLayout7.xml"/><Relationship Id="rId6" Type="http://schemas.openxmlformats.org/officeDocument/2006/relationships/hyperlink" Target="https://www.geeksforgeeks.org/how-to-set-the-name-of-the-button-in-c-sharp/" TargetMode="External"/><Relationship Id="rId5" Type="http://schemas.openxmlformats.org/officeDocument/2006/relationships/hyperlink" Target="https://www.geeksforgeeks.org/how-to-set-the-margin-of-the-buttons-in-c-sharp/" TargetMode="External"/><Relationship Id="rId4" Type="http://schemas.openxmlformats.org/officeDocument/2006/relationships/hyperlink" Target="https://www.geeksforgeeks.org/how-to-set-the-font-of-the-button-in-c-sharp/"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8" Type="http://schemas.openxmlformats.org/officeDocument/2006/relationships/hyperlink" Target="https://www.geeksforgeeks.org/how-to-set-the-size-of-the-label-in-c-sharp/" TargetMode="External"/><Relationship Id="rId3" Type="http://schemas.openxmlformats.org/officeDocument/2006/relationships/hyperlink" Target="https://www.geeksforgeeks.org/how-to-style-the-border-of-label-in-c-sharp/" TargetMode="External"/><Relationship Id="rId7" Type="http://schemas.openxmlformats.org/officeDocument/2006/relationships/hyperlink" Target="https://www.geeksforgeeks.org/how-to-set-the-padding-of-the-label-in-c-sharp/" TargetMode="External"/><Relationship Id="rId2" Type="http://schemas.openxmlformats.org/officeDocument/2006/relationships/hyperlink" Target="https://www.geeksforgeeks.org/how-to-set-the-background-color-of-the-label-in-c-sharp/" TargetMode="External"/><Relationship Id="rId1" Type="http://schemas.openxmlformats.org/officeDocument/2006/relationships/slideLayout" Target="../slideLayouts/slideLayout7.xml"/><Relationship Id="rId6" Type="http://schemas.openxmlformats.org/officeDocument/2006/relationships/hyperlink" Target="https://www.geeksforgeeks.org/how-to-set-the-location-of-the-label-in-c-sharp/" TargetMode="External"/><Relationship Id="rId5" Type="http://schemas.openxmlformats.org/officeDocument/2006/relationships/hyperlink" Target="https://www.geeksforgeeks.org/how-to-set-the-foreground-color-of-the-label-in-c-sharp/" TargetMode="External"/><Relationship Id="rId4" Type="http://schemas.openxmlformats.org/officeDocument/2006/relationships/hyperlink" Target="https://www.geeksforgeeks.org/how-to-set-the-font-of-the-content-present-in-the-label-in-c-sharp/" TargetMode="External"/><Relationship Id="rId9" Type="http://schemas.openxmlformats.org/officeDocument/2006/relationships/hyperlink" Target="https://www.geeksforgeeks.org/how-to-set-the-visibility-of-the-label-in-c-sharp/"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hyperlink" Target="https://www.guru99.com/asp-net-tutorial.html" TargetMode="External"/><Relationship Id="rId1" Type="http://schemas.openxmlformats.org/officeDocument/2006/relationships/slideLayout" Target="../slideLayouts/slideLayout7.xml"/><Relationship Id="rId5" Type="http://schemas.openxmlformats.org/officeDocument/2006/relationships/image" Target="../media/image27.png"/><Relationship Id="rId4" Type="http://schemas.openxmlformats.org/officeDocument/2006/relationships/image" Target="../media/image26.png"/></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hyperlink" Target="https://dotnettutorials.net/lesson/ado-net-sqlcommand-class/" TargetMode="External"/><Relationship Id="rId2" Type="http://schemas.openxmlformats.org/officeDocument/2006/relationships/hyperlink" Target="https://dotnettutorials.net/lesson/ado-net-sqlconnection-class/" TargetMode="External"/><Relationship Id="rId1" Type="http://schemas.openxmlformats.org/officeDocument/2006/relationships/slideLayout" Target="../slideLayouts/slideLayout7.xml"/><Relationship Id="rId6" Type="http://schemas.openxmlformats.org/officeDocument/2006/relationships/hyperlink" Target="https://dotnettutorials.net/lesson/ado-net-dataset/" TargetMode="External"/><Relationship Id="rId5" Type="http://schemas.openxmlformats.org/officeDocument/2006/relationships/hyperlink" Target="https://dotnettutorials.net/lesson/ado-net-sqldataadapter/" TargetMode="External"/><Relationship Id="rId4" Type="http://schemas.openxmlformats.org/officeDocument/2006/relationships/hyperlink" Target="https://dotnettutorials.net/lesson/ado-net-sqldatareader/" TargetMode="External"/></Relationships>
</file>

<file path=ppt/slides/_rels/slide3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07580" y="202369"/>
            <a:ext cx="5457520" cy="369332"/>
          </a:xfrm>
          <a:prstGeom prst="rect">
            <a:avLst/>
          </a:prstGeom>
        </p:spPr>
        <p:txBody>
          <a:bodyPr wrap="none">
            <a:spAutoFit/>
          </a:bodyPr>
          <a:lstStyle/>
          <a:p>
            <a:pPr fontAlgn="base"/>
            <a:r>
              <a:rPr lang="en-US" b="1" i="0" dirty="0" smtClean="0">
                <a:solidFill>
                  <a:srgbClr val="273239"/>
                </a:solidFill>
                <a:effectLst/>
                <a:latin typeface="Source Sans 3"/>
              </a:rPr>
              <a:t>Introduction to C# Windows Forms Applications</a:t>
            </a:r>
            <a:endParaRPr lang="en-US" b="1" i="0" dirty="0">
              <a:solidFill>
                <a:srgbClr val="273239"/>
              </a:solidFill>
              <a:effectLst/>
              <a:latin typeface="Source Sans 3"/>
            </a:endParaRPr>
          </a:p>
        </p:txBody>
      </p:sp>
      <p:sp>
        <p:nvSpPr>
          <p:cNvPr id="5" name="Rectangle 4"/>
          <p:cNvSpPr/>
          <p:nvPr/>
        </p:nvSpPr>
        <p:spPr>
          <a:xfrm>
            <a:off x="207579" y="662361"/>
            <a:ext cx="11806369" cy="1754326"/>
          </a:xfrm>
          <a:prstGeom prst="rect">
            <a:avLst/>
          </a:prstGeom>
        </p:spPr>
        <p:txBody>
          <a:bodyPr wrap="square">
            <a:spAutoFit/>
          </a:bodyPr>
          <a:lstStyle/>
          <a:p>
            <a:r>
              <a:rPr lang="en-US" b="0" i="0" dirty="0" smtClean="0">
                <a:solidFill>
                  <a:srgbClr val="273239"/>
                </a:solidFill>
                <a:effectLst/>
                <a:latin typeface="Nunito"/>
              </a:rPr>
              <a:t>Windows Forms is a Graphical User Interface(GUI) class library which is bundled in </a:t>
            </a:r>
            <a:r>
              <a:rPr lang="en-US" b="0" i="1" dirty="0" err="1" smtClean="0">
                <a:solidFill>
                  <a:srgbClr val="273239"/>
                </a:solidFill>
                <a:effectLst/>
                <a:latin typeface="Nunito"/>
              </a:rPr>
              <a:t>.Net</a:t>
            </a:r>
            <a:r>
              <a:rPr lang="en-US" b="0" i="1" dirty="0" smtClean="0">
                <a:solidFill>
                  <a:srgbClr val="273239"/>
                </a:solidFill>
                <a:effectLst/>
                <a:latin typeface="Nunito"/>
              </a:rPr>
              <a:t> Framework</a:t>
            </a:r>
            <a:r>
              <a:rPr lang="en-US" b="0" i="0" dirty="0" smtClean="0">
                <a:solidFill>
                  <a:srgbClr val="273239"/>
                </a:solidFill>
                <a:effectLst/>
                <a:latin typeface="Nunito"/>
              </a:rPr>
              <a:t>. Its main purpose is to provide an easier interface to develop the applications for desktop, tablet, PCs. It is also termed as the </a:t>
            </a:r>
            <a:r>
              <a:rPr lang="en-US" b="1" i="0" dirty="0" err="1" smtClean="0">
                <a:solidFill>
                  <a:srgbClr val="273239"/>
                </a:solidFill>
                <a:effectLst/>
                <a:latin typeface="Nunito"/>
              </a:rPr>
              <a:t>WinForms</a:t>
            </a:r>
            <a:r>
              <a:rPr lang="en-US" b="0" i="0" dirty="0" smtClean="0">
                <a:solidFill>
                  <a:srgbClr val="273239"/>
                </a:solidFill>
                <a:effectLst/>
                <a:latin typeface="Nunito"/>
              </a:rPr>
              <a:t>.</a:t>
            </a:r>
          </a:p>
          <a:p>
            <a:r>
              <a:rPr lang="en-US" dirty="0"/>
              <a:t>he applications which are developed by using Windows Forms or </a:t>
            </a:r>
            <a:r>
              <a:rPr lang="en-US" dirty="0" err="1"/>
              <a:t>WinForms</a:t>
            </a:r>
            <a:r>
              <a:rPr lang="en-US" dirty="0"/>
              <a:t> are known as the </a:t>
            </a:r>
            <a:r>
              <a:rPr lang="en-US" b="1" dirty="0"/>
              <a:t>Windows Forms Applications</a:t>
            </a:r>
            <a:r>
              <a:rPr lang="en-US" dirty="0"/>
              <a:t> that runs on the desktop computer. </a:t>
            </a:r>
            <a:r>
              <a:rPr lang="en-US" dirty="0" err="1"/>
              <a:t>WinForms</a:t>
            </a:r>
            <a:r>
              <a:rPr lang="en-US" dirty="0"/>
              <a:t> can be used only to develop the Windows Forms Applications not web applications. </a:t>
            </a:r>
            <a:r>
              <a:rPr lang="en-US" dirty="0" err="1"/>
              <a:t>WinForms</a:t>
            </a:r>
            <a:r>
              <a:rPr lang="en-US" dirty="0"/>
              <a:t> applications can contain the different type of controls like labels, list boxes, tooltip etc.</a:t>
            </a:r>
          </a:p>
        </p:txBody>
      </p:sp>
      <p:sp>
        <p:nvSpPr>
          <p:cNvPr id="6" name="Rectangle 5"/>
          <p:cNvSpPr/>
          <p:nvPr/>
        </p:nvSpPr>
        <p:spPr>
          <a:xfrm>
            <a:off x="207578" y="2524866"/>
            <a:ext cx="11984421" cy="1200329"/>
          </a:xfrm>
          <a:prstGeom prst="rect">
            <a:avLst/>
          </a:prstGeom>
        </p:spPr>
        <p:txBody>
          <a:bodyPr wrap="square">
            <a:spAutoFit/>
          </a:bodyPr>
          <a:lstStyle/>
          <a:p>
            <a:r>
              <a:rPr lang="en-US" b="1" dirty="0" smtClean="0"/>
              <a:t>Creating</a:t>
            </a:r>
            <a:r>
              <a:rPr lang="en-US" dirty="0" smtClean="0"/>
              <a:t> </a:t>
            </a:r>
            <a:r>
              <a:rPr lang="en-US" b="1" dirty="0" smtClean="0"/>
              <a:t>a Windows Forms Application Using Visual Studio </a:t>
            </a:r>
          </a:p>
          <a:p>
            <a:r>
              <a:rPr lang="en-US" dirty="0" smtClean="0"/>
              <a:t>First, open the Visual Studio then Go to File -&gt; New -&gt; Project to create a new project and then select the language as Visual C# from the left menu. Click on Windows Forms App(.NET Framework) in the middle of current window. After that give the project name and Click OK.</a:t>
            </a:r>
            <a:endParaRPr lang="en-US" dirty="0"/>
          </a:p>
        </p:txBody>
      </p:sp>
    </p:spTree>
    <p:extLst>
      <p:ext uri="{BB962C8B-B14F-4D97-AF65-F5344CB8AC3E}">
        <p14:creationId xmlns:p14="http://schemas.microsoft.com/office/powerpoint/2010/main" val="35622859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6527" y="631727"/>
            <a:ext cx="6096000" cy="3693319"/>
          </a:xfrm>
          <a:prstGeom prst="rect">
            <a:avLst/>
          </a:prstGeom>
        </p:spPr>
        <p:txBody>
          <a:bodyPr>
            <a:spAutoFit/>
          </a:bodyPr>
          <a:lstStyle/>
          <a:p>
            <a:r>
              <a:rPr lang="en-US" dirty="0" smtClean="0"/>
              <a:t>// Set the background color of the button</a:t>
            </a:r>
          </a:p>
          <a:p>
            <a:r>
              <a:rPr lang="en-US" dirty="0" err="1" smtClean="0"/>
              <a:t>Mybutton.BackColor</a:t>
            </a:r>
            <a:r>
              <a:rPr lang="en-US" dirty="0" smtClean="0"/>
              <a:t> = </a:t>
            </a:r>
            <a:r>
              <a:rPr lang="en-US" dirty="0" err="1" smtClean="0"/>
              <a:t>Color.LightBlue</a:t>
            </a:r>
            <a:r>
              <a:rPr lang="en-US" dirty="0" smtClean="0"/>
              <a:t>;</a:t>
            </a:r>
          </a:p>
          <a:p>
            <a:endParaRPr lang="en-US" dirty="0" smtClean="0"/>
          </a:p>
          <a:p>
            <a:r>
              <a:rPr lang="en-US" dirty="0" smtClean="0"/>
              <a:t>// Set the padding of the button</a:t>
            </a:r>
          </a:p>
          <a:p>
            <a:r>
              <a:rPr lang="en-US" dirty="0" err="1" smtClean="0"/>
              <a:t>Mybutton.Padding</a:t>
            </a:r>
            <a:r>
              <a:rPr lang="en-US" dirty="0" smtClean="0"/>
              <a:t> = new Padding(6);</a:t>
            </a:r>
          </a:p>
          <a:p>
            <a:endParaRPr lang="en-US" dirty="0" smtClean="0"/>
          </a:p>
          <a:p>
            <a:r>
              <a:rPr lang="en-US" dirty="0" smtClean="0"/>
              <a:t>// Set font of the text present in the button</a:t>
            </a:r>
          </a:p>
          <a:p>
            <a:r>
              <a:rPr lang="en-US" dirty="0" err="1" smtClean="0"/>
              <a:t>Mybutton.Font</a:t>
            </a:r>
            <a:r>
              <a:rPr lang="en-US" dirty="0" smtClean="0"/>
              <a:t> = new Font("French Script MT", 18);</a:t>
            </a:r>
          </a:p>
          <a:p>
            <a:r>
              <a:rPr lang="en-US" dirty="0" smtClean="0"/>
              <a:t>Step 3: And last add this button control to form using Add() method. </a:t>
            </a:r>
          </a:p>
          <a:p>
            <a:r>
              <a:rPr lang="en-US" dirty="0" smtClean="0"/>
              <a:t> </a:t>
            </a:r>
          </a:p>
          <a:p>
            <a:r>
              <a:rPr lang="en-US" dirty="0" smtClean="0"/>
              <a:t>// Add this Button to form</a:t>
            </a:r>
          </a:p>
          <a:p>
            <a:r>
              <a:rPr lang="en-US" dirty="0" err="1" smtClean="0"/>
              <a:t>this.Controls.Add</a:t>
            </a:r>
            <a:r>
              <a:rPr lang="en-US" dirty="0" smtClean="0"/>
              <a:t>(</a:t>
            </a:r>
            <a:r>
              <a:rPr lang="en-US" dirty="0" err="1" smtClean="0"/>
              <a:t>Mybutton</a:t>
            </a:r>
            <a:r>
              <a:rPr lang="en-US" dirty="0" smtClean="0"/>
              <a:t>);</a:t>
            </a:r>
            <a:endParaRPr lang="en-US" dirty="0"/>
          </a:p>
        </p:txBody>
      </p:sp>
    </p:spTree>
    <p:extLst>
      <p:ext uri="{BB962C8B-B14F-4D97-AF65-F5344CB8AC3E}">
        <p14:creationId xmlns:p14="http://schemas.microsoft.com/office/powerpoint/2010/main" val="40925544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8464" y="0"/>
            <a:ext cx="5742914" cy="6771084"/>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endParaRPr lang="en-US" sz="1400" dirty="0" smtClean="0"/>
          </a:p>
          <a:p>
            <a:r>
              <a:rPr lang="en-US" sz="1400" dirty="0" smtClean="0"/>
              <a:t>namespace WindowsFormsApp8 {</a:t>
            </a:r>
          </a:p>
          <a:p>
            <a:endParaRPr lang="en-US" sz="1400" dirty="0" smtClean="0"/>
          </a:p>
          <a:p>
            <a:r>
              <a:rPr lang="en-US" sz="1400" dirty="0" smtClean="0"/>
              <a:t>public partial class Form1 : Form {</a:t>
            </a:r>
          </a:p>
          <a:p>
            <a:endParaRPr lang="en-US" sz="1400" dirty="0" smtClean="0"/>
          </a:p>
          <a:p>
            <a:r>
              <a:rPr lang="en-US" sz="1400" dirty="0" smtClean="0"/>
              <a:t>	public Form1()</a:t>
            </a:r>
          </a:p>
          <a:p>
            <a:r>
              <a:rPr lang="en-US" sz="1400" dirty="0" smtClean="0"/>
              <a:t>	{</a:t>
            </a:r>
          </a:p>
          <a:p>
            <a:r>
              <a:rPr lang="en-US" sz="1400" dirty="0" smtClean="0"/>
              <a:t>		</a:t>
            </a:r>
            <a:r>
              <a:rPr lang="en-US" sz="1400" dirty="0" err="1" smtClean="0"/>
              <a:t>InitializeComponent</a:t>
            </a:r>
            <a:r>
              <a:rPr lang="en-US" sz="1400" dirty="0" smtClean="0"/>
              <a:t>();</a:t>
            </a:r>
          </a:p>
          <a:p>
            <a:r>
              <a:rPr lang="en-US" sz="1400" dirty="0" smtClean="0"/>
              <a:t>	}</a:t>
            </a:r>
          </a:p>
          <a:p>
            <a:endParaRPr lang="en-US" sz="1400" dirty="0" smtClean="0"/>
          </a:p>
          <a:p>
            <a:r>
              <a:rPr lang="en-US" sz="1400" dirty="0" smtClean="0"/>
              <a:t>	private void Form1_Load(object sender, </a:t>
            </a:r>
            <a:r>
              <a:rPr lang="en-US" sz="1400" dirty="0" err="1" smtClean="0"/>
              <a:t>EventArgs</a:t>
            </a:r>
            <a:r>
              <a:rPr lang="en-US" sz="1400" dirty="0" smtClean="0"/>
              <a:t> e)</a:t>
            </a:r>
          </a:p>
          <a:p>
            <a:r>
              <a:rPr lang="en-US" sz="1400" dirty="0" smtClean="0"/>
              <a:t>	{</a:t>
            </a:r>
          </a:p>
          <a:p>
            <a:endParaRPr lang="en-US" sz="1400" dirty="0" smtClean="0"/>
          </a:p>
          <a:p>
            <a:r>
              <a:rPr lang="en-US" sz="1400" dirty="0" smtClean="0"/>
              <a:t>		// Creating and setting the properties of label</a:t>
            </a:r>
          </a:p>
          <a:p>
            <a:r>
              <a:rPr lang="en-US" sz="1400" dirty="0" smtClean="0"/>
              <a:t>		Label l = new Label();</a:t>
            </a:r>
          </a:p>
          <a:p>
            <a:r>
              <a:rPr lang="en-US" sz="1400" dirty="0" smtClean="0"/>
              <a:t>		</a:t>
            </a:r>
            <a:r>
              <a:rPr lang="en-US" sz="1400" dirty="0" err="1" smtClean="0"/>
              <a:t>l.AutoSize</a:t>
            </a:r>
            <a:r>
              <a:rPr lang="en-US" sz="1400" dirty="0" smtClean="0"/>
              <a:t> = true;</a:t>
            </a:r>
          </a:p>
          <a:p>
            <a:r>
              <a:rPr lang="en-US" sz="1400" dirty="0" smtClean="0"/>
              <a:t>		</a:t>
            </a:r>
            <a:r>
              <a:rPr lang="en-US" sz="1400" dirty="0" err="1" smtClean="0"/>
              <a:t>l.Text</a:t>
            </a:r>
            <a:r>
              <a:rPr lang="en-US" sz="1400" dirty="0" smtClean="0"/>
              <a:t> = "Do you want to submit this project?";</a:t>
            </a:r>
          </a:p>
          <a:p>
            <a:r>
              <a:rPr lang="en-US" sz="1400" dirty="0" smtClean="0"/>
              <a:t>		</a:t>
            </a:r>
            <a:r>
              <a:rPr lang="en-US" sz="1400" dirty="0" err="1" smtClean="0"/>
              <a:t>l.Location</a:t>
            </a:r>
            <a:r>
              <a:rPr lang="en-US" sz="1400" dirty="0" smtClean="0"/>
              <a:t> = new Point(222, 145);</a:t>
            </a:r>
          </a:p>
          <a:p>
            <a:r>
              <a:rPr lang="en-US" sz="1400" dirty="0" smtClean="0"/>
              <a:t>		</a:t>
            </a:r>
            <a:r>
              <a:rPr lang="en-US" sz="1400" dirty="0" err="1" smtClean="0"/>
              <a:t>l.Font</a:t>
            </a:r>
            <a:r>
              <a:rPr lang="en-US" sz="1400" dirty="0" smtClean="0"/>
              <a:t> = new Font("French Script MT", 18);</a:t>
            </a:r>
          </a:p>
          <a:p>
            <a:r>
              <a:rPr lang="en-US" sz="1400" dirty="0" smtClean="0"/>
              <a:t>		// Adding this label to form</a:t>
            </a:r>
          </a:p>
          <a:p>
            <a:r>
              <a:rPr lang="en-US" sz="1400" dirty="0" smtClean="0"/>
              <a:t>		</a:t>
            </a:r>
            <a:r>
              <a:rPr lang="en-US" sz="1400" dirty="0" err="1" smtClean="0"/>
              <a:t>this.Controls.Add</a:t>
            </a:r>
            <a:r>
              <a:rPr lang="en-US" sz="1400" dirty="0" smtClean="0"/>
              <a:t>(l);</a:t>
            </a:r>
          </a:p>
          <a:p>
            <a:endParaRPr lang="en-US" sz="1400" dirty="0" smtClean="0"/>
          </a:p>
          <a:p>
            <a:r>
              <a:rPr lang="en-US" sz="1400" dirty="0" smtClean="0"/>
              <a:t>		// Creating and setting the properties of Button</a:t>
            </a:r>
          </a:p>
          <a:p>
            <a:r>
              <a:rPr lang="en-US" sz="1400" dirty="0" smtClean="0"/>
              <a:t>		Button </a:t>
            </a:r>
            <a:r>
              <a:rPr lang="en-US" sz="1400" dirty="0" err="1" smtClean="0"/>
              <a:t>Mybutton</a:t>
            </a:r>
            <a:r>
              <a:rPr lang="en-US" sz="1400" dirty="0" smtClean="0"/>
              <a:t> = new Button();</a:t>
            </a:r>
          </a:p>
          <a:p>
            <a:r>
              <a:rPr lang="en-US" sz="1400" dirty="0" smtClean="0"/>
              <a:t>		</a:t>
            </a:r>
            <a:r>
              <a:rPr lang="en-US" sz="1400" dirty="0" err="1" smtClean="0"/>
              <a:t>Mybutton.Location</a:t>
            </a:r>
            <a:r>
              <a:rPr lang="en-US" sz="1400" dirty="0" smtClean="0"/>
              <a:t> = new Point(225, 198);</a:t>
            </a:r>
          </a:p>
          <a:p>
            <a:r>
              <a:rPr lang="en-US" sz="1400" dirty="0" smtClean="0"/>
              <a:t>		</a:t>
            </a:r>
            <a:r>
              <a:rPr lang="en-US" sz="1400" dirty="0" err="1" smtClean="0"/>
              <a:t>Mybutton.Text</a:t>
            </a:r>
            <a:r>
              <a:rPr lang="en-US" sz="1400" dirty="0" smtClean="0"/>
              <a:t> = "Submit";</a:t>
            </a:r>
          </a:p>
          <a:p>
            <a:r>
              <a:rPr lang="en-US" sz="1400" dirty="0" smtClean="0"/>
              <a:t>		</a:t>
            </a:r>
            <a:r>
              <a:rPr lang="en-US" sz="1400" dirty="0" err="1" smtClean="0"/>
              <a:t>Mybutton.AutoSize</a:t>
            </a:r>
            <a:r>
              <a:rPr lang="en-US" sz="1400" dirty="0" smtClean="0"/>
              <a:t> = true;</a:t>
            </a:r>
          </a:p>
          <a:p>
            <a:r>
              <a:rPr lang="en-US" sz="1400" dirty="0" smtClean="0"/>
              <a:t>		</a:t>
            </a:r>
            <a:r>
              <a:rPr lang="en-US" sz="1400" dirty="0" err="1" smtClean="0"/>
              <a:t>Mybutton.BackColor</a:t>
            </a:r>
            <a:r>
              <a:rPr lang="en-US" sz="1400" dirty="0" smtClean="0"/>
              <a:t> = </a:t>
            </a:r>
            <a:r>
              <a:rPr lang="en-US" sz="1400" dirty="0" err="1" smtClean="0"/>
              <a:t>Color.LightBlue</a:t>
            </a:r>
            <a:r>
              <a:rPr lang="en-US" sz="1400" dirty="0" smtClean="0"/>
              <a:t>;</a:t>
            </a:r>
          </a:p>
          <a:p>
            <a:r>
              <a:rPr lang="en-US" sz="1400" dirty="0" smtClean="0"/>
              <a:t>		</a:t>
            </a:r>
            <a:r>
              <a:rPr lang="en-US" sz="1400" dirty="0" err="1" smtClean="0"/>
              <a:t>Mybutton.Padding</a:t>
            </a:r>
            <a:r>
              <a:rPr lang="en-US" sz="1400" dirty="0" smtClean="0"/>
              <a:t> = new Padding(6);</a:t>
            </a:r>
          </a:p>
          <a:p>
            <a:r>
              <a:rPr lang="en-US" sz="1400" dirty="0" smtClean="0"/>
              <a:t>		</a:t>
            </a:r>
            <a:r>
              <a:rPr lang="en-US" sz="1400" dirty="0" err="1" smtClean="0"/>
              <a:t>Mybutton.Font</a:t>
            </a:r>
            <a:r>
              <a:rPr lang="en-US" sz="1400" dirty="0" smtClean="0"/>
              <a:t> = new Font("French Script MT", 18);</a:t>
            </a:r>
          </a:p>
        </p:txBody>
      </p:sp>
      <p:sp>
        <p:nvSpPr>
          <p:cNvPr id="3" name="Rectangle 2"/>
          <p:cNvSpPr/>
          <p:nvPr/>
        </p:nvSpPr>
        <p:spPr>
          <a:xfrm>
            <a:off x="6053751" y="241653"/>
            <a:ext cx="6005465" cy="3970318"/>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endParaRPr lang="en-US" sz="1400" dirty="0" smtClean="0"/>
          </a:p>
          <a:p>
            <a:r>
              <a:rPr lang="en-US" sz="1400" dirty="0" smtClean="0"/>
              <a:t>		// Adding this button to form</a:t>
            </a:r>
          </a:p>
          <a:p>
            <a:r>
              <a:rPr lang="en-US" sz="1400" dirty="0" smtClean="0"/>
              <a:t>		</a:t>
            </a:r>
            <a:r>
              <a:rPr lang="en-US" sz="1400" dirty="0" err="1" smtClean="0"/>
              <a:t>this.Controls.Add</a:t>
            </a:r>
            <a:r>
              <a:rPr lang="en-US" sz="1400" dirty="0" smtClean="0"/>
              <a:t>(</a:t>
            </a:r>
            <a:r>
              <a:rPr lang="en-US" sz="1400" dirty="0" err="1" smtClean="0"/>
              <a:t>Mybutton</a:t>
            </a:r>
            <a:r>
              <a:rPr lang="en-US" sz="1400" dirty="0" smtClean="0"/>
              <a:t>);</a:t>
            </a:r>
          </a:p>
          <a:p>
            <a:endParaRPr lang="en-US" sz="1400" dirty="0" smtClean="0"/>
          </a:p>
          <a:p>
            <a:r>
              <a:rPr lang="en-US" sz="1400" dirty="0" smtClean="0"/>
              <a:t>		// Creating and setting the properties of Button</a:t>
            </a:r>
          </a:p>
          <a:p>
            <a:r>
              <a:rPr lang="en-US" sz="1400" dirty="0" smtClean="0"/>
              <a:t>		Button Mybutton1 = new Button();</a:t>
            </a:r>
          </a:p>
          <a:p>
            <a:r>
              <a:rPr lang="en-US" sz="1400" dirty="0" smtClean="0"/>
              <a:t>		Mybutton1.Location = new Point(360, 198);</a:t>
            </a:r>
          </a:p>
          <a:p>
            <a:r>
              <a:rPr lang="en-US" sz="1400" dirty="0" smtClean="0"/>
              <a:t>		Mybutton1.Text = "Cancel";</a:t>
            </a:r>
          </a:p>
          <a:p>
            <a:r>
              <a:rPr lang="en-US" sz="1400" dirty="0" smtClean="0"/>
              <a:t>		Mybutton1.AutoSize = true;</a:t>
            </a:r>
          </a:p>
          <a:p>
            <a:r>
              <a:rPr lang="en-US" sz="1400" dirty="0" smtClean="0"/>
              <a:t>		Mybutton1.BackColor = </a:t>
            </a:r>
            <a:r>
              <a:rPr lang="en-US" sz="1400" dirty="0" err="1" smtClean="0"/>
              <a:t>Color.LightPink</a:t>
            </a:r>
            <a:r>
              <a:rPr lang="en-US" sz="1400" dirty="0" smtClean="0"/>
              <a:t>;</a:t>
            </a:r>
          </a:p>
          <a:p>
            <a:r>
              <a:rPr lang="en-US" sz="1400" dirty="0" smtClean="0"/>
              <a:t>		Mybutton1.Padding = new Padding(6);</a:t>
            </a:r>
          </a:p>
          <a:p>
            <a:r>
              <a:rPr lang="en-US" sz="1400" dirty="0" smtClean="0"/>
              <a:t>		Mybutton1.Font = new Font("French Script MT", 18);</a:t>
            </a:r>
          </a:p>
          <a:p>
            <a:endParaRPr lang="en-US" sz="1400" dirty="0" smtClean="0"/>
          </a:p>
          <a:p>
            <a:r>
              <a:rPr lang="en-US" sz="1400" dirty="0" smtClean="0"/>
              <a:t>		// Adding this button to form</a:t>
            </a:r>
          </a:p>
          <a:p>
            <a:r>
              <a:rPr lang="en-US" sz="1400" dirty="0" smtClean="0"/>
              <a:t>		</a:t>
            </a:r>
            <a:r>
              <a:rPr lang="en-US" sz="1400" dirty="0" err="1" smtClean="0"/>
              <a:t>this.Controls.Add</a:t>
            </a:r>
            <a:r>
              <a:rPr lang="en-US" sz="1400" dirty="0" smtClean="0"/>
              <a:t>(Mybutton1);</a:t>
            </a:r>
          </a:p>
          <a:p>
            <a:r>
              <a:rPr lang="en-US" sz="1400" dirty="0" smtClean="0"/>
              <a:t>	}</a:t>
            </a:r>
          </a:p>
          <a:p>
            <a:r>
              <a:rPr lang="en-US" sz="1400" dirty="0" smtClean="0"/>
              <a:t>}</a:t>
            </a:r>
          </a:p>
          <a:p>
            <a:r>
              <a:rPr lang="en-US" sz="1400" dirty="0" smtClean="0"/>
              <a:t>}</a:t>
            </a:r>
            <a:endParaRPr lang="en-US" sz="1400" dirty="0"/>
          </a:p>
        </p:txBody>
      </p:sp>
    </p:spTree>
    <p:extLst>
      <p:ext uri="{BB962C8B-B14F-4D97-AF65-F5344CB8AC3E}">
        <p14:creationId xmlns:p14="http://schemas.microsoft.com/office/powerpoint/2010/main" val="13868869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361948" y="1879066"/>
            <a:ext cx="4019550" cy="2266950"/>
          </a:xfrm>
          <a:prstGeom prst="rect">
            <a:avLst/>
          </a:prstGeom>
        </p:spPr>
      </p:pic>
    </p:spTree>
    <p:extLst>
      <p:ext uri="{BB962C8B-B14F-4D97-AF65-F5344CB8AC3E}">
        <p14:creationId xmlns:p14="http://schemas.microsoft.com/office/powerpoint/2010/main" val="8332279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1379" y="0"/>
            <a:ext cx="3091167" cy="369332"/>
          </a:xfrm>
          <a:prstGeom prst="rect">
            <a:avLst/>
          </a:prstGeom>
        </p:spPr>
        <p:txBody>
          <a:bodyPr wrap="none">
            <a:spAutoFit/>
          </a:bodyPr>
          <a:lstStyle/>
          <a:p>
            <a:r>
              <a:rPr lang="en-US" dirty="0" smtClean="0"/>
              <a:t>Important Properties of Button</a:t>
            </a:r>
            <a:endParaRPr lang="en-US" dirty="0"/>
          </a:p>
        </p:txBody>
      </p:sp>
      <p:graphicFrame>
        <p:nvGraphicFramePr>
          <p:cNvPr id="9" name="Table 8"/>
          <p:cNvGraphicFramePr>
            <a:graphicFrameLocks noGrp="1"/>
          </p:cNvGraphicFramePr>
          <p:nvPr>
            <p:extLst>
              <p:ext uri="{D42A27DB-BD31-4B8C-83A1-F6EECF244321}">
                <p14:modId xmlns:p14="http://schemas.microsoft.com/office/powerpoint/2010/main" val="2517126950"/>
              </p:ext>
            </p:extLst>
          </p:nvPr>
        </p:nvGraphicFramePr>
        <p:xfrm>
          <a:off x="1110997" y="902172"/>
          <a:ext cx="10359744" cy="4746619"/>
        </p:xfrm>
        <a:graphic>
          <a:graphicData uri="http://schemas.openxmlformats.org/drawingml/2006/table">
            <a:tbl>
              <a:tblPr>
                <a:tableStyleId>{5940675A-B579-460E-94D1-54222C63F5DA}</a:tableStyleId>
              </a:tblPr>
              <a:tblGrid>
                <a:gridCol w="2809153">
                  <a:extLst>
                    <a:ext uri="{9D8B030D-6E8A-4147-A177-3AD203B41FA5}">
                      <a16:colId xmlns="" xmlns:a16="http://schemas.microsoft.com/office/drawing/2014/main" val="20000"/>
                    </a:ext>
                  </a:extLst>
                </a:gridCol>
                <a:gridCol w="7550591">
                  <a:extLst>
                    <a:ext uri="{9D8B030D-6E8A-4147-A177-3AD203B41FA5}">
                      <a16:colId xmlns="" xmlns:a16="http://schemas.microsoft.com/office/drawing/2014/main" val="20001"/>
                    </a:ext>
                  </a:extLst>
                </a:gridCol>
              </a:tblGrid>
              <a:tr h="185051">
                <a:tc>
                  <a:txBody>
                    <a:bodyPr/>
                    <a:lstStyle/>
                    <a:p>
                      <a:pPr algn="ctr" fontAlgn="base"/>
                      <a:r>
                        <a:rPr lang="en-US" sz="1200" dirty="0">
                          <a:effectLst/>
                        </a:rPr>
                        <a:t>Property</a:t>
                      </a:r>
                      <a:endParaRPr lang="en-US" sz="1200" b="1" dirty="0">
                        <a:effectLst/>
                      </a:endParaRPr>
                    </a:p>
                  </a:txBody>
                  <a:tcPr marL="17557" marR="17557" marT="29320" marB="29320" anchor="ctr"/>
                </a:tc>
                <a:tc>
                  <a:txBody>
                    <a:bodyPr/>
                    <a:lstStyle/>
                    <a:p>
                      <a:pPr algn="ctr" fontAlgn="base"/>
                      <a:r>
                        <a:rPr lang="en-US" sz="1200">
                          <a:effectLst/>
                        </a:rPr>
                        <a:t>Description</a:t>
                      </a:r>
                      <a:endParaRPr lang="en-US" sz="1200" b="1">
                        <a:effectLst/>
                      </a:endParaRPr>
                    </a:p>
                  </a:txBody>
                  <a:tcPr marL="29320" marR="29320" marT="29320" marB="29320" anchor="ctr"/>
                </a:tc>
                <a:extLst>
                  <a:ext uri="{0D108BD9-81ED-4DB2-BD59-A6C34878D82A}">
                    <a16:rowId xmlns="" xmlns:a16="http://schemas.microsoft.com/office/drawing/2014/main" val="10000"/>
                  </a:ext>
                </a:extLst>
              </a:tr>
              <a:tr h="311462">
                <a:tc>
                  <a:txBody>
                    <a:bodyPr/>
                    <a:lstStyle/>
                    <a:p>
                      <a:pPr algn="ctr" fontAlgn="base"/>
                      <a:r>
                        <a:rPr lang="en-US" sz="1200" u="sng">
                          <a:effectLst/>
                          <a:hlinkClick r:id="rId2"/>
                        </a:rPr>
                        <a:t>BackColor</a:t>
                      </a:r>
                      <a:endParaRPr lang="en-US" sz="1200" b="1">
                        <a:effectLst/>
                      </a:endParaRPr>
                    </a:p>
                  </a:txBody>
                  <a:tcPr marL="17557" marR="17557" marT="29320" marB="29320" anchor="ctr"/>
                </a:tc>
                <a:tc>
                  <a:txBody>
                    <a:bodyPr/>
                    <a:lstStyle/>
                    <a:p>
                      <a:pPr algn="ctr" fontAlgn="base"/>
                      <a:r>
                        <a:rPr lang="en-US" sz="1200">
                          <a:effectLst/>
                        </a:rPr>
                        <a:t>Using BackColor property you can set the background color of the button.</a:t>
                      </a:r>
                      <a:endParaRPr lang="en-US" sz="1200" b="1">
                        <a:effectLst/>
                      </a:endParaRPr>
                    </a:p>
                  </a:txBody>
                  <a:tcPr marL="29320" marR="29320" marT="29320" marB="29320" anchor="ctr"/>
                </a:tc>
                <a:extLst>
                  <a:ext uri="{0D108BD9-81ED-4DB2-BD59-A6C34878D82A}">
                    <a16:rowId xmlns="" xmlns:a16="http://schemas.microsoft.com/office/drawing/2014/main" val="10001"/>
                  </a:ext>
                </a:extLst>
              </a:tr>
              <a:tr h="311462">
                <a:tc>
                  <a:txBody>
                    <a:bodyPr/>
                    <a:lstStyle/>
                    <a:p>
                      <a:pPr algn="ctr" fontAlgn="base"/>
                      <a:r>
                        <a:rPr lang="en-US" sz="1200">
                          <a:effectLst/>
                        </a:rPr>
                        <a:t>BackgroundImage</a:t>
                      </a:r>
                      <a:endParaRPr lang="en-US" sz="1200" b="1">
                        <a:effectLst/>
                      </a:endParaRPr>
                    </a:p>
                  </a:txBody>
                  <a:tcPr marL="17557" marR="17557" marT="29320" marB="29320" anchor="ctr"/>
                </a:tc>
                <a:tc>
                  <a:txBody>
                    <a:bodyPr/>
                    <a:lstStyle/>
                    <a:p>
                      <a:pPr algn="ctr" fontAlgn="base"/>
                      <a:r>
                        <a:rPr lang="en-US" sz="1200" dirty="0">
                          <a:effectLst/>
                        </a:rPr>
                        <a:t>Using </a:t>
                      </a:r>
                      <a:r>
                        <a:rPr lang="en-US" sz="1200" dirty="0" err="1">
                          <a:effectLst/>
                        </a:rPr>
                        <a:t>BackgroundImage</a:t>
                      </a:r>
                      <a:r>
                        <a:rPr lang="en-US" sz="1200" dirty="0">
                          <a:effectLst/>
                        </a:rPr>
                        <a:t> property you can set the background image on the button.</a:t>
                      </a:r>
                      <a:endParaRPr lang="en-US" sz="1200" b="1" dirty="0">
                        <a:effectLst/>
                      </a:endParaRPr>
                    </a:p>
                  </a:txBody>
                  <a:tcPr marL="29320" marR="29320" marT="29320" marB="29320" anchor="ctr"/>
                </a:tc>
                <a:extLst>
                  <a:ext uri="{0D108BD9-81ED-4DB2-BD59-A6C34878D82A}">
                    <a16:rowId xmlns="" xmlns:a16="http://schemas.microsoft.com/office/drawing/2014/main" val="10002"/>
                  </a:ext>
                </a:extLst>
              </a:tr>
              <a:tr h="564283">
                <a:tc>
                  <a:txBody>
                    <a:bodyPr/>
                    <a:lstStyle/>
                    <a:p>
                      <a:pPr algn="ctr" fontAlgn="base"/>
                      <a:r>
                        <a:rPr lang="en-US" sz="1200">
                          <a:effectLst/>
                        </a:rPr>
                        <a:t>AutoEllipsis</a:t>
                      </a:r>
                      <a:endParaRPr lang="en-US" sz="1200" b="1">
                        <a:effectLst/>
                      </a:endParaRPr>
                    </a:p>
                  </a:txBody>
                  <a:tcPr marL="17557" marR="17557" marT="29320" marB="29320" anchor="ctr"/>
                </a:tc>
                <a:tc>
                  <a:txBody>
                    <a:bodyPr/>
                    <a:lstStyle/>
                    <a:p>
                      <a:pPr algn="ctr" fontAlgn="base"/>
                      <a:r>
                        <a:rPr lang="en-US" sz="1200" dirty="0">
                          <a:effectLst/>
                        </a:rPr>
                        <a:t>Using </a:t>
                      </a:r>
                      <a:r>
                        <a:rPr lang="en-US" sz="1200" dirty="0" err="1">
                          <a:effectLst/>
                        </a:rPr>
                        <a:t>AutoEllipsis</a:t>
                      </a:r>
                      <a:r>
                        <a:rPr lang="en-US" sz="1200" dirty="0">
                          <a:effectLst/>
                        </a:rPr>
                        <a:t> property you can set a value which shows that whether the ellipsis character (…) appears at the right edge of the control which denotes that the button text extends beyond the specified length of the button.</a:t>
                      </a:r>
                      <a:endParaRPr lang="en-US" sz="1200" b="1" dirty="0">
                        <a:effectLst/>
                      </a:endParaRPr>
                    </a:p>
                  </a:txBody>
                  <a:tcPr marL="29320" marR="29320" marT="29320" marB="29320" anchor="ctr"/>
                </a:tc>
                <a:extLst>
                  <a:ext uri="{0D108BD9-81ED-4DB2-BD59-A6C34878D82A}">
                    <a16:rowId xmlns="" xmlns:a16="http://schemas.microsoft.com/office/drawing/2014/main" val="10003"/>
                  </a:ext>
                </a:extLst>
              </a:tr>
              <a:tr h="311462">
                <a:tc>
                  <a:txBody>
                    <a:bodyPr/>
                    <a:lstStyle/>
                    <a:p>
                      <a:pPr algn="ctr" fontAlgn="base"/>
                      <a:r>
                        <a:rPr lang="en-US" sz="1200" u="sng">
                          <a:effectLst/>
                          <a:hlinkClick r:id="rId3"/>
                        </a:rPr>
                        <a:t>AutoSize</a:t>
                      </a:r>
                      <a:endParaRPr lang="en-US" sz="1200" b="1">
                        <a:effectLst/>
                      </a:endParaRPr>
                    </a:p>
                  </a:txBody>
                  <a:tcPr marL="17557" marR="17557" marT="29320" marB="29320" anchor="ctr"/>
                </a:tc>
                <a:tc>
                  <a:txBody>
                    <a:bodyPr/>
                    <a:lstStyle/>
                    <a:p>
                      <a:pPr algn="ctr" fontAlgn="base"/>
                      <a:r>
                        <a:rPr lang="en-US" sz="1200" dirty="0">
                          <a:effectLst/>
                        </a:rPr>
                        <a:t>Using </a:t>
                      </a:r>
                      <a:r>
                        <a:rPr lang="en-US" sz="1200" dirty="0" err="1">
                          <a:effectLst/>
                        </a:rPr>
                        <a:t>AutoSize</a:t>
                      </a:r>
                      <a:r>
                        <a:rPr lang="en-US" sz="1200" dirty="0">
                          <a:effectLst/>
                        </a:rPr>
                        <a:t> property you can set a value which shows whether the button resizes based on its contents.</a:t>
                      </a:r>
                      <a:endParaRPr lang="en-US" sz="1200" b="1" dirty="0">
                        <a:effectLst/>
                      </a:endParaRPr>
                    </a:p>
                  </a:txBody>
                  <a:tcPr marL="29320" marR="29320" marT="29320" marB="29320" anchor="ctr"/>
                </a:tc>
                <a:extLst>
                  <a:ext uri="{0D108BD9-81ED-4DB2-BD59-A6C34878D82A}">
                    <a16:rowId xmlns="" xmlns:a16="http://schemas.microsoft.com/office/drawing/2014/main" val="10004"/>
                  </a:ext>
                </a:extLst>
              </a:tr>
              <a:tr h="311462">
                <a:tc>
                  <a:txBody>
                    <a:bodyPr/>
                    <a:lstStyle/>
                    <a:p>
                      <a:pPr algn="ctr" fontAlgn="base"/>
                      <a:r>
                        <a:rPr lang="en-US" sz="1200">
                          <a:effectLst/>
                        </a:rPr>
                        <a:t>Enabled</a:t>
                      </a:r>
                      <a:endParaRPr lang="en-US" sz="1200" b="1">
                        <a:effectLst/>
                      </a:endParaRPr>
                    </a:p>
                  </a:txBody>
                  <a:tcPr marL="17557" marR="17557" marT="29320" marB="29320" anchor="ctr"/>
                </a:tc>
                <a:tc>
                  <a:txBody>
                    <a:bodyPr/>
                    <a:lstStyle/>
                    <a:p>
                      <a:pPr algn="ctr" fontAlgn="base"/>
                      <a:r>
                        <a:rPr lang="en-US" sz="1200" dirty="0">
                          <a:effectLst/>
                        </a:rPr>
                        <a:t>Using Enabled property you can set a value which shows whether the button can respond to user interaction.</a:t>
                      </a:r>
                      <a:endParaRPr lang="en-US" sz="1200" b="1" dirty="0">
                        <a:effectLst/>
                      </a:endParaRPr>
                    </a:p>
                  </a:txBody>
                  <a:tcPr marL="29320" marR="29320" marT="29320" marB="29320" anchor="ctr"/>
                </a:tc>
                <a:extLst>
                  <a:ext uri="{0D108BD9-81ED-4DB2-BD59-A6C34878D82A}">
                    <a16:rowId xmlns="" xmlns:a16="http://schemas.microsoft.com/office/drawing/2014/main" val="10005"/>
                  </a:ext>
                </a:extLst>
              </a:tr>
              <a:tr h="311462">
                <a:tc>
                  <a:txBody>
                    <a:bodyPr/>
                    <a:lstStyle/>
                    <a:p>
                      <a:pPr algn="ctr" fontAlgn="base"/>
                      <a:r>
                        <a:rPr lang="en-US" sz="1200">
                          <a:effectLst/>
                        </a:rPr>
                        <a:t>Events</a:t>
                      </a:r>
                      <a:endParaRPr lang="en-US" sz="1200" b="1">
                        <a:effectLst/>
                      </a:endParaRPr>
                    </a:p>
                  </a:txBody>
                  <a:tcPr marL="17557" marR="17557" marT="29320" marB="29320" anchor="ctr"/>
                </a:tc>
                <a:tc>
                  <a:txBody>
                    <a:bodyPr/>
                    <a:lstStyle/>
                    <a:p>
                      <a:pPr algn="ctr" fontAlgn="base"/>
                      <a:r>
                        <a:rPr lang="en-US" sz="1200" dirty="0">
                          <a:effectLst/>
                        </a:rPr>
                        <a:t>Using Events property you can get the list of the event handlers that are applied on the given button.</a:t>
                      </a:r>
                      <a:endParaRPr lang="en-US" sz="1200" b="1" dirty="0">
                        <a:effectLst/>
                      </a:endParaRPr>
                    </a:p>
                  </a:txBody>
                  <a:tcPr marL="29320" marR="29320" marT="29320" marB="29320" anchor="ctr"/>
                </a:tc>
                <a:extLst>
                  <a:ext uri="{0D108BD9-81ED-4DB2-BD59-A6C34878D82A}">
                    <a16:rowId xmlns="" xmlns:a16="http://schemas.microsoft.com/office/drawing/2014/main" val="10006"/>
                  </a:ext>
                </a:extLst>
              </a:tr>
              <a:tr h="185051">
                <a:tc>
                  <a:txBody>
                    <a:bodyPr/>
                    <a:lstStyle/>
                    <a:p>
                      <a:pPr algn="ctr" fontAlgn="base"/>
                      <a:r>
                        <a:rPr lang="en-US" sz="1200" u="sng">
                          <a:effectLst/>
                          <a:hlinkClick r:id="rId4"/>
                        </a:rPr>
                        <a:t>Font</a:t>
                      </a:r>
                      <a:endParaRPr lang="en-US" sz="1200" b="1">
                        <a:effectLst/>
                      </a:endParaRPr>
                    </a:p>
                  </a:txBody>
                  <a:tcPr marL="17557" marR="17557" marT="29320" marB="29320" anchor="ctr"/>
                </a:tc>
                <a:tc>
                  <a:txBody>
                    <a:bodyPr/>
                    <a:lstStyle/>
                    <a:p>
                      <a:pPr algn="ctr" fontAlgn="base"/>
                      <a:r>
                        <a:rPr lang="en-US" sz="1200" dirty="0">
                          <a:effectLst/>
                        </a:rPr>
                        <a:t>Using Font property you can set the font of the button.</a:t>
                      </a:r>
                      <a:endParaRPr lang="en-US" sz="1200" b="1" dirty="0">
                        <a:effectLst/>
                      </a:endParaRPr>
                    </a:p>
                  </a:txBody>
                  <a:tcPr marL="29320" marR="29320" marT="29320" marB="29320" anchor="ctr"/>
                </a:tc>
                <a:extLst>
                  <a:ext uri="{0D108BD9-81ED-4DB2-BD59-A6C34878D82A}">
                    <a16:rowId xmlns="" xmlns:a16="http://schemas.microsoft.com/office/drawing/2014/main" val="10007"/>
                  </a:ext>
                </a:extLst>
              </a:tr>
              <a:tr h="185051">
                <a:tc>
                  <a:txBody>
                    <a:bodyPr/>
                    <a:lstStyle/>
                    <a:p>
                      <a:pPr algn="ctr" fontAlgn="base"/>
                      <a:r>
                        <a:rPr lang="en-US" sz="1200">
                          <a:effectLst/>
                        </a:rPr>
                        <a:t>FontHeight</a:t>
                      </a:r>
                      <a:endParaRPr lang="en-US" sz="1200" b="1">
                        <a:effectLst/>
                      </a:endParaRPr>
                    </a:p>
                  </a:txBody>
                  <a:tcPr marL="17557" marR="17557" marT="29320" marB="29320" anchor="ctr"/>
                </a:tc>
                <a:tc>
                  <a:txBody>
                    <a:bodyPr/>
                    <a:lstStyle/>
                    <a:p>
                      <a:pPr algn="ctr" fontAlgn="base"/>
                      <a:r>
                        <a:rPr lang="en-US" sz="1200" dirty="0">
                          <a:effectLst/>
                        </a:rPr>
                        <a:t>Using </a:t>
                      </a:r>
                      <a:r>
                        <a:rPr lang="en-US" sz="1200" dirty="0" err="1">
                          <a:effectLst/>
                        </a:rPr>
                        <a:t>FontHeight</a:t>
                      </a:r>
                      <a:r>
                        <a:rPr lang="en-US" sz="1200" dirty="0">
                          <a:effectLst/>
                        </a:rPr>
                        <a:t> property you can set the height of the font.</a:t>
                      </a:r>
                      <a:endParaRPr lang="en-US" sz="1200" b="1" dirty="0">
                        <a:effectLst/>
                      </a:endParaRPr>
                    </a:p>
                  </a:txBody>
                  <a:tcPr marL="29320" marR="29320" marT="29320" marB="29320" anchor="ctr"/>
                </a:tc>
                <a:extLst>
                  <a:ext uri="{0D108BD9-81ED-4DB2-BD59-A6C34878D82A}">
                    <a16:rowId xmlns="" xmlns:a16="http://schemas.microsoft.com/office/drawing/2014/main" val="10008"/>
                  </a:ext>
                </a:extLst>
              </a:tr>
              <a:tr h="311462">
                <a:tc>
                  <a:txBody>
                    <a:bodyPr/>
                    <a:lstStyle/>
                    <a:p>
                      <a:pPr algn="ctr" fontAlgn="base"/>
                      <a:r>
                        <a:rPr lang="en-US" sz="1200">
                          <a:effectLst/>
                        </a:rPr>
                        <a:t>ForeColor</a:t>
                      </a:r>
                      <a:endParaRPr lang="en-US" sz="1200" b="1">
                        <a:effectLst/>
                      </a:endParaRPr>
                    </a:p>
                  </a:txBody>
                  <a:tcPr marL="17557" marR="17557" marT="29320" marB="29320" anchor="ctr"/>
                </a:tc>
                <a:tc>
                  <a:txBody>
                    <a:bodyPr/>
                    <a:lstStyle/>
                    <a:p>
                      <a:pPr algn="ctr" fontAlgn="base"/>
                      <a:r>
                        <a:rPr lang="en-US" sz="1200" dirty="0">
                          <a:effectLst/>
                        </a:rPr>
                        <a:t>Using </a:t>
                      </a:r>
                      <a:r>
                        <a:rPr lang="en-US" sz="1200" dirty="0" err="1">
                          <a:effectLst/>
                        </a:rPr>
                        <a:t>ForeColor</a:t>
                      </a:r>
                      <a:r>
                        <a:rPr lang="en-US" sz="1200" dirty="0">
                          <a:effectLst/>
                        </a:rPr>
                        <a:t> property you can set the foreground color of the button.</a:t>
                      </a:r>
                      <a:endParaRPr lang="en-US" sz="1200" b="1" dirty="0">
                        <a:effectLst/>
                      </a:endParaRPr>
                    </a:p>
                  </a:txBody>
                  <a:tcPr marL="29320" marR="29320" marT="29320" marB="29320" anchor="ctr"/>
                </a:tc>
                <a:extLst>
                  <a:ext uri="{0D108BD9-81ED-4DB2-BD59-A6C34878D82A}">
                    <a16:rowId xmlns="" xmlns:a16="http://schemas.microsoft.com/office/drawing/2014/main" val="10009"/>
                  </a:ext>
                </a:extLst>
              </a:tr>
              <a:tr h="185051">
                <a:tc>
                  <a:txBody>
                    <a:bodyPr/>
                    <a:lstStyle/>
                    <a:p>
                      <a:pPr algn="ctr" fontAlgn="base"/>
                      <a:r>
                        <a:rPr lang="en-US" sz="1200">
                          <a:effectLst/>
                        </a:rPr>
                        <a:t>Height</a:t>
                      </a:r>
                      <a:endParaRPr lang="en-US" sz="1200" b="1">
                        <a:effectLst/>
                      </a:endParaRPr>
                    </a:p>
                  </a:txBody>
                  <a:tcPr marL="17557" marR="17557" marT="29320" marB="29320" anchor="ctr"/>
                </a:tc>
                <a:tc>
                  <a:txBody>
                    <a:bodyPr/>
                    <a:lstStyle/>
                    <a:p>
                      <a:pPr algn="ctr" fontAlgn="base"/>
                      <a:r>
                        <a:rPr lang="en-US" sz="1200" dirty="0">
                          <a:effectLst/>
                        </a:rPr>
                        <a:t>Using Height property you can set the height of the button.</a:t>
                      </a:r>
                      <a:endParaRPr lang="en-US" sz="1200" b="1" dirty="0">
                        <a:effectLst/>
                      </a:endParaRPr>
                    </a:p>
                  </a:txBody>
                  <a:tcPr marL="29320" marR="29320" marT="29320" marB="29320" anchor="ctr"/>
                </a:tc>
                <a:extLst>
                  <a:ext uri="{0D108BD9-81ED-4DB2-BD59-A6C34878D82A}">
                    <a16:rowId xmlns="" xmlns:a16="http://schemas.microsoft.com/office/drawing/2014/main" val="10010"/>
                  </a:ext>
                </a:extLst>
              </a:tr>
              <a:tr h="185051">
                <a:tc>
                  <a:txBody>
                    <a:bodyPr/>
                    <a:lstStyle/>
                    <a:p>
                      <a:pPr algn="ctr" fontAlgn="base"/>
                      <a:r>
                        <a:rPr lang="en-US" sz="1200">
                          <a:effectLst/>
                        </a:rPr>
                        <a:t>Image</a:t>
                      </a:r>
                      <a:endParaRPr lang="en-US" sz="1200" b="1">
                        <a:effectLst/>
                      </a:endParaRPr>
                    </a:p>
                  </a:txBody>
                  <a:tcPr marL="17557" marR="17557" marT="29320" marB="29320" anchor="ctr"/>
                </a:tc>
                <a:tc>
                  <a:txBody>
                    <a:bodyPr/>
                    <a:lstStyle/>
                    <a:p>
                      <a:pPr algn="ctr" fontAlgn="base"/>
                      <a:r>
                        <a:rPr lang="en-US" sz="1200" dirty="0">
                          <a:effectLst/>
                        </a:rPr>
                        <a:t>Using Image property you can set the image on the button.</a:t>
                      </a:r>
                      <a:endParaRPr lang="en-US" sz="1200" b="1" dirty="0">
                        <a:effectLst/>
                      </a:endParaRPr>
                    </a:p>
                  </a:txBody>
                  <a:tcPr marL="29320" marR="29320" marT="29320" marB="29320" anchor="ctr"/>
                </a:tc>
                <a:extLst>
                  <a:ext uri="{0D108BD9-81ED-4DB2-BD59-A6C34878D82A}">
                    <a16:rowId xmlns="" xmlns:a16="http://schemas.microsoft.com/office/drawing/2014/main" val="10011"/>
                  </a:ext>
                </a:extLst>
              </a:tr>
              <a:tr h="185051">
                <a:tc>
                  <a:txBody>
                    <a:bodyPr/>
                    <a:lstStyle/>
                    <a:p>
                      <a:pPr algn="ctr" fontAlgn="base"/>
                      <a:r>
                        <a:rPr lang="en-US" sz="1200" u="sng">
                          <a:effectLst/>
                          <a:hlinkClick r:id="rId5"/>
                        </a:rPr>
                        <a:t>Margin</a:t>
                      </a:r>
                      <a:endParaRPr lang="en-US" sz="1200" b="1">
                        <a:effectLst/>
                      </a:endParaRPr>
                    </a:p>
                  </a:txBody>
                  <a:tcPr marL="17557" marR="17557" marT="29320" marB="29320" anchor="ctr"/>
                </a:tc>
                <a:tc>
                  <a:txBody>
                    <a:bodyPr/>
                    <a:lstStyle/>
                    <a:p>
                      <a:pPr algn="ctr" fontAlgn="base"/>
                      <a:r>
                        <a:rPr lang="en-US" sz="1200" dirty="0">
                          <a:effectLst/>
                        </a:rPr>
                        <a:t>Using Margin property you can set the margin between controls.</a:t>
                      </a:r>
                      <a:endParaRPr lang="en-US" sz="1200" b="1" dirty="0">
                        <a:effectLst/>
                      </a:endParaRPr>
                    </a:p>
                  </a:txBody>
                  <a:tcPr marL="29320" marR="29320" marT="29320" marB="29320" anchor="ctr"/>
                </a:tc>
                <a:extLst>
                  <a:ext uri="{0D108BD9-81ED-4DB2-BD59-A6C34878D82A}">
                    <a16:rowId xmlns="" xmlns:a16="http://schemas.microsoft.com/office/drawing/2014/main" val="10012"/>
                  </a:ext>
                </a:extLst>
              </a:tr>
              <a:tr h="185051">
                <a:tc>
                  <a:txBody>
                    <a:bodyPr/>
                    <a:lstStyle/>
                    <a:p>
                      <a:pPr algn="ctr" fontAlgn="base"/>
                      <a:r>
                        <a:rPr lang="en-US" sz="1200" u="sng">
                          <a:effectLst/>
                          <a:hlinkClick r:id="rId6"/>
                        </a:rPr>
                        <a:t>Name</a:t>
                      </a:r>
                      <a:endParaRPr lang="en-US" sz="1200" b="1">
                        <a:effectLst/>
                      </a:endParaRPr>
                    </a:p>
                  </a:txBody>
                  <a:tcPr marL="17557" marR="17557" marT="29320" marB="29320" anchor="ctr"/>
                </a:tc>
                <a:tc>
                  <a:txBody>
                    <a:bodyPr/>
                    <a:lstStyle/>
                    <a:p>
                      <a:pPr algn="ctr" fontAlgn="base"/>
                      <a:r>
                        <a:rPr lang="en-US" sz="1200" dirty="0">
                          <a:effectLst/>
                        </a:rPr>
                        <a:t>Using Name property you can set the name of the button.</a:t>
                      </a:r>
                      <a:endParaRPr lang="en-US" sz="1200" b="1" dirty="0">
                        <a:effectLst/>
                      </a:endParaRPr>
                    </a:p>
                  </a:txBody>
                  <a:tcPr marL="29320" marR="29320" marT="29320" marB="29320" anchor="ctr"/>
                </a:tc>
                <a:extLst>
                  <a:ext uri="{0D108BD9-81ED-4DB2-BD59-A6C34878D82A}">
                    <a16:rowId xmlns="" xmlns:a16="http://schemas.microsoft.com/office/drawing/2014/main" val="10013"/>
                  </a:ext>
                </a:extLst>
              </a:tr>
              <a:tr h="311462">
                <a:tc>
                  <a:txBody>
                    <a:bodyPr/>
                    <a:lstStyle/>
                    <a:p>
                      <a:pPr algn="ctr" fontAlgn="base"/>
                      <a:r>
                        <a:rPr lang="en-US" sz="1200" u="sng">
                          <a:effectLst/>
                          <a:hlinkClick r:id="rId7"/>
                        </a:rPr>
                        <a:t>Padding</a:t>
                      </a:r>
                      <a:endParaRPr lang="en-US" sz="1200" b="1">
                        <a:effectLst/>
                      </a:endParaRPr>
                    </a:p>
                  </a:txBody>
                  <a:tcPr marL="17557" marR="17557" marT="29320" marB="29320" anchor="ctr"/>
                </a:tc>
                <a:tc>
                  <a:txBody>
                    <a:bodyPr/>
                    <a:lstStyle/>
                    <a:p>
                      <a:pPr algn="ctr" fontAlgn="base"/>
                      <a:r>
                        <a:rPr lang="en-US" sz="1200" dirty="0">
                          <a:effectLst/>
                        </a:rPr>
                        <a:t>Using Padding property you can set the padding within the button.</a:t>
                      </a:r>
                      <a:endParaRPr lang="en-US" sz="1200" b="1" dirty="0">
                        <a:effectLst/>
                      </a:endParaRPr>
                    </a:p>
                  </a:txBody>
                  <a:tcPr marL="29320" marR="29320" marT="29320" marB="29320" anchor="ctr"/>
                </a:tc>
                <a:extLst>
                  <a:ext uri="{0D108BD9-81ED-4DB2-BD59-A6C34878D82A}">
                    <a16:rowId xmlns="" xmlns:a16="http://schemas.microsoft.com/office/drawing/2014/main" val="10014"/>
                  </a:ext>
                </a:extLst>
              </a:tr>
              <a:tr h="311462">
                <a:tc>
                  <a:txBody>
                    <a:bodyPr/>
                    <a:lstStyle/>
                    <a:p>
                      <a:pPr algn="ctr" fontAlgn="base"/>
                      <a:r>
                        <a:rPr lang="en-US" sz="1200" u="sng" dirty="0">
                          <a:effectLst/>
                          <a:hlinkClick r:id="rId8"/>
                        </a:rPr>
                        <a:t>Visible</a:t>
                      </a:r>
                      <a:endParaRPr lang="en-US" sz="1200" b="1" dirty="0">
                        <a:effectLst/>
                      </a:endParaRPr>
                    </a:p>
                  </a:txBody>
                  <a:tcPr marL="17557" marR="17557" marT="29320" marB="29320" anchor="ctr"/>
                </a:tc>
                <a:tc>
                  <a:txBody>
                    <a:bodyPr/>
                    <a:lstStyle/>
                    <a:p>
                      <a:pPr algn="ctr" fontAlgn="base"/>
                      <a:r>
                        <a:rPr lang="en-US" sz="1200" dirty="0">
                          <a:effectLst/>
                        </a:rPr>
                        <a:t>Using Visible property you can set a value which shows whether the button and all its child buttons are displayed.</a:t>
                      </a:r>
                      <a:endParaRPr lang="en-US" sz="1200" b="1" dirty="0">
                        <a:effectLst/>
                      </a:endParaRPr>
                    </a:p>
                  </a:txBody>
                  <a:tcPr marL="29320" marR="29320" marT="29320" marB="29320" anchor="ctr"/>
                </a:tc>
                <a:extLst>
                  <a:ext uri="{0D108BD9-81ED-4DB2-BD59-A6C34878D82A}">
                    <a16:rowId xmlns="" xmlns:a16="http://schemas.microsoft.com/office/drawing/2014/main" val="10015"/>
                  </a:ext>
                </a:extLst>
              </a:tr>
            </a:tbl>
          </a:graphicData>
        </a:graphic>
      </p:graphicFrame>
      <p:sp>
        <p:nvSpPr>
          <p:cNvPr id="10" name="Rectangle 3"/>
          <p:cNvSpPr>
            <a:spLocks noChangeArrowheads="1"/>
          </p:cNvSpPr>
          <p:nvPr/>
        </p:nvSpPr>
        <p:spPr bwMode="auto">
          <a:xfrm>
            <a:off x="3673475" y="18256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anose="020B0604020202020204" pitchFamily="34" charset="0"/>
              </a:rPr>
              <a:t/>
            </a:r>
            <a:br>
              <a:rPr kumimoji="0" lang="en-US" sz="1800" b="0" i="0" u="none" strike="noStrike" cap="none" normalizeH="0" baseline="0" smtClean="0">
                <a:ln>
                  <a:noFill/>
                </a:ln>
                <a:solidFill>
                  <a:schemeClr val="tx1"/>
                </a:solidFill>
                <a:effectLst/>
                <a:latin typeface="Arial" panose="020B0604020202020204" pitchFamily="34" charset="0"/>
              </a:rPr>
            </a:br>
            <a:endParaRPr kumimoji="0" 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282715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7791" y="138996"/>
            <a:ext cx="2783775" cy="369332"/>
          </a:xfrm>
          <a:prstGeom prst="rect">
            <a:avLst/>
          </a:prstGeom>
        </p:spPr>
        <p:txBody>
          <a:bodyPr wrap="none">
            <a:spAutoFit/>
          </a:bodyPr>
          <a:lstStyle/>
          <a:p>
            <a:r>
              <a:rPr lang="en-US" dirty="0" smtClean="0"/>
              <a:t>Important Events on Button</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4148119531"/>
              </p:ext>
            </p:extLst>
          </p:nvPr>
        </p:nvGraphicFramePr>
        <p:xfrm>
          <a:off x="1168776" y="1164721"/>
          <a:ext cx="8949100" cy="4351340"/>
        </p:xfrm>
        <a:graphic>
          <a:graphicData uri="http://schemas.openxmlformats.org/drawingml/2006/table">
            <a:tbl>
              <a:tblPr>
                <a:tableStyleId>{BDBED569-4797-4DF1-A0F4-6AAB3CD982D8}</a:tableStyleId>
              </a:tblPr>
              <a:tblGrid>
                <a:gridCol w="3576064">
                  <a:extLst>
                    <a:ext uri="{9D8B030D-6E8A-4147-A177-3AD203B41FA5}">
                      <a16:colId xmlns="" xmlns:a16="http://schemas.microsoft.com/office/drawing/2014/main" val="20000"/>
                    </a:ext>
                  </a:extLst>
                </a:gridCol>
                <a:gridCol w="5373036">
                  <a:extLst>
                    <a:ext uri="{9D8B030D-6E8A-4147-A177-3AD203B41FA5}">
                      <a16:colId xmlns="" xmlns:a16="http://schemas.microsoft.com/office/drawing/2014/main" val="20001"/>
                    </a:ext>
                  </a:extLst>
                </a:gridCol>
              </a:tblGrid>
              <a:tr h="341752">
                <a:tc>
                  <a:txBody>
                    <a:bodyPr/>
                    <a:lstStyle/>
                    <a:p>
                      <a:pPr algn="ctr" fontAlgn="base"/>
                      <a:r>
                        <a:rPr lang="en-US" sz="1500">
                          <a:effectLst/>
                        </a:rPr>
                        <a:t>Event</a:t>
                      </a:r>
                      <a:endParaRPr lang="en-US" sz="1500" b="1">
                        <a:effectLst/>
                      </a:endParaRPr>
                    </a:p>
                  </a:txBody>
                  <a:tcPr marL="32424" marR="32424" marT="54149" marB="54149" anchor="ctr"/>
                </a:tc>
                <a:tc>
                  <a:txBody>
                    <a:bodyPr/>
                    <a:lstStyle/>
                    <a:p>
                      <a:pPr algn="ctr" fontAlgn="base"/>
                      <a:r>
                        <a:rPr lang="en-US" sz="1500">
                          <a:effectLst/>
                        </a:rPr>
                        <a:t>Description</a:t>
                      </a:r>
                      <a:endParaRPr lang="en-US" sz="1500" b="1">
                        <a:effectLst/>
                      </a:endParaRPr>
                    </a:p>
                  </a:txBody>
                  <a:tcPr marL="54149" marR="54149" marT="54149" marB="54149" anchor="ctr"/>
                </a:tc>
                <a:extLst>
                  <a:ext uri="{0D108BD9-81ED-4DB2-BD59-A6C34878D82A}">
                    <a16:rowId xmlns="" xmlns:a16="http://schemas.microsoft.com/office/drawing/2014/main" val="10000"/>
                  </a:ext>
                </a:extLst>
              </a:tr>
              <a:tr h="341752">
                <a:tc>
                  <a:txBody>
                    <a:bodyPr/>
                    <a:lstStyle/>
                    <a:p>
                      <a:pPr algn="ctr" fontAlgn="base"/>
                      <a:r>
                        <a:rPr lang="en-US" sz="1500">
                          <a:effectLst/>
                        </a:rPr>
                        <a:t>Click</a:t>
                      </a:r>
                      <a:endParaRPr lang="en-US" sz="1500" b="1">
                        <a:effectLst/>
                      </a:endParaRPr>
                    </a:p>
                  </a:txBody>
                  <a:tcPr marL="32424" marR="32424" marT="54149" marB="54149" anchor="ctr"/>
                </a:tc>
                <a:tc>
                  <a:txBody>
                    <a:bodyPr/>
                    <a:lstStyle/>
                    <a:p>
                      <a:pPr algn="ctr" fontAlgn="base"/>
                      <a:r>
                        <a:rPr lang="en-US" sz="1500">
                          <a:effectLst/>
                        </a:rPr>
                        <a:t>This event occur when the button is clicked.</a:t>
                      </a:r>
                      <a:endParaRPr lang="en-US" sz="1500" b="1">
                        <a:effectLst/>
                      </a:endParaRPr>
                    </a:p>
                  </a:txBody>
                  <a:tcPr marL="54149" marR="54149" marT="54149" marB="54149" anchor="ctr"/>
                </a:tc>
                <a:extLst>
                  <a:ext uri="{0D108BD9-81ED-4DB2-BD59-A6C34878D82A}">
                    <a16:rowId xmlns="" xmlns:a16="http://schemas.microsoft.com/office/drawing/2014/main" val="10001"/>
                  </a:ext>
                </a:extLst>
              </a:tr>
              <a:tr h="575207">
                <a:tc>
                  <a:txBody>
                    <a:bodyPr/>
                    <a:lstStyle/>
                    <a:p>
                      <a:pPr algn="ctr" fontAlgn="base"/>
                      <a:r>
                        <a:rPr lang="en-US" sz="1500">
                          <a:effectLst/>
                        </a:rPr>
                        <a:t>DoubleClick</a:t>
                      </a:r>
                      <a:endParaRPr lang="en-US" sz="1500" b="1">
                        <a:effectLst/>
                      </a:endParaRPr>
                    </a:p>
                  </a:txBody>
                  <a:tcPr marL="32424" marR="32424" marT="54149" marB="54149" anchor="ctr"/>
                </a:tc>
                <a:tc>
                  <a:txBody>
                    <a:bodyPr/>
                    <a:lstStyle/>
                    <a:p>
                      <a:pPr algn="ctr" fontAlgn="base"/>
                      <a:r>
                        <a:rPr lang="en-US" sz="1500">
                          <a:effectLst/>
                        </a:rPr>
                        <a:t>This event occur when the user performs double click on the button.</a:t>
                      </a:r>
                      <a:endParaRPr lang="en-US" sz="1500" b="1">
                        <a:effectLst/>
                      </a:endParaRPr>
                    </a:p>
                  </a:txBody>
                  <a:tcPr marL="54149" marR="54149" marT="54149" marB="54149" anchor="ctr"/>
                </a:tc>
                <a:extLst>
                  <a:ext uri="{0D108BD9-81ED-4DB2-BD59-A6C34878D82A}">
                    <a16:rowId xmlns="" xmlns:a16="http://schemas.microsoft.com/office/drawing/2014/main" val="10002"/>
                  </a:ext>
                </a:extLst>
              </a:tr>
              <a:tr h="341752">
                <a:tc>
                  <a:txBody>
                    <a:bodyPr/>
                    <a:lstStyle/>
                    <a:p>
                      <a:pPr algn="ctr" fontAlgn="base"/>
                      <a:r>
                        <a:rPr lang="en-US" sz="1500">
                          <a:effectLst/>
                        </a:rPr>
                        <a:t>Enter</a:t>
                      </a:r>
                      <a:endParaRPr lang="en-US" sz="1500" b="1">
                        <a:effectLst/>
                      </a:endParaRPr>
                    </a:p>
                  </a:txBody>
                  <a:tcPr marL="32424" marR="32424" marT="54149" marB="54149" anchor="ctr"/>
                </a:tc>
                <a:tc>
                  <a:txBody>
                    <a:bodyPr/>
                    <a:lstStyle/>
                    <a:p>
                      <a:pPr algn="ctr" fontAlgn="base"/>
                      <a:r>
                        <a:rPr lang="en-US" sz="1500">
                          <a:effectLst/>
                        </a:rPr>
                        <a:t>This event occur when the control is entered.</a:t>
                      </a:r>
                      <a:endParaRPr lang="en-US" sz="1500" b="1">
                        <a:effectLst/>
                      </a:endParaRPr>
                    </a:p>
                  </a:txBody>
                  <a:tcPr marL="54149" marR="54149" marT="54149" marB="54149" anchor="ctr"/>
                </a:tc>
                <a:extLst>
                  <a:ext uri="{0D108BD9-81ED-4DB2-BD59-A6C34878D82A}">
                    <a16:rowId xmlns="" xmlns:a16="http://schemas.microsoft.com/office/drawing/2014/main" val="10003"/>
                  </a:ext>
                </a:extLst>
              </a:tr>
              <a:tr h="575207">
                <a:tc>
                  <a:txBody>
                    <a:bodyPr/>
                    <a:lstStyle/>
                    <a:p>
                      <a:pPr algn="ctr" fontAlgn="base"/>
                      <a:r>
                        <a:rPr lang="en-US" sz="1500">
                          <a:effectLst/>
                        </a:rPr>
                        <a:t>KeyPress</a:t>
                      </a:r>
                      <a:endParaRPr lang="en-US" sz="1500" b="1">
                        <a:effectLst/>
                      </a:endParaRPr>
                    </a:p>
                  </a:txBody>
                  <a:tcPr marL="32424" marR="32424" marT="54149" marB="54149" anchor="ctr"/>
                </a:tc>
                <a:tc>
                  <a:txBody>
                    <a:bodyPr/>
                    <a:lstStyle/>
                    <a:p>
                      <a:pPr algn="ctr" fontAlgn="base"/>
                      <a:r>
                        <a:rPr lang="en-US" sz="1500">
                          <a:effectLst/>
                        </a:rPr>
                        <a:t>This event occur when the character, or space, or backspace key is pressed while the control has focus.</a:t>
                      </a:r>
                      <a:endParaRPr lang="en-US" sz="1500" b="1">
                        <a:effectLst/>
                      </a:endParaRPr>
                    </a:p>
                  </a:txBody>
                  <a:tcPr marL="54149" marR="54149" marT="54149" marB="54149" anchor="ctr"/>
                </a:tc>
                <a:extLst>
                  <a:ext uri="{0D108BD9-81ED-4DB2-BD59-A6C34878D82A}">
                    <a16:rowId xmlns="" xmlns:a16="http://schemas.microsoft.com/office/drawing/2014/main" val="10004"/>
                  </a:ext>
                </a:extLst>
              </a:tr>
              <a:tr h="341752">
                <a:tc>
                  <a:txBody>
                    <a:bodyPr/>
                    <a:lstStyle/>
                    <a:p>
                      <a:pPr algn="ctr" fontAlgn="base"/>
                      <a:r>
                        <a:rPr lang="en-US" sz="1500">
                          <a:effectLst/>
                        </a:rPr>
                        <a:t>Leave</a:t>
                      </a:r>
                      <a:endParaRPr lang="en-US" sz="1500" b="1">
                        <a:effectLst/>
                      </a:endParaRPr>
                    </a:p>
                  </a:txBody>
                  <a:tcPr marL="32424" marR="32424" marT="54149" marB="54149" anchor="ctr"/>
                </a:tc>
                <a:tc>
                  <a:txBody>
                    <a:bodyPr/>
                    <a:lstStyle/>
                    <a:p>
                      <a:pPr algn="ctr" fontAlgn="base"/>
                      <a:r>
                        <a:rPr lang="en-US" sz="1500">
                          <a:effectLst/>
                        </a:rPr>
                        <a:t>This event occur when the input focus leaves the control.</a:t>
                      </a:r>
                      <a:endParaRPr lang="en-US" sz="1500" b="1">
                        <a:effectLst/>
                      </a:endParaRPr>
                    </a:p>
                  </a:txBody>
                  <a:tcPr marL="54149" marR="54149" marT="54149" marB="54149" anchor="ctr"/>
                </a:tc>
                <a:extLst>
                  <a:ext uri="{0D108BD9-81ED-4DB2-BD59-A6C34878D82A}">
                    <a16:rowId xmlns="" xmlns:a16="http://schemas.microsoft.com/office/drawing/2014/main" val="10005"/>
                  </a:ext>
                </a:extLst>
              </a:tr>
              <a:tr h="575207">
                <a:tc>
                  <a:txBody>
                    <a:bodyPr/>
                    <a:lstStyle/>
                    <a:p>
                      <a:pPr algn="ctr" fontAlgn="base"/>
                      <a:r>
                        <a:rPr lang="en-US" sz="1500">
                          <a:effectLst/>
                        </a:rPr>
                        <a:t>MouseClick</a:t>
                      </a:r>
                      <a:endParaRPr lang="en-US" sz="1500" b="1">
                        <a:effectLst/>
                      </a:endParaRPr>
                    </a:p>
                  </a:txBody>
                  <a:tcPr marL="32424" marR="32424" marT="54149" marB="54149" anchor="ctr"/>
                </a:tc>
                <a:tc>
                  <a:txBody>
                    <a:bodyPr/>
                    <a:lstStyle/>
                    <a:p>
                      <a:pPr algn="ctr" fontAlgn="base"/>
                      <a:r>
                        <a:rPr lang="en-US" sz="1500">
                          <a:effectLst/>
                        </a:rPr>
                        <a:t>This event occur when you click the mouse pointer on the button.</a:t>
                      </a:r>
                      <a:endParaRPr lang="en-US" sz="1500" b="1">
                        <a:effectLst/>
                      </a:endParaRPr>
                    </a:p>
                  </a:txBody>
                  <a:tcPr marL="54149" marR="54149" marT="54149" marB="54149" anchor="ctr"/>
                </a:tc>
                <a:extLst>
                  <a:ext uri="{0D108BD9-81ED-4DB2-BD59-A6C34878D82A}">
                    <a16:rowId xmlns="" xmlns:a16="http://schemas.microsoft.com/office/drawing/2014/main" val="10006"/>
                  </a:ext>
                </a:extLst>
              </a:tr>
              <a:tr h="575207">
                <a:tc>
                  <a:txBody>
                    <a:bodyPr/>
                    <a:lstStyle/>
                    <a:p>
                      <a:pPr algn="ctr" fontAlgn="base"/>
                      <a:r>
                        <a:rPr lang="en-US" sz="1500">
                          <a:effectLst/>
                        </a:rPr>
                        <a:t>MouseDoubleClick</a:t>
                      </a:r>
                      <a:endParaRPr lang="en-US" sz="1500" b="1">
                        <a:effectLst/>
                      </a:endParaRPr>
                    </a:p>
                  </a:txBody>
                  <a:tcPr marL="32424" marR="32424" marT="54149" marB="54149" anchor="ctr"/>
                </a:tc>
                <a:tc>
                  <a:txBody>
                    <a:bodyPr/>
                    <a:lstStyle/>
                    <a:p>
                      <a:pPr algn="ctr" fontAlgn="base"/>
                      <a:r>
                        <a:rPr lang="en-US" sz="1500">
                          <a:effectLst/>
                        </a:rPr>
                        <a:t>This event occur when you double click the mouse pointer on the button.</a:t>
                      </a:r>
                      <a:endParaRPr lang="en-US" sz="1500" b="1">
                        <a:effectLst/>
                      </a:endParaRPr>
                    </a:p>
                  </a:txBody>
                  <a:tcPr marL="54149" marR="54149" marT="54149" marB="54149" anchor="ctr"/>
                </a:tc>
                <a:extLst>
                  <a:ext uri="{0D108BD9-81ED-4DB2-BD59-A6C34878D82A}">
                    <a16:rowId xmlns="" xmlns:a16="http://schemas.microsoft.com/office/drawing/2014/main" val="10007"/>
                  </a:ext>
                </a:extLst>
              </a:tr>
              <a:tr h="341752">
                <a:tc>
                  <a:txBody>
                    <a:bodyPr/>
                    <a:lstStyle/>
                    <a:p>
                      <a:pPr algn="ctr" fontAlgn="base"/>
                      <a:r>
                        <a:rPr lang="en-US" sz="1500">
                          <a:effectLst/>
                        </a:rPr>
                        <a:t>MouseHover</a:t>
                      </a:r>
                      <a:endParaRPr lang="en-US" sz="1500" b="1">
                        <a:effectLst/>
                      </a:endParaRPr>
                    </a:p>
                  </a:txBody>
                  <a:tcPr marL="32424" marR="32424" marT="54149" marB="54149" anchor="ctr"/>
                </a:tc>
                <a:tc>
                  <a:txBody>
                    <a:bodyPr/>
                    <a:lstStyle/>
                    <a:p>
                      <a:pPr algn="ctr" fontAlgn="base"/>
                      <a:r>
                        <a:rPr lang="en-US" sz="1500">
                          <a:effectLst/>
                        </a:rPr>
                        <a:t>This event occur when the mouse pointer placed on the button.</a:t>
                      </a:r>
                      <a:endParaRPr lang="en-US" sz="1500" b="1">
                        <a:effectLst/>
                      </a:endParaRPr>
                    </a:p>
                  </a:txBody>
                  <a:tcPr marL="54149" marR="54149" marT="54149" marB="54149" anchor="ctr"/>
                </a:tc>
                <a:extLst>
                  <a:ext uri="{0D108BD9-81ED-4DB2-BD59-A6C34878D82A}">
                    <a16:rowId xmlns="" xmlns:a16="http://schemas.microsoft.com/office/drawing/2014/main" val="10008"/>
                  </a:ext>
                </a:extLst>
              </a:tr>
              <a:tr h="341752">
                <a:tc>
                  <a:txBody>
                    <a:bodyPr/>
                    <a:lstStyle/>
                    <a:p>
                      <a:pPr algn="ctr" fontAlgn="base"/>
                      <a:r>
                        <a:rPr lang="en-US" sz="1500">
                          <a:effectLst/>
                        </a:rPr>
                        <a:t>MouseLeave</a:t>
                      </a:r>
                      <a:endParaRPr lang="en-US" sz="1500" b="1">
                        <a:effectLst/>
                      </a:endParaRPr>
                    </a:p>
                  </a:txBody>
                  <a:tcPr marL="32424" marR="32424" marT="54149" marB="54149" anchor="ctr"/>
                </a:tc>
                <a:tc>
                  <a:txBody>
                    <a:bodyPr/>
                    <a:lstStyle/>
                    <a:p>
                      <a:pPr algn="ctr" fontAlgn="base"/>
                      <a:r>
                        <a:rPr lang="en-US" sz="1500" dirty="0">
                          <a:effectLst/>
                        </a:rPr>
                        <a:t>This event occur when the mouse pointer leaves the button.</a:t>
                      </a:r>
                      <a:endParaRPr lang="en-US" sz="1500" b="1" dirty="0">
                        <a:effectLst/>
                      </a:endParaRPr>
                    </a:p>
                  </a:txBody>
                  <a:tcPr marL="54149" marR="54149" marT="54149" marB="54149" anchor="ctr"/>
                </a:tc>
                <a:extLst>
                  <a:ext uri="{0D108BD9-81ED-4DB2-BD59-A6C34878D82A}">
                    <a16:rowId xmlns="" xmlns:a16="http://schemas.microsoft.com/office/drawing/2014/main" val="10009"/>
                  </a:ext>
                </a:extLst>
              </a:tr>
            </a:tbl>
          </a:graphicData>
        </a:graphic>
      </p:graphicFrame>
    </p:spTree>
    <p:extLst>
      <p:ext uri="{BB962C8B-B14F-4D97-AF65-F5344CB8AC3E}">
        <p14:creationId xmlns:p14="http://schemas.microsoft.com/office/powerpoint/2010/main" val="10691636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4979" y="109248"/>
            <a:ext cx="1415772" cy="369332"/>
          </a:xfrm>
          <a:prstGeom prst="rect">
            <a:avLst/>
          </a:prstGeom>
        </p:spPr>
        <p:txBody>
          <a:bodyPr wrap="none">
            <a:spAutoFit/>
          </a:bodyPr>
          <a:lstStyle/>
          <a:p>
            <a:pPr fontAlgn="base"/>
            <a:r>
              <a:rPr lang="en-US" b="1" dirty="0">
                <a:solidFill>
                  <a:srgbClr val="273239"/>
                </a:solidFill>
                <a:latin typeface="Source Sans 3"/>
              </a:rPr>
              <a:t>Label in C#</a:t>
            </a:r>
            <a:endParaRPr lang="en-US" b="1" i="0" dirty="0">
              <a:solidFill>
                <a:srgbClr val="273239"/>
              </a:solidFill>
              <a:effectLst/>
              <a:latin typeface="Source Sans 3"/>
            </a:endParaRPr>
          </a:p>
        </p:txBody>
      </p:sp>
      <p:sp>
        <p:nvSpPr>
          <p:cNvPr id="3" name="Rectangle 2"/>
          <p:cNvSpPr/>
          <p:nvPr/>
        </p:nvSpPr>
        <p:spPr>
          <a:xfrm>
            <a:off x="134979" y="478580"/>
            <a:ext cx="11948164" cy="1200329"/>
          </a:xfrm>
          <a:prstGeom prst="rect">
            <a:avLst/>
          </a:prstGeom>
        </p:spPr>
        <p:txBody>
          <a:bodyPr wrap="square">
            <a:spAutoFit/>
          </a:bodyPr>
          <a:lstStyle/>
          <a:p>
            <a:r>
              <a:rPr lang="en-US" dirty="0"/>
              <a:t>Label control is used to display text on the form and it does not take part in user input or in mouse or keyboard events. The Label is a class and it is defined under </a:t>
            </a:r>
            <a:r>
              <a:rPr lang="en-US" dirty="0" err="1"/>
              <a:t>System.Windows.Forms</a:t>
            </a:r>
            <a:r>
              <a:rPr lang="en-US" dirty="0"/>
              <a:t> namespace. In windows form, you can create Label in two different ways: 1. Design-Time: It is the easiest method to create a Label control using the following steps:</a:t>
            </a:r>
          </a:p>
          <a:p>
            <a:r>
              <a:rPr lang="en-US" dirty="0"/>
              <a:t>Step 1: Create a windows form as shown in the below image: Visual Studio -&gt; File -&gt; New -&gt; Project -&gt; </a:t>
            </a:r>
            <a:r>
              <a:rPr lang="en-US" dirty="0" err="1"/>
              <a:t>WindowsFormApp</a:t>
            </a:r>
            <a:endParaRPr lang="en-US" dirty="0"/>
          </a:p>
        </p:txBody>
      </p:sp>
      <p:pic>
        <p:nvPicPr>
          <p:cNvPr id="4" name="Picture 3"/>
          <p:cNvPicPr>
            <a:picLocks noChangeAspect="1"/>
          </p:cNvPicPr>
          <p:nvPr/>
        </p:nvPicPr>
        <p:blipFill>
          <a:blip r:embed="rId2"/>
          <a:stretch>
            <a:fillRect/>
          </a:stretch>
        </p:blipFill>
        <p:spPr>
          <a:xfrm>
            <a:off x="375011" y="1831230"/>
            <a:ext cx="5734050" cy="3419475"/>
          </a:xfrm>
          <a:prstGeom prst="rect">
            <a:avLst/>
          </a:prstGeom>
        </p:spPr>
      </p:pic>
      <p:sp>
        <p:nvSpPr>
          <p:cNvPr id="5" name="Rectangle 4"/>
          <p:cNvSpPr/>
          <p:nvPr/>
        </p:nvSpPr>
        <p:spPr>
          <a:xfrm>
            <a:off x="6192417" y="1842991"/>
            <a:ext cx="5890726" cy="1200329"/>
          </a:xfrm>
          <a:prstGeom prst="rect">
            <a:avLst/>
          </a:prstGeom>
        </p:spPr>
        <p:txBody>
          <a:bodyPr wrap="square">
            <a:spAutoFit/>
          </a:bodyPr>
          <a:lstStyle/>
          <a:p>
            <a:r>
              <a:rPr lang="en-US" b="1" dirty="0">
                <a:solidFill>
                  <a:srgbClr val="273239"/>
                </a:solidFill>
                <a:latin typeface="Nunito"/>
              </a:rPr>
              <a:t>Step 2: </a:t>
            </a:r>
            <a:r>
              <a:rPr lang="en-US" dirty="0">
                <a:solidFill>
                  <a:srgbClr val="273239"/>
                </a:solidFill>
                <a:latin typeface="Nunito"/>
              </a:rPr>
              <a:t>Drag the Label control from the </a:t>
            </a:r>
            <a:r>
              <a:rPr lang="en-US" dirty="0" err="1">
                <a:solidFill>
                  <a:srgbClr val="273239"/>
                </a:solidFill>
                <a:latin typeface="Nunito"/>
              </a:rPr>
              <a:t>ToolBox</a:t>
            </a:r>
            <a:r>
              <a:rPr lang="en-US" dirty="0">
                <a:solidFill>
                  <a:srgbClr val="273239"/>
                </a:solidFill>
                <a:latin typeface="Nunito"/>
              </a:rPr>
              <a:t> and drop it on the windows form. You are allowed to place a Label control anywhere on the windows form according to your need.</a:t>
            </a:r>
            <a:endParaRPr lang="en-US" dirty="0"/>
          </a:p>
        </p:txBody>
      </p:sp>
      <p:pic>
        <p:nvPicPr>
          <p:cNvPr id="6" name="Picture 5"/>
          <p:cNvPicPr>
            <a:picLocks noChangeAspect="1"/>
          </p:cNvPicPr>
          <p:nvPr/>
        </p:nvPicPr>
        <p:blipFill>
          <a:blip r:embed="rId3"/>
          <a:stretch>
            <a:fillRect/>
          </a:stretch>
        </p:blipFill>
        <p:spPr>
          <a:xfrm>
            <a:off x="8477445" y="2908915"/>
            <a:ext cx="1619250" cy="2962275"/>
          </a:xfrm>
          <a:prstGeom prst="rect">
            <a:avLst/>
          </a:prstGeom>
        </p:spPr>
      </p:pic>
    </p:spTree>
    <p:extLst>
      <p:ext uri="{BB962C8B-B14F-4D97-AF65-F5344CB8AC3E}">
        <p14:creationId xmlns:p14="http://schemas.microsoft.com/office/powerpoint/2010/main" val="28807442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8856" y="130829"/>
            <a:ext cx="8484637" cy="646331"/>
          </a:xfrm>
          <a:prstGeom prst="rect">
            <a:avLst/>
          </a:prstGeom>
        </p:spPr>
        <p:txBody>
          <a:bodyPr wrap="square">
            <a:spAutoFit/>
          </a:bodyPr>
          <a:lstStyle/>
          <a:p>
            <a:r>
              <a:rPr lang="en-US" dirty="0"/>
              <a:t>Step 3: After drag and drop you will go to the properties of the Label control to set the properties of the Label according to your need.</a:t>
            </a:r>
          </a:p>
        </p:txBody>
      </p:sp>
      <p:pic>
        <p:nvPicPr>
          <p:cNvPr id="3" name="Picture 2"/>
          <p:cNvPicPr>
            <a:picLocks noChangeAspect="1"/>
          </p:cNvPicPr>
          <p:nvPr/>
        </p:nvPicPr>
        <p:blipFill>
          <a:blip r:embed="rId2"/>
          <a:stretch>
            <a:fillRect/>
          </a:stretch>
        </p:blipFill>
        <p:spPr>
          <a:xfrm>
            <a:off x="8662598" y="130829"/>
            <a:ext cx="3133725" cy="3781425"/>
          </a:xfrm>
          <a:prstGeom prst="rect">
            <a:avLst/>
          </a:prstGeom>
        </p:spPr>
      </p:pic>
      <p:pic>
        <p:nvPicPr>
          <p:cNvPr id="4" name="Picture 3"/>
          <p:cNvPicPr>
            <a:picLocks noChangeAspect="1"/>
          </p:cNvPicPr>
          <p:nvPr/>
        </p:nvPicPr>
        <p:blipFill>
          <a:blip r:embed="rId3"/>
          <a:stretch>
            <a:fillRect/>
          </a:stretch>
        </p:blipFill>
        <p:spPr>
          <a:xfrm>
            <a:off x="2010066" y="940453"/>
            <a:ext cx="4029075" cy="2162175"/>
          </a:xfrm>
          <a:prstGeom prst="rect">
            <a:avLst/>
          </a:prstGeom>
        </p:spPr>
      </p:pic>
      <p:sp>
        <p:nvSpPr>
          <p:cNvPr id="5" name="Rectangle 4"/>
          <p:cNvSpPr/>
          <p:nvPr/>
        </p:nvSpPr>
        <p:spPr>
          <a:xfrm>
            <a:off x="108855" y="3349890"/>
            <a:ext cx="8372671" cy="646331"/>
          </a:xfrm>
          <a:prstGeom prst="rect">
            <a:avLst/>
          </a:prstGeom>
        </p:spPr>
        <p:txBody>
          <a:bodyPr wrap="square">
            <a:spAutoFit/>
          </a:bodyPr>
          <a:lstStyle/>
          <a:p>
            <a:r>
              <a:rPr lang="en-US" dirty="0"/>
              <a:t>2. Run-Time: It is a little bit trickier than the above method. In this method, you can set create your own Label control using the Label class. Steps to create a dynamic label:</a:t>
            </a:r>
          </a:p>
        </p:txBody>
      </p:sp>
      <p:sp>
        <p:nvSpPr>
          <p:cNvPr id="6" name="Rectangle 5"/>
          <p:cNvSpPr/>
          <p:nvPr/>
        </p:nvSpPr>
        <p:spPr>
          <a:xfrm>
            <a:off x="491412" y="4368387"/>
            <a:ext cx="6096000" cy="1200329"/>
          </a:xfrm>
          <a:prstGeom prst="rect">
            <a:avLst/>
          </a:prstGeom>
        </p:spPr>
        <p:txBody>
          <a:bodyPr>
            <a:spAutoFit/>
          </a:bodyPr>
          <a:lstStyle/>
          <a:p>
            <a:r>
              <a:rPr lang="en-US" dirty="0"/>
              <a:t>Step 1: Create a label using the Label() constructor is provided by the Label class.</a:t>
            </a:r>
          </a:p>
          <a:p>
            <a:r>
              <a:rPr lang="en-US" dirty="0"/>
              <a:t>// Creating label using Label class</a:t>
            </a:r>
          </a:p>
          <a:p>
            <a:r>
              <a:rPr lang="en-US" dirty="0"/>
              <a:t>Label </a:t>
            </a:r>
            <a:r>
              <a:rPr lang="en-US" dirty="0" err="1"/>
              <a:t>mylab</a:t>
            </a:r>
            <a:r>
              <a:rPr lang="en-US" dirty="0"/>
              <a:t> = new Label();</a:t>
            </a:r>
          </a:p>
        </p:txBody>
      </p:sp>
    </p:spTree>
    <p:extLst>
      <p:ext uri="{BB962C8B-B14F-4D97-AF65-F5344CB8AC3E}">
        <p14:creationId xmlns:p14="http://schemas.microsoft.com/office/powerpoint/2010/main" val="28744244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2163" y="186612"/>
            <a:ext cx="6096000" cy="6340197"/>
          </a:xfrm>
          <a:prstGeom prst="rect">
            <a:avLst/>
          </a:prstGeom>
        </p:spPr>
        <p:txBody>
          <a:bodyPr>
            <a:spAutoFit/>
          </a:bodyPr>
          <a:lstStyle/>
          <a:p>
            <a:r>
              <a:rPr lang="en-US" sz="1400" dirty="0">
                <a:latin typeface="Times New Roman" panose="02020603050405020304" pitchFamily="18" charset="0"/>
                <a:cs typeface="Times New Roman" panose="02020603050405020304" pitchFamily="18" charset="0"/>
              </a:rPr>
              <a:t>using System; </a:t>
            </a:r>
          </a:p>
          <a:p>
            <a:r>
              <a:rPr lang="en-US" sz="1400" dirty="0" smtClean="0">
                <a:latin typeface="Times New Roman" panose="02020603050405020304" pitchFamily="18" charset="0"/>
                <a:cs typeface="Times New Roman" panose="02020603050405020304" pitchFamily="18" charset="0"/>
              </a:rPr>
              <a:t>using </a:t>
            </a:r>
            <a:r>
              <a:rPr lang="en-US" sz="1400" dirty="0" err="1">
                <a:latin typeface="Times New Roman" panose="02020603050405020304" pitchFamily="18" charset="0"/>
                <a:cs typeface="Times New Roman" panose="02020603050405020304" pitchFamily="18" charset="0"/>
              </a:rPr>
              <a:t>System.Windows.Forms</a:t>
            </a:r>
            <a:r>
              <a:rPr lang="en-US" sz="1400" dirty="0">
                <a:latin typeface="Times New Roman" panose="02020603050405020304" pitchFamily="18" charset="0"/>
                <a:cs typeface="Times New Roman" panose="02020603050405020304" pitchFamily="18" charset="0"/>
              </a:rPr>
              <a:t>; </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namespace WindowsFormsApp18 { </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public partial class Form1 : Form { </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	public Form1() </a:t>
            </a:r>
          </a:p>
          <a:p>
            <a:r>
              <a:rPr lang="en-US" sz="1400" dirty="0">
                <a:latin typeface="Times New Roman" panose="02020603050405020304" pitchFamily="18" charset="0"/>
                <a:cs typeface="Times New Roman" panose="02020603050405020304" pitchFamily="18" charset="0"/>
              </a:rPr>
              <a:t>	{ </a:t>
            </a:r>
          </a:p>
          <a:p>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InitializeComponent</a:t>
            </a:r>
            <a:r>
              <a:rPr lang="en-US" sz="1400" dirty="0">
                <a:latin typeface="Times New Roman" panose="02020603050405020304" pitchFamily="18" charset="0"/>
                <a:cs typeface="Times New Roman" panose="02020603050405020304" pitchFamily="18" charset="0"/>
              </a:rPr>
              <a:t>(); </a:t>
            </a:r>
          </a:p>
          <a:p>
            <a:r>
              <a:rPr lang="en-US" sz="1400" dirty="0">
                <a:latin typeface="Times New Roman" panose="02020603050405020304" pitchFamily="18" charset="0"/>
                <a:cs typeface="Times New Roman" panose="02020603050405020304" pitchFamily="18" charset="0"/>
              </a:rPr>
              <a:t>	} </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	private void Form1_Load(object sender, </a:t>
            </a:r>
            <a:r>
              <a:rPr lang="en-US" sz="1400" dirty="0" err="1">
                <a:latin typeface="Times New Roman" panose="02020603050405020304" pitchFamily="18" charset="0"/>
                <a:cs typeface="Times New Roman" panose="02020603050405020304" pitchFamily="18" charset="0"/>
              </a:rPr>
              <a:t>EventArgs</a:t>
            </a:r>
            <a:r>
              <a:rPr lang="en-US" sz="1400" dirty="0">
                <a:latin typeface="Times New Roman" panose="02020603050405020304" pitchFamily="18" charset="0"/>
                <a:cs typeface="Times New Roman" panose="02020603050405020304" pitchFamily="18" charset="0"/>
              </a:rPr>
              <a:t> e) </a:t>
            </a:r>
          </a:p>
          <a:p>
            <a:r>
              <a:rPr lang="en-US" sz="1400" dirty="0">
                <a:latin typeface="Times New Roman" panose="02020603050405020304" pitchFamily="18" charset="0"/>
                <a:cs typeface="Times New Roman" panose="02020603050405020304" pitchFamily="18" charset="0"/>
              </a:rPr>
              <a:t>	{ </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		// Creating and setting the label </a:t>
            </a:r>
          </a:p>
          <a:p>
            <a:r>
              <a:rPr lang="en-US" sz="1400" dirty="0">
                <a:latin typeface="Times New Roman" panose="02020603050405020304" pitchFamily="18" charset="0"/>
                <a:cs typeface="Times New Roman" panose="02020603050405020304" pitchFamily="18" charset="0"/>
              </a:rPr>
              <a:t>		Label </a:t>
            </a:r>
            <a:r>
              <a:rPr lang="en-US" sz="1400" dirty="0" err="1">
                <a:latin typeface="Times New Roman" panose="02020603050405020304" pitchFamily="18" charset="0"/>
                <a:cs typeface="Times New Roman" panose="02020603050405020304" pitchFamily="18" charset="0"/>
              </a:rPr>
              <a:t>mylab</a:t>
            </a:r>
            <a:r>
              <a:rPr lang="en-US" sz="1400" dirty="0">
                <a:latin typeface="Times New Roman" panose="02020603050405020304" pitchFamily="18" charset="0"/>
                <a:cs typeface="Times New Roman" panose="02020603050405020304" pitchFamily="18" charset="0"/>
              </a:rPr>
              <a:t> = new Label(); </a:t>
            </a:r>
          </a:p>
          <a:p>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mylab.Text</a:t>
            </a:r>
            <a:r>
              <a:rPr lang="en-US" sz="1400" dirty="0">
                <a:latin typeface="Times New Roman" panose="02020603050405020304" pitchFamily="18" charset="0"/>
                <a:cs typeface="Times New Roman" panose="02020603050405020304" pitchFamily="18" charset="0"/>
              </a:rPr>
              <a:t> = "</a:t>
            </a:r>
            <a:r>
              <a:rPr lang="en-US" sz="1400" dirty="0" err="1">
                <a:latin typeface="Times New Roman" panose="02020603050405020304" pitchFamily="18" charset="0"/>
                <a:cs typeface="Times New Roman" panose="02020603050405020304" pitchFamily="18" charset="0"/>
              </a:rPr>
              <a:t>GeeksforGeeks</a:t>
            </a:r>
            <a:r>
              <a:rPr lang="en-US" sz="1400" dirty="0">
                <a:latin typeface="Times New Roman" panose="02020603050405020304" pitchFamily="18" charset="0"/>
                <a:cs typeface="Times New Roman" panose="02020603050405020304" pitchFamily="18" charset="0"/>
              </a:rPr>
              <a:t>"; </a:t>
            </a:r>
          </a:p>
          <a:p>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mylab.Location</a:t>
            </a:r>
            <a:r>
              <a:rPr lang="en-US" sz="1400" dirty="0">
                <a:latin typeface="Times New Roman" panose="02020603050405020304" pitchFamily="18" charset="0"/>
                <a:cs typeface="Times New Roman" panose="02020603050405020304" pitchFamily="18" charset="0"/>
              </a:rPr>
              <a:t> = new Point(222, 90); </a:t>
            </a:r>
          </a:p>
          <a:p>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mylab.AutoSize</a:t>
            </a:r>
            <a:r>
              <a:rPr lang="en-US" sz="1400" dirty="0">
                <a:latin typeface="Times New Roman" panose="02020603050405020304" pitchFamily="18" charset="0"/>
                <a:cs typeface="Times New Roman" panose="02020603050405020304" pitchFamily="18" charset="0"/>
              </a:rPr>
              <a:t> = true; </a:t>
            </a:r>
          </a:p>
          <a:p>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mylab.Font</a:t>
            </a:r>
            <a:r>
              <a:rPr lang="en-US" sz="1400" dirty="0">
                <a:latin typeface="Times New Roman" panose="02020603050405020304" pitchFamily="18" charset="0"/>
                <a:cs typeface="Times New Roman" panose="02020603050405020304" pitchFamily="18" charset="0"/>
              </a:rPr>
              <a:t> = new Font("Calibri", 18); </a:t>
            </a:r>
          </a:p>
          <a:p>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mylab.ForeColor</a:t>
            </a:r>
            <a:r>
              <a:rPr lang="en-US" sz="1400" dirty="0">
                <a:latin typeface="Times New Roman" panose="02020603050405020304" pitchFamily="18" charset="0"/>
                <a:cs typeface="Times New Roman" panose="02020603050405020304" pitchFamily="18" charset="0"/>
              </a:rPr>
              <a:t> = </a:t>
            </a:r>
            <a:r>
              <a:rPr lang="en-US" sz="1400" dirty="0" err="1">
                <a:latin typeface="Times New Roman" panose="02020603050405020304" pitchFamily="18" charset="0"/>
                <a:cs typeface="Times New Roman" panose="02020603050405020304" pitchFamily="18" charset="0"/>
              </a:rPr>
              <a:t>Color.Green</a:t>
            </a:r>
            <a:r>
              <a:rPr lang="en-US" sz="1400" dirty="0">
                <a:latin typeface="Times New Roman" panose="02020603050405020304" pitchFamily="18" charset="0"/>
                <a:cs typeface="Times New Roman" panose="02020603050405020304" pitchFamily="18" charset="0"/>
              </a:rPr>
              <a:t>; </a:t>
            </a:r>
          </a:p>
          <a:p>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mylab.Padding</a:t>
            </a:r>
            <a:r>
              <a:rPr lang="en-US" sz="1400" dirty="0">
                <a:latin typeface="Times New Roman" panose="02020603050405020304" pitchFamily="18" charset="0"/>
                <a:cs typeface="Times New Roman" panose="02020603050405020304" pitchFamily="18" charset="0"/>
              </a:rPr>
              <a:t> = new Padding(6); </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		// Adding this control to the form </a:t>
            </a:r>
          </a:p>
          <a:p>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this.Controls.Add</a:t>
            </a:r>
            <a:r>
              <a:rPr lang="en-US" sz="1400" dirty="0">
                <a:latin typeface="Times New Roman" panose="02020603050405020304" pitchFamily="18" charset="0"/>
                <a:cs typeface="Times New Roman" panose="02020603050405020304" pitchFamily="18" charset="0"/>
              </a:rPr>
              <a:t>(</a:t>
            </a:r>
            <a:r>
              <a:rPr lang="en-US" sz="1400" dirty="0" err="1">
                <a:latin typeface="Times New Roman" panose="02020603050405020304" pitchFamily="18" charset="0"/>
                <a:cs typeface="Times New Roman" panose="02020603050405020304" pitchFamily="18" charset="0"/>
              </a:rPr>
              <a:t>mylab</a:t>
            </a:r>
            <a:r>
              <a:rPr lang="en-US" sz="1400" dirty="0">
                <a:latin typeface="Times New Roman" panose="02020603050405020304" pitchFamily="18" charset="0"/>
                <a:cs typeface="Times New Roman" panose="02020603050405020304" pitchFamily="18" charset="0"/>
              </a:rPr>
              <a:t>); </a:t>
            </a:r>
          </a:p>
          <a:p>
            <a:r>
              <a:rPr lang="en-US" sz="1400" dirty="0">
                <a:latin typeface="Times New Roman" panose="02020603050405020304" pitchFamily="18" charset="0"/>
                <a:cs typeface="Times New Roman" panose="02020603050405020304" pitchFamily="18" charset="0"/>
              </a:rPr>
              <a:t>	} </a:t>
            </a:r>
          </a:p>
          <a:p>
            <a:r>
              <a:rPr lang="en-US" sz="1400" dirty="0">
                <a:latin typeface="Times New Roman" panose="02020603050405020304" pitchFamily="18" charset="0"/>
                <a:cs typeface="Times New Roman" panose="02020603050405020304" pitchFamily="18" charset="0"/>
              </a:rPr>
              <a:t>} </a:t>
            </a:r>
          </a:p>
          <a:p>
            <a:r>
              <a:rPr lang="en-US" sz="14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9255770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4224715638"/>
              </p:ext>
            </p:extLst>
          </p:nvPr>
        </p:nvGraphicFramePr>
        <p:xfrm>
          <a:off x="667198" y="233735"/>
          <a:ext cx="11165573" cy="5960730"/>
        </p:xfrm>
        <a:graphic>
          <a:graphicData uri="http://schemas.openxmlformats.org/drawingml/2006/table">
            <a:tbl>
              <a:tblPr>
                <a:tableStyleId>{5DA37D80-6434-44D0-A028-1B22A696006F}</a:tableStyleId>
              </a:tblPr>
              <a:tblGrid>
                <a:gridCol w="1782088">
                  <a:extLst>
                    <a:ext uri="{9D8B030D-6E8A-4147-A177-3AD203B41FA5}">
                      <a16:colId xmlns="" xmlns:a16="http://schemas.microsoft.com/office/drawing/2014/main" val="20000"/>
                    </a:ext>
                  </a:extLst>
                </a:gridCol>
                <a:gridCol w="9383485">
                  <a:extLst>
                    <a:ext uri="{9D8B030D-6E8A-4147-A177-3AD203B41FA5}">
                      <a16:colId xmlns="" xmlns:a16="http://schemas.microsoft.com/office/drawing/2014/main" val="20001"/>
                    </a:ext>
                  </a:extLst>
                </a:gridCol>
              </a:tblGrid>
              <a:tr h="151084">
                <a:tc>
                  <a:txBody>
                    <a:bodyPr/>
                    <a:lstStyle/>
                    <a:p>
                      <a:pPr algn="ctr" fontAlgn="base"/>
                      <a:r>
                        <a:rPr lang="en-US" sz="1400" dirty="0">
                          <a:effectLst/>
                        </a:rPr>
                        <a:t>Property</a:t>
                      </a:r>
                      <a:endParaRPr lang="en-US" sz="1400" b="1" dirty="0">
                        <a:effectLst/>
                      </a:endParaRPr>
                    </a:p>
                  </a:txBody>
                  <a:tcPr marL="14200" marR="14200" marT="24423" marB="24423" anchor="ctr"/>
                </a:tc>
                <a:tc>
                  <a:txBody>
                    <a:bodyPr/>
                    <a:lstStyle/>
                    <a:p>
                      <a:pPr algn="ctr" fontAlgn="base"/>
                      <a:r>
                        <a:rPr lang="en-US" sz="1400" dirty="0">
                          <a:effectLst/>
                        </a:rPr>
                        <a:t>Description</a:t>
                      </a:r>
                      <a:endParaRPr lang="en-US" sz="1400" b="1" dirty="0">
                        <a:effectLst/>
                      </a:endParaRPr>
                    </a:p>
                  </a:txBody>
                  <a:tcPr marL="24423" marR="24423" marT="24423" marB="24423" anchor="ctr"/>
                </a:tc>
                <a:extLst>
                  <a:ext uri="{0D108BD9-81ED-4DB2-BD59-A6C34878D82A}">
                    <a16:rowId xmlns="" xmlns:a16="http://schemas.microsoft.com/office/drawing/2014/main" val="10000"/>
                  </a:ext>
                </a:extLst>
              </a:tr>
              <a:tr h="292513">
                <a:tc>
                  <a:txBody>
                    <a:bodyPr/>
                    <a:lstStyle/>
                    <a:p>
                      <a:pPr algn="l" fontAlgn="ctr"/>
                      <a:endParaRPr lang="en-US" sz="1400" dirty="0" smtClean="0">
                        <a:effectLst/>
                      </a:endParaRPr>
                    </a:p>
                    <a:p>
                      <a:pPr algn="l" fontAlgn="ctr"/>
                      <a:r>
                        <a:rPr lang="en-US" sz="1400" dirty="0" err="1" smtClean="0">
                          <a:effectLst/>
                        </a:rPr>
                        <a:t>AutoSize</a:t>
                      </a:r>
                      <a:endParaRPr lang="en-US" sz="1400" b="0" dirty="0">
                        <a:effectLst/>
                      </a:endParaRPr>
                    </a:p>
                  </a:txBody>
                  <a:tcPr marL="28399" marR="28399" marT="39759" marB="39759" anchor="ctr"/>
                </a:tc>
                <a:tc>
                  <a:txBody>
                    <a:bodyPr/>
                    <a:lstStyle/>
                    <a:p>
                      <a:pPr algn="l" fontAlgn="ctr"/>
                      <a:r>
                        <a:rPr lang="en-US" sz="1400" dirty="0">
                          <a:effectLst/>
                        </a:rPr>
                        <a:t>This property is used to set a value indicating whether the Label control is automatically resized to display its entire contents.</a:t>
                      </a:r>
                      <a:endParaRPr lang="en-US" sz="1400" b="0" dirty="0">
                        <a:effectLst/>
                      </a:endParaRPr>
                    </a:p>
                  </a:txBody>
                  <a:tcPr marL="28399" marR="28399" marT="39759" marB="39759" anchor="ctr"/>
                </a:tc>
                <a:extLst>
                  <a:ext uri="{0D108BD9-81ED-4DB2-BD59-A6C34878D82A}">
                    <a16:rowId xmlns="" xmlns:a16="http://schemas.microsoft.com/office/drawing/2014/main" val="10001"/>
                  </a:ext>
                </a:extLst>
              </a:tr>
              <a:tr h="221514">
                <a:tc>
                  <a:txBody>
                    <a:bodyPr/>
                    <a:lstStyle/>
                    <a:p>
                      <a:pPr algn="l" fontAlgn="ctr"/>
                      <a:r>
                        <a:rPr lang="en-US" sz="1400" u="sng" dirty="0" err="1" smtClean="0">
                          <a:effectLst/>
                          <a:hlinkClick r:id="rId2"/>
                        </a:rPr>
                        <a:t>BackColor</a:t>
                      </a:r>
                      <a:endParaRPr lang="en-US" sz="1400" b="0" dirty="0">
                        <a:effectLst/>
                      </a:endParaRPr>
                    </a:p>
                  </a:txBody>
                  <a:tcPr marL="28399" marR="28399" marT="39759" marB="39759" anchor="ctr"/>
                </a:tc>
                <a:tc>
                  <a:txBody>
                    <a:bodyPr/>
                    <a:lstStyle/>
                    <a:p>
                      <a:pPr algn="l" fontAlgn="ctr"/>
                      <a:r>
                        <a:rPr lang="en-US" sz="1400">
                          <a:effectLst/>
                        </a:rPr>
                        <a:t>This property is used to set the background color for the Label control.</a:t>
                      </a:r>
                      <a:endParaRPr lang="en-US" sz="1400" b="0">
                        <a:effectLst/>
                      </a:endParaRPr>
                    </a:p>
                  </a:txBody>
                  <a:tcPr marL="28399" marR="28399" marT="39759" marB="39759" anchor="ctr"/>
                </a:tc>
                <a:extLst>
                  <a:ext uri="{0D108BD9-81ED-4DB2-BD59-A6C34878D82A}">
                    <a16:rowId xmlns="" xmlns:a16="http://schemas.microsoft.com/office/drawing/2014/main" val="10002"/>
                  </a:ext>
                </a:extLst>
              </a:tr>
              <a:tr h="221514">
                <a:tc>
                  <a:txBody>
                    <a:bodyPr/>
                    <a:lstStyle/>
                    <a:p>
                      <a:pPr algn="l" fontAlgn="ctr"/>
                      <a:r>
                        <a:rPr lang="en-US" sz="1400">
                          <a:effectLst/>
                        </a:rPr>
                        <a:t>BackgroundImage</a:t>
                      </a:r>
                      <a:endParaRPr lang="en-US" sz="1400" b="0">
                        <a:effectLst/>
                      </a:endParaRPr>
                    </a:p>
                  </a:txBody>
                  <a:tcPr marL="28399" marR="28399" marT="39759" marB="39759" anchor="ctr"/>
                </a:tc>
                <a:tc>
                  <a:txBody>
                    <a:bodyPr/>
                    <a:lstStyle/>
                    <a:p>
                      <a:pPr algn="l" fontAlgn="ctr"/>
                      <a:r>
                        <a:rPr lang="en-US" sz="1400">
                          <a:effectLst/>
                        </a:rPr>
                        <a:t>This property is used to set the background image for the Label control.</a:t>
                      </a:r>
                      <a:endParaRPr lang="en-US" sz="1400" b="0">
                        <a:effectLst/>
                      </a:endParaRPr>
                    </a:p>
                  </a:txBody>
                  <a:tcPr marL="28399" marR="28399" marT="39759" marB="39759" anchor="ctr"/>
                </a:tc>
                <a:extLst>
                  <a:ext uri="{0D108BD9-81ED-4DB2-BD59-A6C34878D82A}">
                    <a16:rowId xmlns="" xmlns:a16="http://schemas.microsoft.com/office/drawing/2014/main" val="10003"/>
                  </a:ext>
                </a:extLst>
              </a:tr>
              <a:tr h="221514">
                <a:tc>
                  <a:txBody>
                    <a:bodyPr/>
                    <a:lstStyle/>
                    <a:p>
                      <a:pPr algn="l" fontAlgn="ctr"/>
                      <a:r>
                        <a:rPr lang="en-US" sz="1400" u="sng">
                          <a:effectLst/>
                          <a:hlinkClick r:id="rId3"/>
                        </a:rPr>
                        <a:t>BorderStyle</a:t>
                      </a:r>
                      <a:endParaRPr lang="en-US" sz="1400" b="0">
                        <a:effectLst/>
                      </a:endParaRPr>
                    </a:p>
                  </a:txBody>
                  <a:tcPr marL="28399" marR="28399" marT="39759" marB="39759" anchor="ctr"/>
                </a:tc>
                <a:tc>
                  <a:txBody>
                    <a:bodyPr/>
                    <a:lstStyle/>
                    <a:p>
                      <a:pPr algn="l" fontAlgn="ctr"/>
                      <a:r>
                        <a:rPr lang="en-US" sz="1400" dirty="0">
                          <a:effectLst/>
                        </a:rPr>
                        <a:t>This property is used to set the border style for the Label control.</a:t>
                      </a:r>
                      <a:endParaRPr lang="en-US" sz="1400" b="0" dirty="0">
                        <a:effectLst/>
                      </a:endParaRPr>
                    </a:p>
                  </a:txBody>
                  <a:tcPr marL="28399" marR="28399" marT="39759" marB="39759" anchor="ctr"/>
                </a:tc>
                <a:extLst>
                  <a:ext uri="{0D108BD9-81ED-4DB2-BD59-A6C34878D82A}">
                    <a16:rowId xmlns="" xmlns:a16="http://schemas.microsoft.com/office/drawing/2014/main" val="10004"/>
                  </a:ext>
                </a:extLst>
              </a:tr>
              <a:tr h="221514">
                <a:tc>
                  <a:txBody>
                    <a:bodyPr/>
                    <a:lstStyle/>
                    <a:p>
                      <a:pPr algn="l" fontAlgn="ctr"/>
                      <a:r>
                        <a:rPr lang="en-US" sz="1400">
                          <a:effectLst/>
                        </a:rPr>
                        <a:t>FlatStyle</a:t>
                      </a:r>
                      <a:endParaRPr lang="en-US" sz="1400" b="0">
                        <a:effectLst/>
                      </a:endParaRPr>
                    </a:p>
                  </a:txBody>
                  <a:tcPr marL="28399" marR="28399" marT="39759" marB="39759" anchor="ctr"/>
                </a:tc>
                <a:tc>
                  <a:txBody>
                    <a:bodyPr/>
                    <a:lstStyle/>
                    <a:p>
                      <a:pPr algn="l" fontAlgn="ctr"/>
                      <a:r>
                        <a:rPr lang="en-US" sz="1400">
                          <a:effectLst/>
                        </a:rPr>
                        <a:t>This property is used to set the flat style appearance of the label control.</a:t>
                      </a:r>
                      <a:endParaRPr lang="en-US" sz="1400" b="0">
                        <a:effectLst/>
                      </a:endParaRPr>
                    </a:p>
                  </a:txBody>
                  <a:tcPr marL="28399" marR="28399" marT="39759" marB="39759" anchor="ctr"/>
                </a:tc>
                <a:extLst>
                  <a:ext uri="{0D108BD9-81ED-4DB2-BD59-A6C34878D82A}">
                    <a16:rowId xmlns="" xmlns:a16="http://schemas.microsoft.com/office/drawing/2014/main" val="10005"/>
                  </a:ext>
                </a:extLst>
              </a:tr>
              <a:tr h="221514">
                <a:tc>
                  <a:txBody>
                    <a:bodyPr/>
                    <a:lstStyle/>
                    <a:p>
                      <a:pPr algn="l" fontAlgn="ctr"/>
                      <a:r>
                        <a:rPr lang="en-US" sz="1400" u="sng">
                          <a:effectLst/>
                          <a:hlinkClick r:id="rId4"/>
                        </a:rPr>
                        <a:t>Font</a:t>
                      </a:r>
                      <a:endParaRPr lang="en-US" sz="1400" b="0">
                        <a:effectLst/>
                      </a:endParaRPr>
                    </a:p>
                  </a:txBody>
                  <a:tcPr marL="28399" marR="28399" marT="39759" marB="39759" anchor="ctr"/>
                </a:tc>
                <a:tc>
                  <a:txBody>
                    <a:bodyPr/>
                    <a:lstStyle/>
                    <a:p>
                      <a:pPr algn="l" fontAlgn="ctr"/>
                      <a:r>
                        <a:rPr lang="en-US" sz="1400">
                          <a:effectLst/>
                        </a:rPr>
                        <a:t>This property is used to set the font of the text displayed by the Label control.</a:t>
                      </a:r>
                      <a:endParaRPr lang="en-US" sz="1400" b="0">
                        <a:effectLst/>
                      </a:endParaRPr>
                    </a:p>
                  </a:txBody>
                  <a:tcPr marL="28399" marR="28399" marT="39759" marB="39759" anchor="ctr"/>
                </a:tc>
                <a:extLst>
                  <a:ext uri="{0D108BD9-81ED-4DB2-BD59-A6C34878D82A}">
                    <a16:rowId xmlns="" xmlns:a16="http://schemas.microsoft.com/office/drawing/2014/main" val="10006"/>
                  </a:ext>
                </a:extLst>
              </a:tr>
              <a:tr h="221514">
                <a:tc>
                  <a:txBody>
                    <a:bodyPr/>
                    <a:lstStyle/>
                    <a:p>
                      <a:pPr algn="l" fontAlgn="ctr"/>
                      <a:r>
                        <a:rPr lang="en-US" sz="1400" dirty="0" err="1">
                          <a:effectLst/>
                        </a:rPr>
                        <a:t>FontHeight</a:t>
                      </a:r>
                      <a:endParaRPr lang="en-US" sz="1400" b="0" dirty="0">
                        <a:effectLst/>
                      </a:endParaRPr>
                    </a:p>
                  </a:txBody>
                  <a:tcPr marL="28399" marR="28399" marT="39759" marB="39759" anchor="ctr"/>
                </a:tc>
                <a:tc>
                  <a:txBody>
                    <a:bodyPr/>
                    <a:lstStyle/>
                    <a:p>
                      <a:pPr algn="l" fontAlgn="ctr"/>
                      <a:r>
                        <a:rPr lang="en-US" sz="1400">
                          <a:effectLst/>
                        </a:rPr>
                        <a:t>This property is used to set the height of the font of the Label control.</a:t>
                      </a:r>
                      <a:endParaRPr lang="en-US" sz="1400" b="0">
                        <a:effectLst/>
                      </a:endParaRPr>
                    </a:p>
                  </a:txBody>
                  <a:tcPr marL="28399" marR="28399" marT="39759" marB="39759" anchor="ctr"/>
                </a:tc>
                <a:extLst>
                  <a:ext uri="{0D108BD9-81ED-4DB2-BD59-A6C34878D82A}">
                    <a16:rowId xmlns="" xmlns:a16="http://schemas.microsoft.com/office/drawing/2014/main" val="10007"/>
                  </a:ext>
                </a:extLst>
              </a:tr>
              <a:tr h="221514">
                <a:tc>
                  <a:txBody>
                    <a:bodyPr/>
                    <a:lstStyle/>
                    <a:p>
                      <a:pPr algn="l" fontAlgn="ctr"/>
                      <a:r>
                        <a:rPr lang="en-US" sz="1400" u="sng">
                          <a:effectLst/>
                          <a:hlinkClick r:id="rId5"/>
                        </a:rPr>
                        <a:t>ForeColor</a:t>
                      </a:r>
                      <a:endParaRPr lang="en-US" sz="1400" b="0">
                        <a:effectLst/>
                      </a:endParaRPr>
                    </a:p>
                  </a:txBody>
                  <a:tcPr marL="28399" marR="28399" marT="39759" marB="39759" anchor="ctr"/>
                </a:tc>
                <a:tc>
                  <a:txBody>
                    <a:bodyPr/>
                    <a:lstStyle/>
                    <a:p>
                      <a:pPr algn="l" fontAlgn="ctr"/>
                      <a:r>
                        <a:rPr lang="en-US" sz="1400" dirty="0">
                          <a:effectLst/>
                        </a:rPr>
                        <a:t>This property is used to set the foreground color of the Label control.</a:t>
                      </a:r>
                      <a:endParaRPr lang="en-US" sz="1400" b="0" dirty="0">
                        <a:effectLst/>
                      </a:endParaRPr>
                    </a:p>
                  </a:txBody>
                  <a:tcPr marL="28399" marR="28399" marT="39759" marB="39759" anchor="ctr"/>
                </a:tc>
                <a:extLst>
                  <a:ext uri="{0D108BD9-81ED-4DB2-BD59-A6C34878D82A}">
                    <a16:rowId xmlns="" xmlns:a16="http://schemas.microsoft.com/office/drawing/2014/main" val="10008"/>
                  </a:ext>
                </a:extLst>
              </a:tr>
              <a:tr h="221514">
                <a:tc>
                  <a:txBody>
                    <a:bodyPr/>
                    <a:lstStyle/>
                    <a:p>
                      <a:pPr algn="l" fontAlgn="ctr"/>
                      <a:r>
                        <a:rPr lang="en-US" sz="1400">
                          <a:effectLst/>
                        </a:rPr>
                        <a:t>Height</a:t>
                      </a:r>
                      <a:endParaRPr lang="en-US" sz="1400" b="0">
                        <a:effectLst/>
                      </a:endParaRPr>
                    </a:p>
                  </a:txBody>
                  <a:tcPr marL="28399" marR="28399" marT="39759" marB="39759" anchor="ctr"/>
                </a:tc>
                <a:tc>
                  <a:txBody>
                    <a:bodyPr/>
                    <a:lstStyle/>
                    <a:p>
                      <a:pPr algn="l" fontAlgn="ctr"/>
                      <a:r>
                        <a:rPr lang="en-US" sz="1400" dirty="0">
                          <a:effectLst/>
                        </a:rPr>
                        <a:t>This property is used to set the height of the Label control.</a:t>
                      </a:r>
                      <a:endParaRPr lang="en-US" sz="1400" b="0" dirty="0">
                        <a:effectLst/>
                      </a:endParaRPr>
                    </a:p>
                  </a:txBody>
                  <a:tcPr marL="28399" marR="28399" marT="39759" marB="39759" anchor="ctr"/>
                </a:tc>
                <a:extLst>
                  <a:ext uri="{0D108BD9-81ED-4DB2-BD59-A6C34878D82A}">
                    <a16:rowId xmlns="" xmlns:a16="http://schemas.microsoft.com/office/drawing/2014/main" val="10009"/>
                  </a:ext>
                </a:extLst>
              </a:tr>
              <a:tr h="221514">
                <a:tc>
                  <a:txBody>
                    <a:bodyPr/>
                    <a:lstStyle/>
                    <a:p>
                      <a:pPr algn="l" fontAlgn="ctr"/>
                      <a:r>
                        <a:rPr lang="en-US" sz="1400">
                          <a:effectLst/>
                        </a:rPr>
                        <a:t>Image</a:t>
                      </a:r>
                      <a:endParaRPr lang="en-US" sz="1400" b="0">
                        <a:effectLst/>
                      </a:endParaRPr>
                    </a:p>
                  </a:txBody>
                  <a:tcPr marL="28399" marR="28399" marT="39759" marB="39759" anchor="ctr"/>
                </a:tc>
                <a:tc>
                  <a:txBody>
                    <a:bodyPr/>
                    <a:lstStyle/>
                    <a:p>
                      <a:pPr algn="l" fontAlgn="ctr"/>
                      <a:r>
                        <a:rPr lang="en-US" sz="1400">
                          <a:effectLst/>
                        </a:rPr>
                        <a:t>This property is used to set the image that is displayed on a Label.</a:t>
                      </a:r>
                      <a:endParaRPr lang="en-US" sz="1400" b="0">
                        <a:effectLst/>
                      </a:endParaRPr>
                    </a:p>
                  </a:txBody>
                  <a:tcPr marL="28399" marR="28399" marT="39759" marB="39759" anchor="ctr"/>
                </a:tc>
                <a:extLst>
                  <a:ext uri="{0D108BD9-81ED-4DB2-BD59-A6C34878D82A}">
                    <a16:rowId xmlns="" xmlns:a16="http://schemas.microsoft.com/office/drawing/2014/main" val="10010"/>
                  </a:ext>
                </a:extLst>
              </a:tr>
              <a:tr h="292513">
                <a:tc>
                  <a:txBody>
                    <a:bodyPr/>
                    <a:lstStyle/>
                    <a:p>
                      <a:pPr algn="l" fontAlgn="ctr"/>
                      <a:r>
                        <a:rPr lang="en-US" sz="1400" u="sng">
                          <a:effectLst/>
                          <a:hlinkClick r:id="rId6"/>
                        </a:rPr>
                        <a:t>Location</a:t>
                      </a:r>
                      <a:endParaRPr lang="en-US" sz="1400" b="0">
                        <a:effectLst/>
                      </a:endParaRPr>
                    </a:p>
                  </a:txBody>
                  <a:tcPr marL="28399" marR="28399" marT="39759" marB="39759" anchor="ctr"/>
                </a:tc>
                <a:tc>
                  <a:txBody>
                    <a:bodyPr/>
                    <a:lstStyle/>
                    <a:p>
                      <a:pPr algn="l" fontAlgn="ctr"/>
                      <a:r>
                        <a:rPr lang="en-US" sz="1400">
                          <a:effectLst/>
                        </a:rPr>
                        <a:t>This property is used to set the coordinates of the upper-left corner of the Label control relative to the upper-left corner of its form.</a:t>
                      </a:r>
                      <a:endParaRPr lang="en-US" sz="1400" b="0">
                        <a:effectLst/>
                      </a:endParaRPr>
                    </a:p>
                  </a:txBody>
                  <a:tcPr marL="28399" marR="28399" marT="39759" marB="39759" anchor="ctr"/>
                </a:tc>
                <a:extLst>
                  <a:ext uri="{0D108BD9-81ED-4DB2-BD59-A6C34878D82A}">
                    <a16:rowId xmlns="" xmlns:a16="http://schemas.microsoft.com/office/drawing/2014/main" val="10011"/>
                  </a:ext>
                </a:extLst>
              </a:tr>
              <a:tr h="221514">
                <a:tc>
                  <a:txBody>
                    <a:bodyPr/>
                    <a:lstStyle/>
                    <a:p>
                      <a:pPr algn="l" fontAlgn="ctr"/>
                      <a:r>
                        <a:rPr lang="en-US" sz="1400">
                          <a:effectLst/>
                        </a:rPr>
                        <a:t>Name</a:t>
                      </a:r>
                      <a:endParaRPr lang="en-US" sz="1400" b="0">
                        <a:effectLst/>
                      </a:endParaRPr>
                    </a:p>
                  </a:txBody>
                  <a:tcPr marL="28399" marR="28399" marT="39759" marB="39759" anchor="ctr"/>
                </a:tc>
                <a:tc>
                  <a:txBody>
                    <a:bodyPr/>
                    <a:lstStyle/>
                    <a:p>
                      <a:pPr algn="l" fontAlgn="ctr"/>
                      <a:r>
                        <a:rPr lang="en-US" sz="1400" dirty="0">
                          <a:effectLst/>
                        </a:rPr>
                        <a:t>This property is used to set the name of the Label control.</a:t>
                      </a:r>
                      <a:endParaRPr lang="en-US" sz="1400" b="0" dirty="0">
                        <a:effectLst/>
                      </a:endParaRPr>
                    </a:p>
                  </a:txBody>
                  <a:tcPr marL="28399" marR="28399" marT="39759" marB="39759" anchor="ctr"/>
                </a:tc>
                <a:extLst>
                  <a:ext uri="{0D108BD9-81ED-4DB2-BD59-A6C34878D82A}">
                    <a16:rowId xmlns="" xmlns:a16="http://schemas.microsoft.com/office/drawing/2014/main" val="10012"/>
                  </a:ext>
                </a:extLst>
              </a:tr>
              <a:tr h="221514">
                <a:tc>
                  <a:txBody>
                    <a:bodyPr/>
                    <a:lstStyle/>
                    <a:p>
                      <a:pPr algn="l" fontAlgn="ctr"/>
                      <a:r>
                        <a:rPr lang="en-US" sz="1400" u="sng">
                          <a:effectLst/>
                          <a:hlinkClick r:id="rId7"/>
                        </a:rPr>
                        <a:t>Padding</a:t>
                      </a:r>
                      <a:endParaRPr lang="en-US" sz="1400" b="0">
                        <a:effectLst/>
                      </a:endParaRPr>
                    </a:p>
                  </a:txBody>
                  <a:tcPr marL="28399" marR="28399" marT="39759" marB="39759" anchor="ctr"/>
                </a:tc>
                <a:tc>
                  <a:txBody>
                    <a:bodyPr/>
                    <a:lstStyle/>
                    <a:p>
                      <a:pPr algn="l" fontAlgn="ctr"/>
                      <a:r>
                        <a:rPr lang="en-US" sz="1400">
                          <a:effectLst/>
                        </a:rPr>
                        <a:t>This property is used to set padding within the Label control.</a:t>
                      </a:r>
                      <a:endParaRPr lang="en-US" sz="1400" b="0">
                        <a:effectLst/>
                      </a:endParaRPr>
                    </a:p>
                  </a:txBody>
                  <a:tcPr marL="28399" marR="28399" marT="39759" marB="39759" anchor="ctr"/>
                </a:tc>
                <a:extLst>
                  <a:ext uri="{0D108BD9-81ED-4DB2-BD59-A6C34878D82A}">
                    <a16:rowId xmlns="" xmlns:a16="http://schemas.microsoft.com/office/drawing/2014/main" val="10013"/>
                  </a:ext>
                </a:extLst>
              </a:tr>
              <a:tr h="221514">
                <a:tc>
                  <a:txBody>
                    <a:bodyPr/>
                    <a:lstStyle/>
                    <a:p>
                      <a:pPr algn="l" fontAlgn="ctr"/>
                      <a:r>
                        <a:rPr lang="en-US" sz="1400" u="sng">
                          <a:effectLst/>
                          <a:hlinkClick r:id="rId8"/>
                        </a:rPr>
                        <a:t>Size</a:t>
                      </a:r>
                      <a:endParaRPr lang="en-US" sz="1400" b="0">
                        <a:effectLst/>
                      </a:endParaRPr>
                    </a:p>
                  </a:txBody>
                  <a:tcPr marL="28399" marR="28399" marT="39759" marB="39759" anchor="ctr"/>
                </a:tc>
                <a:tc>
                  <a:txBody>
                    <a:bodyPr/>
                    <a:lstStyle/>
                    <a:p>
                      <a:pPr algn="l" fontAlgn="ctr"/>
                      <a:r>
                        <a:rPr lang="en-US" sz="1400">
                          <a:effectLst/>
                        </a:rPr>
                        <a:t>This property is used to set the height and width of the Label control.</a:t>
                      </a:r>
                      <a:endParaRPr lang="en-US" sz="1400" b="0">
                        <a:effectLst/>
                      </a:endParaRPr>
                    </a:p>
                  </a:txBody>
                  <a:tcPr marL="28399" marR="28399" marT="39759" marB="39759" anchor="ctr"/>
                </a:tc>
                <a:extLst>
                  <a:ext uri="{0D108BD9-81ED-4DB2-BD59-A6C34878D82A}">
                    <a16:rowId xmlns="" xmlns:a16="http://schemas.microsoft.com/office/drawing/2014/main" val="10014"/>
                  </a:ext>
                </a:extLst>
              </a:tr>
              <a:tr h="221514">
                <a:tc>
                  <a:txBody>
                    <a:bodyPr/>
                    <a:lstStyle/>
                    <a:p>
                      <a:pPr algn="l" fontAlgn="ctr"/>
                      <a:r>
                        <a:rPr lang="en-US" sz="1400">
                          <a:effectLst/>
                        </a:rPr>
                        <a:t>Text</a:t>
                      </a:r>
                      <a:endParaRPr lang="en-US" sz="1400" b="0">
                        <a:effectLst/>
                      </a:endParaRPr>
                    </a:p>
                  </a:txBody>
                  <a:tcPr marL="28399" marR="28399" marT="39759" marB="39759" anchor="ctr"/>
                </a:tc>
                <a:tc>
                  <a:txBody>
                    <a:bodyPr/>
                    <a:lstStyle/>
                    <a:p>
                      <a:pPr algn="l" fontAlgn="ctr"/>
                      <a:r>
                        <a:rPr lang="en-US" sz="1400">
                          <a:effectLst/>
                        </a:rPr>
                        <a:t>This property is used to set the text associated with this Label control.</a:t>
                      </a:r>
                      <a:endParaRPr lang="en-US" sz="1400" b="0">
                        <a:effectLst/>
                      </a:endParaRPr>
                    </a:p>
                  </a:txBody>
                  <a:tcPr marL="28399" marR="28399" marT="39759" marB="39759" anchor="ctr"/>
                </a:tc>
                <a:extLst>
                  <a:ext uri="{0D108BD9-81ED-4DB2-BD59-A6C34878D82A}">
                    <a16:rowId xmlns="" xmlns:a16="http://schemas.microsoft.com/office/drawing/2014/main" val="10015"/>
                  </a:ext>
                </a:extLst>
              </a:tr>
              <a:tr h="221514">
                <a:tc>
                  <a:txBody>
                    <a:bodyPr/>
                    <a:lstStyle/>
                    <a:p>
                      <a:pPr algn="l" fontAlgn="ctr"/>
                      <a:r>
                        <a:rPr lang="en-US" sz="1400">
                          <a:effectLst/>
                        </a:rPr>
                        <a:t>TextAlign</a:t>
                      </a:r>
                      <a:endParaRPr lang="en-US" sz="1400" b="0">
                        <a:effectLst/>
                      </a:endParaRPr>
                    </a:p>
                  </a:txBody>
                  <a:tcPr marL="28399" marR="28399" marT="39759" marB="39759" anchor="ctr"/>
                </a:tc>
                <a:tc>
                  <a:txBody>
                    <a:bodyPr/>
                    <a:lstStyle/>
                    <a:p>
                      <a:pPr algn="l" fontAlgn="ctr"/>
                      <a:r>
                        <a:rPr lang="en-US" sz="1400">
                          <a:effectLst/>
                        </a:rPr>
                        <a:t>This property is used to set the alignment of text in the label.</a:t>
                      </a:r>
                      <a:endParaRPr lang="en-US" sz="1400" b="0">
                        <a:effectLst/>
                      </a:endParaRPr>
                    </a:p>
                  </a:txBody>
                  <a:tcPr marL="28399" marR="28399" marT="39759" marB="39759" anchor="ctr"/>
                </a:tc>
                <a:extLst>
                  <a:ext uri="{0D108BD9-81ED-4DB2-BD59-A6C34878D82A}">
                    <a16:rowId xmlns="" xmlns:a16="http://schemas.microsoft.com/office/drawing/2014/main" val="10016"/>
                  </a:ext>
                </a:extLst>
              </a:tr>
              <a:tr h="292513">
                <a:tc>
                  <a:txBody>
                    <a:bodyPr/>
                    <a:lstStyle/>
                    <a:p>
                      <a:pPr algn="l" fontAlgn="ctr"/>
                      <a:r>
                        <a:rPr lang="en-US" sz="1400" u="sng">
                          <a:effectLst/>
                          <a:hlinkClick r:id="rId9"/>
                        </a:rPr>
                        <a:t>Visible</a:t>
                      </a:r>
                      <a:endParaRPr lang="en-US" sz="1400" b="0">
                        <a:effectLst/>
                      </a:endParaRPr>
                    </a:p>
                  </a:txBody>
                  <a:tcPr marL="28399" marR="28399" marT="39759" marB="39759" anchor="ctr"/>
                </a:tc>
                <a:tc>
                  <a:txBody>
                    <a:bodyPr/>
                    <a:lstStyle/>
                    <a:p>
                      <a:pPr algn="l" fontAlgn="ctr"/>
                      <a:r>
                        <a:rPr lang="en-US" sz="1400">
                          <a:effectLst/>
                        </a:rPr>
                        <a:t>This property is used to set a value indicating whether the control and all its child controls are displayed.</a:t>
                      </a:r>
                      <a:endParaRPr lang="en-US" sz="1400" b="0">
                        <a:effectLst/>
                      </a:endParaRPr>
                    </a:p>
                  </a:txBody>
                  <a:tcPr marL="28399" marR="28399" marT="39759" marB="39759" anchor="ctr"/>
                </a:tc>
                <a:extLst>
                  <a:ext uri="{0D108BD9-81ED-4DB2-BD59-A6C34878D82A}">
                    <a16:rowId xmlns="" xmlns:a16="http://schemas.microsoft.com/office/drawing/2014/main" val="10017"/>
                  </a:ext>
                </a:extLst>
              </a:tr>
              <a:tr h="221514">
                <a:tc>
                  <a:txBody>
                    <a:bodyPr/>
                    <a:lstStyle/>
                    <a:p>
                      <a:pPr algn="l" fontAlgn="ctr"/>
                      <a:r>
                        <a:rPr lang="en-US" sz="1400">
                          <a:effectLst/>
                        </a:rPr>
                        <a:t>Width</a:t>
                      </a:r>
                      <a:endParaRPr lang="en-US" sz="1400" b="0">
                        <a:effectLst/>
                      </a:endParaRPr>
                    </a:p>
                  </a:txBody>
                  <a:tcPr marL="28399" marR="28399" marT="39759" marB="39759" anchor="ctr"/>
                </a:tc>
                <a:tc>
                  <a:txBody>
                    <a:bodyPr/>
                    <a:lstStyle/>
                    <a:p>
                      <a:pPr algn="l" fontAlgn="ctr"/>
                      <a:r>
                        <a:rPr lang="en-US" sz="1400" dirty="0">
                          <a:effectLst/>
                        </a:rPr>
                        <a:t>This property is used to set the width of the Label control.</a:t>
                      </a:r>
                      <a:endParaRPr lang="en-US" sz="1400" b="0" dirty="0">
                        <a:effectLst/>
                      </a:endParaRPr>
                    </a:p>
                  </a:txBody>
                  <a:tcPr marL="28399" marR="28399" marT="39759" marB="39759" anchor="ctr"/>
                </a:tc>
                <a:extLst>
                  <a:ext uri="{0D108BD9-81ED-4DB2-BD59-A6C34878D82A}">
                    <a16:rowId xmlns="" xmlns:a16="http://schemas.microsoft.com/office/drawing/2014/main" val="10018"/>
                  </a:ext>
                </a:extLst>
              </a:tr>
            </a:tbl>
          </a:graphicData>
        </a:graphic>
      </p:graphicFrame>
    </p:spTree>
    <p:extLst>
      <p:ext uri="{BB962C8B-B14F-4D97-AF65-F5344CB8AC3E}">
        <p14:creationId xmlns:p14="http://schemas.microsoft.com/office/powerpoint/2010/main" val="8099439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8052" y="131865"/>
            <a:ext cx="11944538" cy="1169551"/>
          </a:xfrm>
          <a:prstGeom prst="rect">
            <a:avLst/>
          </a:prstGeom>
        </p:spPr>
        <p:txBody>
          <a:bodyPr wrap="square">
            <a:spAutoFit/>
          </a:bodyPr>
          <a:lstStyle/>
          <a:p>
            <a:r>
              <a:rPr lang="en-US" sz="1400" dirty="0">
                <a:latin typeface="Times New Roman" panose="02020603050405020304" pitchFamily="18" charset="0"/>
                <a:cs typeface="Times New Roman" panose="02020603050405020304" pitchFamily="18" charset="0"/>
              </a:rPr>
              <a:t>Group Box</a:t>
            </a:r>
          </a:p>
          <a:p>
            <a:r>
              <a:rPr lang="en-US" sz="1400" dirty="0">
                <a:latin typeface="Times New Roman" panose="02020603050405020304" pitchFamily="18" charset="0"/>
                <a:cs typeface="Times New Roman" panose="02020603050405020304" pitchFamily="18" charset="0"/>
              </a:rPr>
              <a:t>A group box is used for logical grouping controls into a section. Let’s take an example if you had a collection of controls for entering details such as name and address of a person. Ideally, these are details of a person, so you would want to have these details in a separate section on the Form. For this purpose, you can have a group box. </a:t>
            </a:r>
            <a:endParaRPr lang="en-US" sz="1400" dirty="0" smtClean="0">
              <a:latin typeface="Times New Roman" panose="02020603050405020304" pitchFamily="18" charset="0"/>
              <a:cs typeface="Times New Roman" panose="02020603050405020304" pitchFamily="18" charset="0"/>
            </a:endParaRPr>
          </a:p>
          <a:p>
            <a:r>
              <a:rPr lang="en-US" sz="1400" b="1" dirty="0">
                <a:latin typeface="Times New Roman" panose="02020603050405020304" pitchFamily="18" charset="0"/>
                <a:cs typeface="Times New Roman" panose="02020603050405020304" pitchFamily="18" charset="0"/>
              </a:rPr>
              <a:t>Step 1) </a:t>
            </a:r>
            <a:r>
              <a:rPr lang="en-US" sz="1400" dirty="0">
                <a:latin typeface="Times New Roman" panose="02020603050405020304" pitchFamily="18" charset="0"/>
                <a:cs typeface="Times New Roman" panose="02020603050405020304" pitchFamily="18" charset="0"/>
              </a:rPr>
              <a:t>The first step is to drag the </a:t>
            </a:r>
            <a:r>
              <a:rPr lang="en-US" sz="1400" dirty="0" err="1">
                <a:latin typeface="Times New Roman" panose="02020603050405020304" pitchFamily="18" charset="0"/>
                <a:cs typeface="Times New Roman" panose="02020603050405020304" pitchFamily="18" charset="0"/>
              </a:rPr>
              <a:t>Groupbox</a:t>
            </a:r>
            <a:r>
              <a:rPr lang="en-US" sz="1400" dirty="0">
                <a:latin typeface="Times New Roman" panose="02020603050405020304" pitchFamily="18" charset="0"/>
                <a:cs typeface="Times New Roman" panose="02020603050405020304" pitchFamily="18" charset="0"/>
              </a:rPr>
              <a:t> control onto the Windows Form from the toolbox as shown below</a:t>
            </a:r>
            <a:endParaRPr lang="en-IN" sz="1400"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229354" y="2442564"/>
            <a:ext cx="3325639" cy="4200807"/>
          </a:xfrm>
          <a:prstGeom prst="rect">
            <a:avLst/>
          </a:prstGeom>
        </p:spPr>
      </p:pic>
      <p:sp>
        <p:nvSpPr>
          <p:cNvPr id="4" name="Rectangle 3"/>
          <p:cNvSpPr/>
          <p:nvPr/>
        </p:nvSpPr>
        <p:spPr>
          <a:xfrm>
            <a:off x="178052" y="1231990"/>
            <a:ext cx="11881164" cy="523220"/>
          </a:xfrm>
          <a:prstGeom prst="rect">
            <a:avLst/>
          </a:prstGeom>
        </p:spPr>
        <p:txBody>
          <a:bodyPr wrap="square">
            <a:spAutoFit/>
          </a:bodyPr>
          <a:lstStyle/>
          <a:p>
            <a:r>
              <a:rPr lang="en-US" sz="1400" dirty="0">
                <a:latin typeface="Times New Roman" panose="02020603050405020304" pitchFamily="18" charset="0"/>
                <a:cs typeface="Times New Roman" panose="02020603050405020304" pitchFamily="18" charset="0"/>
              </a:rPr>
              <a:t>Step 2) Once the </a:t>
            </a:r>
            <a:r>
              <a:rPr lang="en-US" sz="1400" dirty="0" err="1">
                <a:latin typeface="Times New Roman" panose="02020603050405020304" pitchFamily="18" charset="0"/>
                <a:cs typeface="Times New Roman" panose="02020603050405020304" pitchFamily="18" charset="0"/>
              </a:rPr>
              <a:t>groupbox</a:t>
            </a:r>
            <a:r>
              <a:rPr lang="en-US" sz="1400" dirty="0">
                <a:latin typeface="Times New Roman" panose="02020603050405020304" pitchFamily="18" charset="0"/>
                <a:cs typeface="Times New Roman" panose="02020603050405020304" pitchFamily="18" charset="0"/>
              </a:rPr>
              <a:t> has been added, go to the properties window by clicking on the </a:t>
            </a:r>
            <a:r>
              <a:rPr lang="en-US" sz="1400" dirty="0" err="1">
                <a:latin typeface="Times New Roman" panose="02020603050405020304" pitchFamily="18" charset="0"/>
                <a:cs typeface="Times New Roman" panose="02020603050405020304" pitchFamily="18" charset="0"/>
              </a:rPr>
              <a:t>groupbox</a:t>
            </a:r>
            <a:r>
              <a:rPr lang="en-US" sz="1400" dirty="0">
                <a:latin typeface="Times New Roman" panose="02020603050405020304" pitchFamily="18" charset="0"/>
                <a:cs typeface="Times New Roman" panose="02020603050405020304" pitchFamily="18" charset="0"/>
              </a:rPr>
              <a:t> control. In the properties window, go to the Text property and change it to “User Details”.</a:t>
            </a:r>
            <a:endParaRPr lang="en-IN" sz="14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3"/>
          <a:stretch>
            <a:fillRect/>
          </a:stretch>
        </p:blipFill>
        <p:spPr>
          <a:xfrm>
            <a:off x="3680233" y="2699110"/>
            <a:ext cx="3165695" cy="3944261"/>
          </a:xfrm>
          <a:prstGeom prst="rect">
            <a:avLst/>
          </a:prstGeom>
        </p:spPr>
      </p:pic>
      <p:sp>
        <p:nvSpPr>
          <p:cNvPr id="6" name="Rectangle 5"/>
          <p:cNvSpPr/>
          <p:nvPr/>
        </p:nvSpPr>
        <p:spPr>
          <a:xfrm>
            <a:off x="6971168" y="1493600"/>
            <a:ext cx="5151423" cy="954107"/>
          </a:xfrm>
          <a:prstGeom prst="rect">
            <a:avLst/>
          </a:prstGeom>
        </p:spPr>
        <p:txBody>
          <a:bodyPr wrap="square">
            <a:spAutoFit/>
          </a:bodyPr>
          <a:lstStyle/>
          <a:p>
            <a:r>
              <a:rPr lang="en-US" sz="1400" dirty="0">
                <a:latin typeface="Times New Roman" panose="02020603050405020304" pitchFamily="18" charset="0"/>
                <a:cs typeface="Times New Roman" panose="02020603050405020304" pitchFamily="18" charset="0"/>
              </a:rPr>
              <a:t>Once you make the above changes, you will see the following output</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Output:-</a:t>
            </a:r>
          </a:p>
          <a:p>
            <a:endParaRPr lang="en-US" sz="1400"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4"/>
          <a:stretch>
            <a:fillRect/>
          </a:stretch>
        </p:blipFill>
        <p:spPr>
          <a:xfrm>
            <a:off x="6971168" y="3200682"/>
            <a:ext cx="4526733" cy="3371850"/>
          </a:xfrm>
          <a:prstGeom prst="rect">
            <a:avLst/>
          </a:prstGeom>
        </p:spPr>
      </p:pic>
    </p:spTree>
    <p:extLst>
      <p:ext uri="{BB962C8B-B14F-4D97-AF65-F5344CB8AC3E}">
        <p14:creationId xmlns:p14="http://schemas.microsoft.com/office/powerpoint/2010/main" val="21446721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543735" y="271604"/>
            <a:ext cx="10238941" cy="5593995"/>
          </a:xfrm>
          <a:prstGeom prst="rect">
            <a:avLst/>
          </a:prstGeom>
        </p:spPr>
      </p:pic>
    </p:spTree>
    <p:extLst>
      <p:ext uri="{BB962C8B-B14F-4D97-AF65-F5344CB8AC3E}">
        <p14:creationId xmlns:p14="http://schemas.microsoft.com/office/powerpoint/2010/main" val="6354212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5211" y="69451"/>
            <a:ext cx="11872111" cy="1815882"/>
          </a:xfrm>
          <a:prstGeom prst="rect">
            <a:avLst/>
          </a:prstGeom>
        </p:spPr>
        <p:txBody>
          <a:bodyPr wrap="square">
            <a:spAutoFit/>
          </a:bodyPr>
          <a:lstStyle/>
          <a:p>
            <a:r>
              <a:rPr lang="en-US" sz="1400" b="1" dirty="0">
                <a:latin typeface="Times New Roman" panose="02020603050405020304" pitchFamily="18" charset="0"/>
                <a:cs typeface="Times New Roman" panose="02020603050405020304" pitchFamily="18" charset="0"/>
              </a:rPr>
              <a:t>Textbox</a:t>
            </a:r>
          </a:p>
          <a:p>
            <a:r>
              <a:rPr lang="en-US" sz="1400" dirty="0">
                <a:latin typeface="Times New Roman" panose="02020603050405020304" pitchFamily="18" charset="0"/>
                <a:cs typeface="Times New Roman" panose="02020603050405020304" pitchFamily="18" charset="0"/>
              </a:rPr>
              <a:t>A textbox is used for allowing a user to enter some text on the Windows application in C#. Let’s see how we can implement this with an example shown below. We will add 2 textboxes to the form, one for the Name and the other for the address to be entered for the user</a:t>
            </a:r>
          </a:p>
          <a:p>
            <a:endParaRPr lang="en-US" sz="1400" dirty="0">
              <a:latin typeface="Times New Roman" panose="02020603050405020304" pitchFamily="18" charset="0"/>
              <a:cs typeface="Times New Roman" panose="02020603050405020304" pitchFamily="18" charset="0"/>
            </a:endParaRPr>
          </a:p>
          <a:p>
            <a:r>
              <a:rPr lang="en-US" sz="1400" b="1" dirty="0">
                <a:latin typeface="Times New Roman" panose="02020603050405020304" pitchFamily="18" charset="0"/>
                <a:cs typeface="Times New Roman" panose="02020603050405020304" pitchFamily="18" charset="0"/>
              </a:rPr>
              <a:t>Step 1) </a:t>
            </a:r>
            <a:r>
              <a:rPr lang="en-US" sz="1400" dirty="0">
                <a:latin typeface="Times New Roman" panose="02020603050405020304" pitchFamily="18" charset="0"/>
                <a:cs typeface="Times New Roman" panose="02020603050405020304" pitchFamily="18" charset="0"/>
              </a:rPr>
              <a:t>The first step is to drag the textbox control onto the Windows Form from the toolbox as shown below</a:t>
            </a:r>
          </a:p>
          <a:p>
            <a:r>
              <a:rPr lang="en-US" sz="1400" b="1" dirty="0">
                <a:latin typeface="Times New Roman" panose="02020603050405020304" pitchFamily="18" charset="0"/>
                <a:cs typeface="Times New Roman" panose="02020603050405020304" pitchFamily="18" charset="0"/>
              </a:rPr>
              <a:t>Step 2) </a:t>
            </a:r>
            <a:r>
              <a:rPr lang="en-US" sz="1400" dirty="0">
                <a:latin typeface="Times New Roman" panose="02020603050405020304" pitchFamily="18" charset="0"/>
                <a:cs typeface="Times New Roman" panose="02020603050405020304" pitchFamily="18" charset="0"/>
              </a:rPr>
              <a:t>Once the text boxes have been added, go to the properties window by clicking on the textbox control. In the properties window, go to the Name property and add a meaningful name to each textbox. For example, name the textbox for the user as </a:t>
            </a:r>
            <a:r>
              <a:rPr lang="en-US" sz="1400" dirty="0" err="1">
                <a:latin typeface="Times New Roman" panose="02020603050405020304" pitchFamily="18" charset="0"/>
                <a:cs typeface="Times New Roman" panose="02020603050405020304" pitchFamily="18" charset="0"/>
              </a:rPr>
              <a:t>txtName</a:t>
            </a:r>
            <a:r>
              <a:rPr lang="en-US" sz="1400" dirty="0">
                <a:latin typeface="Times New Roman" panose="02020603050405020304" pitchFamily="18" charset="0"/>
                <a:cs typeface="Times New Roman" panose="02020603050405020304" pitchFamily="18" charset="0"/>
              </a:rPr>
              <a:t> and that for the address as </a:t>
            </a:r>
            <a:r>
              <a:rPr lang="en-US" sz="1400" dirty="0" err="1">
                <a:latin typeface="Times New Roman" panose="02020603050405020304" pitchFamily="18" charset="0"/>
                <a:cs typeface="Times New Roman" panose="02020603050405020304" pitchFamily="18" charset="0"/>
              </a:rPr>
              <a:t>txtAddress</a:t>
            </a:r>
            <a:r>
              <a:rPr lang="en-US" sz="1400" dirty="0">
                <a:latin typeface="Times New Roman" panose="02020603050405020304" pitchFamily="18" charset="0"/>
                <a:cs typeface="Times New Roman" panose="02020603050405020304" pitchFamily="18" charset="0"/>
              </a:rPr>
              <a:t>. A naming convention and standard should be made for controls because it becomes easier to add extra functionality to these </a:t>
            </a:r>
            <a:r>
              <a:rPr lang="en-US" sz="1400" dirty="0" smtClean="0">
                <a:latin typeface="Times New Roman" panose="02020603050405020304" pitchFamily="18" charset="0"/>
                <a:cs typeface="Times New Roman" panose="02020603050405020304" pitchFamily="18" charset="0"/>
              </a:rPr>
              <a:t>controls.</a:t>
            </a:r>
            <a:endParaRPr lang="en-US" sz="1400"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205211" y="2155903"/>
            <a:ext cx="2899089" cy="4067175"/>
          </a:xfrm>
          <a:prstGeom prst="rect">
            <a:avLst/>
          </a:prstGeom>
        </p:spPr>
      </p:pic>
      <p:pic>
        <p:nvPicPr>
          <p:cNvPr id="4" name="Picture 3"/>
          <p:cNvPicPr>
            <a:picLocks noChangeAspect="1"/>
          </p:cNvPicPr>
          <p:nvPr/>
        </p:nvPicPr>
        <p:blipFill>
          <a:blip r:embed="rId3"/>
          <a:stretch>
            <a:fillRect/>
          </a:stretch>
        </p:blipFill>
        <p:spPr>
          <a:xfrm>
            <a:off x="3382696" y="2155903"/>
            <a:ext cx="3887237" cy="3924300"/>
          </a:xfrm>
          <a:prstGeom prst="rect">
            <a:avLst/>
          </a:prstGeom>
        </p:spPr>
      </p:pic>
      <p:pic>
        <p:nvPicPr>
          <p:cNvPr id="5" name="Picture 4"/>
          <p:cNvPicPr>
            <a:picLocks noChangeAspect="1"/>
          </p:cNvPicPr>
          <p:nvPr/>
        </p:nvPicPr>
        <p:blipFill>
          <a:blip r:embed="rId4"/>
          <a:stretch>
            <a:fillRect/>
          </a:stretch>
        </p:blipFill>
        <p:spPr>
          <a:xfrm>
            <a:off x="7376359" y="2155903"/>
            <a:ext cx="4547056" cy="3371850"/>
          </a:xfrm>
          <a:prstGeom prst="rect">
            <a:avLst/>
          </a:prstGeom>
        </p:spPr>
      </p:pic>
    </p:spTree>
    <p:extLst>
      <p:ext uri="{BB962C8B-B14F-4D97-AF65-F5344CB8AC3E}">
        <p14:creationId xmlns:p14="http://schemas.microsoft.com/office/powerpoint/2010/main" val="21868859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8462" y="0"/>
            <a:ext cx="11971699" cy="2246769"/>
          </a:xfrm>
          <a:prstGeom prst="rect">
            <a:avLst/>
          </a:prstGeom>
        </p:spPr>
        <p:txBody>
          <a:bodyPr wrap="square">
            <a:spAutoFit/>
          </a:bodyPr>
          <a:lstStyle/>
          <a:p>
            <a:r>
              <a:rPr lang="en-US" sz="1400" b="1" dirty="0">
                <a:latin typeface="Times New Roman" panose="02020603050405020304" pitchFamily="18" charset="0"/>
                <a:cs typeface="Times New Roman" panose="02020603050405020304" pitchFamily="18" charset="0"/>
              </a:rPr>
              <a:t>List box</a:t>
            </a:r>
          </a:p>
          <a:p>
            <a:r>
              <a:rPr lang="en-US" sz="1400" dirty="0">
                <a:latin typeface="Times New Roman" panose="02020603050405020304" pitchFamily="18" charset="0"/>
                <a:cs typeface="Times New Roman" panose="02020603050405020304" pitchFamily="18" charset="0"/>
              </a:rPr>
              <a:t>A Listbox is used to showcase a list of items on the Windows form. </a:t>
            </a:r>
            <a:endParaRPr lang="en-US" sz="1400" dirty="0" smtClean="0">
              <a:latin typeface="Times New Roman" panose="02020603050405020304" pitchFamily="18" charset="0"/>
              <a:cs typeface="Times New Roman" panose="02020603050405020304" pitchFamily="18" charset="0"/>
            </a:endParaRPr>
          </a:p>
          <a:p>
            <a:r>
              <a:rPr lang="en-US" sz="1400" b="1" dirty="0">
                <a:latin typeface="Times New Roman" panose="02020603050405020304" pitchFamily="18" charset="0"/>
                <a:cs typeface="Times New Roman" panose="02020603050405020304" pitchFamily="18" charset="0"/>
              </a:rPr>
              <a:t>Step 1) </a:t>
            </a:r>
            <a:r>
              <a:rPr lang="en-US" sz="1400" dirty="0">
                <a:latin typeface="Times New Roman" panose="02020603050405020304" pitchFamily="18" charset="0"/>
                <a:cs typeface="Times New Roman" panose="02020603050405020304" pitchFamily="18" charset="0"/>
              </a:rPr>
              <a:t>The first step is to drag the list box control onto the Windows Form from the toolbox as shown </a:t>
            </a:r>
            <a:r>
              <a:rPr lang="en-US" sz="1400" dirty="0" smtClean="0">
                <a:latin typeface="Times New Roman" panose="02020603050405020304" pitchFamily="18" charset="0"/>
                <a:cs typeface="Times New Roman" panose="02020603050405020304" pitchFamily="18" charset="0"/>
              </a:rPr>
              <a:t>below</a:t>
            </a:r>
          </a:p>
          <a:p>
            <a:r>
              <a:rPr lang="en-US" sz="1400" b="1" dirty="0">
                <a:latin typeface="Times New Roman" panose="02020603050405020304" pitchFamily="18" charset="0"/>
                <a:cs typeface="Times New Roman" panose="02020603050405020304" pitchFamily="18" charset="0"/>
              </a:rPr>
              <a:t>Step 2) </a:t>
            </a:r>
            <a:r>
              <a:rPr lang="en-US" sz="1400" dirty="0">
                <a:latin typeface="Times New Roman" panose="02020603050405020304" pitchFamily="18" charset="0"/>
                <a:cs typeface="Times New Roman" panose="02020603050405020304" pitchFamily="18" charset="0"/>
              </a:rPr>
              <a:t>Once the list box has been added, go to the properties window by clicking on the list box control</a:t>
            </a:r>
            <a:r>
              <a:rPr lang="en-US" sz="1400" dirty="0" smtClean="0">
                <a:latin typeface="Times New Roman" panose="02020603050405020304" pitchFamily="18" charset="0"/>
                <a:cs typeface="Times New Roman" panose="02020603050405020304" pitchFamily="18" charset="0"/>
              </a:rPr>
              <a:t>.</a:t>
            </a:r>
          </a:p>
          <a:p>
            <a:r>
              <a:rPr lang="en-US" sz="1400" dirty="0">
                <a:latin typeface="Times New Roman" panose="02020603050405020304" pitchFamily="18" charset="0"/>
                <a:cs typeface="Times New Roman" panose="02020603050405020304" pitchFamily="18" charset="0"/>
              </a:rPr>
              <a:t>First, change the property of the Listbox box control, in our case, we have changed this to </a:t>
            </a:r>
            <a:r>
              <a:rPr lang="en-US" sz="1400" dirty="0" err="1">
                <a:latin typeface="Times New Roman" panose="02020603050405020304" pitchFamily="18" charset="0"/>
                <a:cs typeface="Times New Roman" panose="02020603050405020304" pitchFamily="18" charset="0"/>
              </a:rPr>
              <a:t>lstCity</a:t>
            </a:r>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Click on the Items property. This will allow you to add different items which can show up in the list box. In our case, we have selected items “collection”.</a:t>
            </a:r>
          </a:p>
          <a:p>
            <a:r>
              <a:rPr lang="en-US" sz="1400" dirty="0">
                <a:latin typeface="Times New Roman" panose="02020603050405020304" pitchFamily="18" charset="0"/>
                <a:cs typeface="Times New Roman" panose="02020603050405020304" pitchFamily="18" charset="0"/>
              </a:rPr>
              <a:t>In the String Collection Editor, which pops up, enter the city names. In our case, we have entered “Mumbai”, “Bangalore” and “Hyderabad”.</a:t>
            </a:r>
          </a:p>
          <a:p>
            <a:r>
              <a:rPr lang="en-US" sz="1400" dirty="0">
                <a:latin typeface="Times New Roman" panose="02020603050405020304" pitchFamily="18" charset="0"/>
                <a:cs typeface="Times New Roman" panose="02020603050405020304" pitchFamily="18" charset="0"/>
              </a:rPr>
              <a:t>Finally, click on the ‘OK’ button.</a:t>
            </a:r>
          </a:p>
          <a:p>
            <a:r>
              <a:rPr lang="en-US" sz="1400" dirty="0">
                <a:latin typeface="Times New Roman" panose="02020603050405020304" pitchFamily="18" charset="0"/>
                <a:cs typeface="Times New Roman" panose="02020603050405020304" pitchFamily="18" charset="0"/>
              </a:rPr>
              <a:t>Once you make the above changes, you will see the following output</a:t>
            </a:r>
          </a:p>
          <a:p>
            <a:endParaRPr lang="en-IN" sz="1400"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162963" y="2246769"/>
            <a:ext cx="3203319" cy="3332383"/>
          </a:xfrm>
          <a:prstGeom prst="rect">
            <a:avLst/>
          </a:prstGeom>
        </p:spPr>
      </p:pic>
      <p:pic>
        <p:nvPicPr>
          <p:cNvPr id="4" name="Picture 3"/>
          <p:cNvPicPr>
            <a:picLocks noChangeAspect="1"/>
          </p:cNvPicPr>
          <p:nvPr/>
        </p:nvPicPr>
        <p:blipFill>
          <a:blip r:embed="rId3"/>
          <a:stretch>
            <a:fillRect/>
          </a:stretch>
        </p:blipFill>
        <p:spPr>
          <a:xfrm>
            <a:off x="3584817" y="2246769"/>
            <a:ext cx="4373180" cy="3601770"/>
          </a:xfrm>
          <a:prstGeom prst="rect">
            <a:avLst/>
          </a:prstGeom>
        </p:spPr>
      </p:pic>
      <p:pic>
        <p:nvPicPr>
          <p:cNvPr id="5" name="Picture 4"/>
          <p:cNvPicPr>
            <a:picLocks noChangeAspect="1"/>
          </p:cNvPicPr>
          <p:nvPr/>
        </p:nvPicPr>
        <p:blipFill>
          <a:blip r:embed="rId4"/>
          <a:stretch>
            <a:fillRect/>
          </a:stretch>
        </p:blipFill>
        <p:spPr>
          <a:xfrm>
            <a:off x="8032546" y="2246769"/>
            <a:ext cx="3836548" cy="3371850"/>
          </a:xfrm>
          <a:prstGeom prst="rect">
            <a:avLst/>
          </a:prstGeom>
        </p:spPr>
      </p:pic>
    </p:spTree>
    <p:extLst>
      <p:ext uri="{BB962C8B-B14F-4D97-AF65-F5344CB8AC3E}">
        <p14:creationId xmlns:p14="http://schemas.microsoft.com/office/powerpoint/2010/main" val="15154536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9280"/>
            <a:ext cx="9723422" cy="2031325"/>
          </a:xfrm>
          <a:prstGeom prst="rect">
            <a:avLst/>
          </a:prstGeom>
        </p:spPr>
        <p:txBody>
          <a:bodyPr wrap="square">
            <a:spAutoFit/>
          </a:bodyPr>
          <a:lstStyle/>
          <a:p>
            <a:r>
              <a:rPr lang="en-US" sz="1400" b="1" dirty="0" err="1" smtClean="0">
                <a:latin typeface="Times New Roman" panose="02020603050405020304" pitchFamily="18" charset="0"/>
                <a:cs typeface="Times New Roman" panose="02020603050405020304" pitchFamily="18" charset="0"/>
              </a:rPr>
              <a:t>RadioButton</a:t>
            </a:r>
            <a:endParaRPr lang="en-US" sz="1400" b="1" dirty="0" smtClean="0">
              <a:latin typeface="Times New Roman" panose="02020603050405020304" pitchFamily="18" charset="0"/>
              <a:cs typeface="Times New Roman" panose="02020603050405020304" pitchFamily="18" charset="0"/>
            </a:endParaRPr>
          </a:p>
          <a:p>
            <a:r>
              <a:rPr lang="en-US" sz="1400" dirty="0" smtClean="0">
                <a:latin typeface="Times New Roman" panose="02020603050405020304" pitchFamily="18" charset="0"/>
                <a:cs typeface="Times New Roman" panose="02020603050405020304" pitchFamily="18" charset="0"/>
              </a:rPr>
              <a:t>A </a:t>
            </a:r>
            <a:r>
              <a:rPr lang="en-US" sz="1400" dirty="0" err="1" smtClean="0">
                <a:latin typeface="Times New Roman" panose="02020603050405020304" pitchFamily="18" charset="0"/>
                <a:cs typeface="Times New Roman" panose="02020603050405020304" pitchFamily="18" charset="0"/>
              </a:rPr>
              <a:t>Radiobutton</a:t>
            </a:r>
            <a:r>
              <a:rPr lang="en-US" sz="1400" dirty="0" smtClean="0">
                <a:latin typeface="Times New Roman" panose="02020603050405020304" pitchFamily="18" charset="0"/>
                <a:cs typeface="Times New Roman" panose="02020603050405020304" pitchFamily="18" charset="0"/>
              </a:rPr>
              <a:t> is used to showcase a list of items out of which the user can choose one.</a:t>
            </a:r>
          </a:p>
          <a:p>
            <a:r>
              <a:rPr lang="en-US" sz="1400" b="1" dirty="0">
                <a:latin typeface="Times New Roman" panose="02020603050405020304" pitchFamily="18" charset="0"/>
                <a:cs typeface="Times New Roman" panose="02020603050405020304" pitchFamily="18" charset="0"/>
              </a:rPr>
              <a:t>Step 1) </a:t>
            </a:r>
            <a:r>
              <a:rPr lang="en-US" sz="1400" dirty="0">
                <a:latin typeface="Times New Roman" panose="02020603050405020304" pitchFamily="18" charset="0"/>
                <a:cs typeface="Times New Roman" panose="02020603050405020304" pitchFamily="18" charset="0"/>
              </a:rPr>
              <a:t>The first step is to drag the ‘</a:t>
            </a:r>
            <a:r>
              <a:rPr lang="en-US" sz="1400" dirty="0" err="1">
                <a:latin typeface="Times New Roman" panose="02020603050405020304" pitchFamily="18" charset="0"/>
                <a:cs typeface="Times New Roman" panose="02020603050405020304" pitchFamily="18" charset="0"/>
              </a:rPr>
              <a:t>radiobutton</a:t>
            </a:r>
            <a:r>
              <a:rPr lang="en-US" sz="1400" dirty="0">
                <a:latin typeface="Times New Roman" panose="02020603050405020304" pitchFamily="18" charset="0"/>
                <a:cs typeface="Times New Roman" panose="02020603050405020304" pitchFamily="18" charset="0"/>
              </a:rPr>
              <a:t>’ control onto the Windows Form from the toolbox as shown below</a:t>
            </a:r>
            <a:r>
              <a:rPr lang="en-US" sz="1400" dirty="0" smtClean="0">
                <a:latin typeface="Times New Roman" panose="02020603050405020304" pitchFamily="18" charset="0"/>
                <a:cs typeface="Times New Roman" panose="02020603050405020304" pitchFamily="18" charset="0"/>
              </a:rPr>
              <a:t>.</a:t>
            </a:r>
          </a:p>
          <a:p>
            <a:r>
              <a:rPr lang="en-US" sz="1400" b="1" dirty="0">
                <a:latin typeface="Times New Roman" panose="02020603050405020304" pitchFamily="18" charset="0"/>
                <a:cs typeface="Times New Roman" panose="02020603050405020304" pitchFamily="18" charset="0"/>
              </a:rPr>
              <a:t>Step 2)</a:t>
            </a:r>
            <a:r>
              <a:rPr lang="en-US" sz="1400" dirty="0">
                <a:latin typeface="Times New Roman" panose="02020603050405020304" pitchFamily="18" charset="0"/>
                <a:cs typeface="Times New Roman" panose="02020603050405020304" pitchFamily="18" charset="0"/>
              </a:rPr>
              <a:t> Once the </a:t>
            </a:r>
            <a:r>
              <a:rPr lang="en-US" sz="1400" dirty="0" err="1">
                <a:latin typeface="Times New Roman" panose="02020603050405020304" pitchFamily="18" charset="0"/>
                <a:cs typeface="Times New Roman" panose="02020603050405020304" pitchFamily="18" charset="0"/>
              </a:rPr>
              <a:t>Radiobutton</a:t>
            </a:r>
            <a:r>
              <a:rPr lang="en-US" sz="1400" dirty="0">
                <a:latin typeface="Times New Roman" panose="02020603050405020304" pitchFamily="18" charset="0"/>
                <a:cs typeface="Times New Roman" panose="02020603050405020304" pitchFamily="18" charset="0"/>
              </a:rPr>
              <a:t> has been added, go to the properties window by clicking on the </a:t>
            </a:r>
            <a:r>
              <a:rPr lang="en-US" sz="1400" dirty="0" err="1">
                <a:latin typeface="Times New Roman" panose="02020603050405020304" pitchFamily="18" charset="0"/>
                <a:cs typeface="Times New Roman" panose="02020603050405020304" pitchFamily="18" charset="0"/>
              </a:rPr>
              <a:t>Radiobutton</a:t>
            </a:r>
            <a:r>
              <a:rPr lang="en-US" sz="1400" dirty="0">
                <a:latin typeface="Times New Roman" panose="02020603050405020304" pitchFamily="18" charset="0"/>
                <a:cs typeface="Times New Roman" panose="02020603050405020304" pitchFamily="18" charset="0"/>
              </a:rPr>
              <a:t> control</a:t>
            </a:r>
            <a:r>
              <a:rPr lang="en-US" sz="1400" dirty="0" smtClean="0">
                <a:latin typeface="Times New Roman" panose="02020603050405020304" pitchFamily="18" charset="0"/>
                <a:cs typeface="Times New Roman" panose="02020603050405020304" pitchFamily="18" charset="0"/>
              </a:rPr>
              <a:t>.</a:t>
            </a:r>
          </a:p>
          <a:p>
            <a:r>
              <a:rPr lang="en-US" sz="1400" dirty="0">
                <a:latin typeface="Times New Roman" panose="02020603050405020304" pitchFamily="18" charset="0"/>
                <a:cs typeface="Times New Roman" panose="02020603050405020304" pitchFamily="18" charset="0"/>
              </a:rPr>
              <a:t>First, you need to change the text property of both Radio controls. Go the properties windows and change the text to a male of one </a:t>
            </a:r>
            <a:r>
              <a:rPr lang="en-US" sz="1400" dirty="0" err="1">
                <a:latin typeface="Times New Roman" panose="02020603050405020304" pitchFamily="18" charset="0"/>
                <a:cs typeface="Times New Roman" panose="02020603050405020304" pitchFamily="18" charset="0"/>
              </a:rPr>
              <a:t>radiobutton</a:t>
            </a:r>
            <a:r>
              <a:rPr lang="en-US" sz="1400" dirty="0">
                <a:latin typeface="Times New Roman" panose="02020603050405020304" pitchFamily="18" charset="0"/>
                <a:cs typeface="Times New Roman" panose="02020603050405020304" pitchFamily="18" charset="0"/>
              </a:rPr>
              <a:t> and the text of the other to female.</a:t>
            </a:r>
          </a:p>
          <a:p>
            <a:r>
              <a:rPr lang="en-US" sz="1400" dirty="0">
                <a:latin typeface="Times New Roman" panose="02020603050405020304" pitchFamily="18" charset="0"/>
                <a:cs typeface="Times New Roman" panose="02020603050405020304" pitchFamily="18" charset="0"/>
              </a:rPr>
              <a:t>Similarly, change the name property of both Radio controls. Go the properties windows and change the name to ‘</a:t>
            </a:r>
            <a:r>
              <a:rPr lang="en-US" sz="1400" dirty="0" err="1">
                <a:latin typeface="Times New Roman" panose="02020603050405020304" pitchFamily="18" charset="0"/>
                <a:cs typeface="Times New Roman" panose="02020603050405020304" pitchFamily="18" charset="0"/>
              </a:rPr>
              <a:t>rdMale</a:t>
            </a:r>
            <a:r>
              <a:rPr lang="en-US" sz="1400" dirty="0">
                <a:latin typeface="Times New Roman" panose="02020603050405020304" pitchFamily="18" charset="0"/>
                <a:cs typeface="Times New Roman" panose="02020603050405020304" pitchFamily="18" charset="0"/>
              </a:rPr>
              <a:t>’ of one </a:t>
            </a:r>
            <a:r>
              <a:rPr lang="en-US" sz="1400" dirty="0" err="1">
                <a:latin typeface="Times New Roman" panose="02020603050405020304" pitchFamily="18" charset="0"/>
                <a:cs typeface="Times New Roman" panose="02020603050405020304" pitchFamily="18" charset="0"/>
              </a:rPr>
              <a:t>radiobutton</a:t>
            </a:r>
            <a:r>
              <a:rPr lang="en-US" sz="1400" dirty="0">
                <a:latin typeface="Times New Roman" panose="02020603050405020304" pitchFamily="18" charset="0"/>
                <a:cs typeface="Times New Roman" panose="02020603050405020304" pitchFamily="18" charset="0"/>
              </a:rPr>
              <a:t> and to ‘</a:t>
            </a:r>
            <a:r>
              <a:rPr lang="en-US" sz="1400" dirty="0" err="1">
                <a:latin typeface="Times New Roman" panose="02020603050405020304" pitchFamily="18" charset="0"/>
                <a:cs typeface="Times New Roman" panose="02020603050405020304" pitchFamily="18" charset="0"/>
              </a:rPr>
              <a:t>rdfemale</a:t>
            </a:r>
            <a:r>
              <a:rPr lang="en-US" sz="1400" dirty="0">
                <a:latin typeface="Times New Roman" panose="02020603050405020304" pitchFamily="18" charset="0"/>
                <a:cs typeface="Times New Roman" panose="02020603050405020304" pitchFamily="18" charset="0"/>
              </a:rPr>
              <a:t>’ for the other one.</a:t>
            </a:r>
          </a:p>
          <a:p>
            <a:endParaRPr lang="en-IN" sz="1400"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83886" y="2832559"/>
            <a:ext cx="3256843" cy="2076450"/>
          </a:xfrm>
          <a:prstGeom prst="rect">
            <a:avLst/>
          </a:prstGeom>
        </p:spPr>
      </p:pic>
      <p:pic>
        <p:nvPicPr>
          <p:cNvPr id="4" name="Picture 3"/>
          <p:cNvPicPr>
            <a:picLocks noChangeAspect="1"/>
          </p:cNvPicPr>
          <p:nvPr/>
        </p:nvPicPr>
        <p:blipFill>
          <a:blip r:embed="rId3"/>
          <a:stretch>
            <a:fillRect/>
          </a:stretch>
        </p:blipFill>
        <p:spPr>
          <a:xfrm>
            <a:off x="3620255" y="2199992"/>
            <a:ext cx="4075191" cy="4572141"/>
          </a:xfrm>
          <a:prstGeom prst="rect">
            <a:avLst/>
          </a:prstGeom>
        </p:spPr>
      </p:pic>
      <p:pic>
        <p:nvPicPr>
          <p:cNvPr id="5" name="Picture 4"/>
          <p:cNvPicPr>
            <a:picLocks noChangeAspect="1"/>
          </p:cNvPicPr>
          <p:nvPr/>
        </p:nvPicPr>
        <p:blipFill>
          <a:blip r:embed="rId4"/>
          <a:stretch>
            <a:fillRect/>
          </a:stretch>
        </p:blipFill>
        <p:spPr>
          <a:xfrm>
            <a:off x="7851077" y="2110605"/>
            <a:ext cx="4024217" cy="3371850"/>
          </a:xfrm>
          <a:prstGeom prst="rect">
            <a:avLst/>
          </a:prstGeom>
        </p:spPr>
      </p:pic>
    </p:spTree>
    <p:extLst>
      <p:ext uri="{BB962C8B-B14F-4D97-AF65-F5344CB8AC3E}">
        <p14:creationId xmlns:p14="http://schemas.microsoft.com/office/powerpoint/2010/main" val="5493727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1838" y="113758"/>
            <a:ext cx="11917378" cy="2031325"/>
          </a:xfrm>
          <a:prstGeom prst="rect">
            <a:avLst/>
          </a:prstGeom>
        </p:spPr>
        <p:txBody>
          <a:bodyPr wrap="square">
            <a:spAutoFit/>
          </a:bodyPr>
          <a:lstStyle/>
          <a:p>
            <a:r>
              <a:rPr lang="en-US" sz="1400" b="1" dirty="0">
                <a:latin typeface="Times New Roman" panose="02020603050405020304" pitchFamily="18" charset="0"/>
                <a:cs typeface="Times New Roman" panose="02020603050405020304" pitchFamily="18" charset="0"/>
              </a:rPr>
              <a:t>Checkbox</a:t>
            </a:r>
          </a:p>
          <a:p>
            <a:r>
              <a:rPr lang="en-US" sz="1400" dirty="0">
                <a:latin typeface="Times New Roman" panose="02020603050405020304" pitchFamily="18" charset="0"/>
                <a:cs typeface="Times New Roman" panose="02020603050405020304" pitchFamily="18" charset="0"/>
              </a:rPr>
              <a:t>A checkbox is used to provide a list of options in which the user can choose multiple </a:t>
            </a:r>
            <a:r>
              <a:rPr lang="en-US" sz="1400" dirty="0" err="1" smtClean="0">
                <a:latin typeface="Times New Roman" panose="02020603050405020304" pitchFamily="18" charset="0"/>
                <a:cs typeface="Times New Roman" panose="02020603050405020304" pitchFamily="18" charset="0"/>
              </a:rPr>
              <a:t>choices.We</a:t>
            </a:r>
            <a:r>
              <a:rPr lang="en-US" sz="1400" dirty="0" smtClean="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will add 2 checkboxes to our Windows forms. These checkboxes will provide an option to the user on whether they want to learn C# or </a:t>
            </a:r>
            <a:r>
              <a:rPr lang="en-US" sz="1400" dirty="0" err="1">
                <a:latin typeface="Times New Roman" panose="02020603050405020304" pitchFamily="18" charset="0"/>
                <a:cs typeface="Times New Roman" panose="02020603050405020304" pitchFamily="18" charset="0"/>
              </a:rPr>
              <a:t>ASP.Net</a:t>
            </a:r>
            <a:r>
              <a:rPr lang="en-US" sz="1400" dirty="0" smtClean="0">
                <a:latin typeface="Times New Roman" panose="02020603050405020304" pitchFamily="18" charset="0"/>
                <a:cs typeface="Times New Roman" panose="02020603050405020304" pitchFamily="18" charset="0"/>
              </a:rPr>
              <a:t>.</a:t>
            </a:r>
          </a:p>
          <a:p>
            <a:r>
              <a:rPr lang="en-US" sz="1400" b="1" dirty="0">
                <a:latin typeface="Times New Roman" panose="02020603050405020304" pitchFamily="18" charset="0"/>
                <a:cs typeface="Times New Roman" panose="02020603050405020304" pitchFamily="18" charset="0"/>
              </a:rPr>
              <a:t>Step 1) </a:t>
            </a:r>
            <a:r>
              <a:rPr lang="en-US" sz="1400" dirty="0">
                <a:latin typeface="Times New Roman" panose="02020603050405020304" pitchFamily="18" charset="0"/>
                <a:cs typeface="Times New Roman" panose="02020603050405020304" pitchFamily="18" charset="0"/>
              </a:rPr>
              <a:t>The first step is to drag the checkbox control onto the Windows Form from the toolbox as shown </a:t>
            </a:r>
            <a:r>
              <a:rPr lang="en-US" sz="1400" dirty="0" smtClean="0">
                <a:latin typeface="Times New Roman" panose="02020603050405020304" pitchFamily="18" charset="0"/>
                <a:cs typeface="Times New Roman" panose="02020603050405020304" pitchFamily="18" charset="0"/>
              </a:rPr>
              <a:t>below.</a:t>
            </a:r>
          </a:p>
          <a:p>
            <a:r>
              <a:rPr lang="en-US" sz="1400" b="1" dirty="0">
                <a:latin typeface="Times New Roman" panose="02020603050405020304" pitchFamily="18" charset="0"/>
                <a:cs typeface="Times New Roman" panose="02020603050405020304" pitchFamily="18" charset="0"/>
              </a:rPr>
              <a:t>Step 2) </a:t>
            </a:r>
            <a:r>
              <a:rPr lang="en-US" sz="1400" dirty="0">
                <a:latin typeface="Times New Roman" panose="02020603050405020304" pitchFamily="18" charset="0"/>
                <a:cs typeface="Times New Roman" panose="02020603050405020304" pitchFamily="18" charset="0"/>
              </a:rPr>
              <a:t>Once the checkbox has been added, go to the properties window by clicking on the Checkbox control</a:t>
            </a:r>
            <a:r>
              <a:rPr lang="en-US" sz="1400" dirty="0" smtClean="0">
                <a:latin typeface="Times New Roman" panose="02020603050405020304" pitchFamily="18" charset="0"/>
                <a:cs typeface="Times New Roman" panose="02020603050405020304" pitchFamily="18" charset="0"/>
              </a:rPr>
              <a:t>.</a:t>
            </a:r>
          </a:p>
          <a:p>
            <a:r>
              <a:rPr lang="en-US" sz="1400" dirty="0">
                <a:latin typeface="Times New Roman" panose="02020603050405020304" pitchFamily="18" charset="0"/>
                <a:cs typeface="Times New Roman" panose="02020603050405020304" pitchFamily="18" charset="0"/>
              </a:rPr>
              <a:t>In the properties window,</a:t>
            </a:r>
          </a:p>
          <a:p>
            <a:r>
              <a:rPr lang="en-US" sz="1400" dirty="0">
                <a:latin typeface="Times New Roman" panose="02020603050405020304" pitchFamily="18" charset="0"/>
                <a:cs typeface="Times New Roman" panose="02020603050405020304" pitchFamily="18" charset="0"/>
              </a:rPr>
              <a:t>First, you need to change the text property of both checkbox controls. Go the properties windows and change the text to C# and </a:t>
            </a:r>
            <a:r>
              <a:rPr lang="en-US" sz="1400" dirty="0" err="1">
                <a:latin typeface="Times New Roman" panose="02020603050405020304" pitchFamily="18" charset="0"/>
                <a:cs typeface="Times New Roman" panose="02020603050405020304" pitchFamily="18" charset="0"/>
                <a:hlinkClick r:id="rId2"/>
              </a:rPr>
              <a:t>ASP.Net</a:t>
            </a:r>
            <a:r>
              <a:rPr lang="en-US" sz="1400" dirty="0">
                <a:latin typeface="Times New Roman" panose="02020603050405020304" pitchFamily="18" charset="0"/>
                <a:cs typeface="Times New Roman" panose="02020603050405020304" pitchFamily="18" charset="0"/>
              </a:rPr>
              <a:t>.</a:t>
            </a:r>
          </a:p>
          <a:p>
            <a:r>
              <a:rPr lang="en-US" sz="1400" dirty="0">
                <a:latin typeface="Times New Roman" panose="02020603050405020304" pitchFamily="18" charset="0"/>
                <a:cs typeface="Times New Roman" panose="02020603050405020304" pitchFamily="18" charset="0"/>
              </a:rPr>
              <a:t>Similarly, change the name property of both Radio controls. Go the properties windows and change the name to </a:t>
            </a:r>
            <a:r>
              <a:rPr lang="en-US" sz="1400" dirty="0" err="1">
                <a:latin typeface="Times New Roman" panose="02020603050405020304" pitchFamily="18" charset="0"/>
                <a:cs typeface="Times New Roman" panose="02020603050405020304" pitchFamily="18" charset="0"/>
              </a:rPr>
              <a:t>chkC</a:t>
            </a:r>
            <a:r>
              <a:rPr lang="en-US" sz="1400" dirty="0">
                <a:latin typeface="Times New Roman" panose="02020603050405020304" pitchFamily="18" charset="0"/>
                <a:cs typeface="Times New Roman" panose="02020603050405020304" pitchFamily="18" charset="0"/>
              </a:rPr>
              <a:t> of one checkbox and to </a:t>
            </a:r>
            <a:r>
              <a:rPr lang="en-US" sz="1400" dirty="0" err="1">
                <a:latin typeface="Times New Roman" panose="02020603050405020304" pitchFamily="18" charset="0"/>
                <a:cs typeface="Times New Roman" panose="02020603050405020304" pitchFamily="18" charset="0"/>
              </a:rPr>
              <a:t>chkASP</a:t>
            </a:r>
            <a:r>
              <a:rPr lang="en-US" sz="1400" dirty="0">
                <a:latin typeface="Times New Roman" panose="02020603050405020304" pitchFamily="18" charset="0"/>
                <a:cs typeface="Times New Roman" panose="02020603050405020304" pitchFamily="18" charset="0"/>
              </a:rPr>
              <a:t> for the other </a:t>
            </a:r>
            <a:r>
              <a:rPr lang="en-US" sz="1400" dirty="0" smtClean="0">
                <a:latin typeface="Times New Roman" panose="02020603050405020304" pitchFamily="18" charset="0"/>
                <a:cs typeface="Times New Roman" panose="02020603050405020304" pitchFamily="18" charset="0"/>
              </a:rPr>
              <a:t>one</a:t>
            </a:r>
            <a:endParaRPr lang="en-US" sz="1400"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3"/>
          <a:stretch>
            <a:fillRect/>
          </a:stretch>
        </p:blipFill>
        <p:spPr>
          <a:xfrm>
            <a:off x="141838" y="2533273"/>
            <a:ext cx="2585001" cy="2171700"/>
          </a:xfrm>
          <a:prstGeom prst="rect">
            <a:avLst/>
          </a:prstGeom>
        </p:spPr>
      </p:pic>
      <p:pic>
        <p:nvPicPr>
          <p:cNvPr id="4" name="Picture 3"/>
          <p:cNvPicPr>
            <a:picLocks noChangeAspect="1"/>
          </p:cNvPicPr>
          <p:nvPr/>
        </p:nvPicPr>
        <p:blipFill>
          <a:blip r:embed="rId4"/>
          <a:stretch>
            <a:fillRect/>
          </a:stretch>
        </p:blipFill>
        <p:spPr>
          <a:xfrm>
            <a:off x="2989106" y="1999119"/>
            <a:ext cx="4869302" cy="4550545"/>
          </a:xfrm>
          <a:prstGeom prst="rect">
            <a:avLst/>
          </a:prstGeom>
        </p:spPr>
      </p:pic>
      <p:pic>
        <p:nvPicPr>
          <p:cNvPr id="5" name="Picture 4"/>
          <p:cNvPicPr>
            <a:picLocks noChangeAspect="1"/>
          </p:cNvPicPr>
          <p:nvPr/>
        </p:nvPicPr>
        <p:blipFill>
          <a:blip r:embed="rId5"/>
          <a:stretch>
            <a:fillRect/>
          </a:stretch>
        </p:blipFill>
        <p:spPr>
          <a:xfrm>
            <a:off x="7970775" y="2147510"/>
            <a:ext cx="4088441" cy="2943225"/>
          </a:xfrm>
          <a:prstGeom prst="rect">
            <a:avLst/>
          </a:prstGeom>
        </p:spPr>
      </p:pic>
    </p:spTree>
    <p:extLst>
      <p:ext uri="{BB962C8B-B14F-4D97-AF65-F5344CB8AC3E}">
        <p14:creationId xmlns:p14="http://schemas.microsoft.com/office/powerpoint/2010/main" val="329925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99588"/>
            <a:ext cx="11968681" cy="2246769"/>
          </a:xfrm>
          <a:prstGeom prst="rect">
            <a:avLst/>
          </a:prstGeom>
        </p:spPr>
        <p:txBody>
          <a:bodyPr wrap="square">
            <a:spAutoFit/>
          </a:bodyPr>
          <a:lstStyle/>
          <a:p>
            <a:r>
              <a:rPr lang="en-IN" sz="1400" b="1" dirty="0">
                <a:latin typeface="Times New Roman" panose="02020603050405020304" pitchFamily="18" charset="0"/>
                <a:cs typeface="Times New Roman" panose="02020603050405020304" pitchFamily="18" charset="0"/>
              </a:rPr>
              <a:t>C# Event Handling for </a:t>
            </a:r>
            <a:r>
              <a:rPr lang="en-IN" sz="1400" b="1" dirty="0" smtClean="0">
                <a:latin typeface="Times New Roman" panose="02020603050405020304" pitchFamily="18" charset="0"/>
                <a:cs typeface="Times New Roman" panose="02020603050405020304" pitchFamily="18" charset="0"/>
              </a:rPr>
              <a:t>Controls</a:t>
            </a:r>
          </a:p>
          <a:p>
            <a:r>
              <a:rPr lang="en-US" sz="1400" dirty="0">
                <a:latin typeface="Times New Roman" panose="02020603050405020304" pitchFamily="18" charset="0"/>
                <a:cs typeface="Times New Roman" panose="02020603050405020304" pitchFamily="18" charset="0"/>
              </a:rPr>
              <a:t>When working with windows form, you can add events to controls. An event is something that happens when an action is </a:t>
            </a:r>
            <a:r>
              <a:rPr lang="en-US" sz="1400" dirty="0" err="1" smtClean="0">
                <a:latin typeface="Times New Roman" panose="02020603050405020304" pitchFamily="18" charset="0"/>
                <a:cs typeface="Times New Roman" panose="02020603050405020304" pitchFamily="18" charset="0"/>
              </a:rPr>
              <a:t>performed.Probably</a:t>
            </a:r>
            <a:r>
              <a:rPr lang="en-US" sz="1400" dirty="0" smtClean="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the most common action is the clicking of a button on a form</a:t>
            </a:r>
            <a:r>
              <a:rPr lang="en-US" sz="1400" dirty="0" smtClean="0">
                <a:latin typeface="Times New Roman" panose="02020603050405020304" pitchFamily="18" charset="0"/>
                <a:cs typeface="Times New Roman" panose="02020603050405020304" pitchFamily="18" charset="0"/>
              </a:rPr>
              <a:t>.</a:t>
            </a:r>
          </a:p>
          <a:p>
            <a:r>
              <a:rPr lang="en-US" sz="1400" dirty="0" smtClean="0">
                <a:latin typeface="Times New Roman" panose="02020603050405020304" pitchFamily="18" charset="0"/>
                <a:cs typeface="Times New Roman" panose="02020603050405020304" pitchFamily="18" charset="0"/>
              </a:rPr>
              <a:t>In </a:t>
            </a:r>
            <a:r>
              <a:rPr lang="en-US" sz="1400" dirty="0">
                <a:latin typeface="Times New Roman" panose="02020603050405020304" pitchFamily="18" charset="0"/>
                <a:cs typeface="Times New Roman" panose="02020603050405020304" pitchFamily="18" charset="0"/>
              </a:rPr>
              <a:t>C# Windows Forms, you can add code which can be used to perform certain actions when a button is pressed on the form.</a:t>
            </a:r>
          </a:p>
          <a:p>
            <a:r>
              <a:rPr lang="en-US" sz="1400" dirty="0">
                <a:latin typeface="Times New Roman" panose="02020603050405020304" pitchFamily="18" charset="0"/>
                <a:cs typeface="Times New Roman" panose="02020603050405020304" pitchFamily="18" charset="0"/>
              </a:rPr>
              <a:t>Normally when a button is pressed on a form, it means that some processing should take place.</a:t>
            </a:r>
          </a:p>
          <a:p>
            <a:r>
              <a:rPr lang="en-US" sz="1400" dirty="0">
                <a:latin typeface="Times New Roman" panose="02020603050405020304" pitchFamily="18" charset="0"/>
                <a:cs typeface="Times New Roman" panose="02020603050405020304" pitchFamily="18" charset="0"/>
              </a:rPr>
              <a:t>Let’s take a look at one of the event and how it can be handled before we go to the button event scenario.</a:t>
            </a:r>
          </a:p>
          <a:p>
            <a:r>
              <a:rPr lang="en-US" sz="1400" dirty="0">
                <a:latin typeface="Times New Roman" panose="02020603050405020304" pitchFamily="18" charset="0"/>
                <a:cs typeface="Times New Roman" panose="02020603050405020304" pitchFamily="18" charset="0"/>
              </a:rPr>
              <a:t>The below example will showcase an event for the Listbox control. So whenever an item is selected in the </a:t>
            </a:r>
            <a:r>
              <a:rPr lang="en-US" sz="1400" dirty="0" err="1">
                <a:latin typeface="Times New Roman" panose="02020603050405020304" pitchFamily="18" charset="0"/>
                <a:cs typeface="Times New Roman" panose="02020603050405020304" pitchFamily="18" charset="0"/>
              </a:rPr>
              <a:t>listbox</a:t>
            </a:r>
            <a:r>
              <a:rPr lang="en-US" sz="1400" dirty="0">
                <a:latin typeface="Times New Roman" panose="02020603050405020304" pitchFamily="18" charset="0"/>
                <a:cs typeface="Times New Roman" panose="02020603050405020304" pitchFamily="18" charset="0"/>
              </a:rPr>
              <a:t> control, a message box should pop up which shows the item selected. Let’s perform the following steps to achieve this</a:t>
            </a:r>
            <a:r>
              <a:rPr lang="en-US" sz="1400" dirty="0" smtClean="0">
                <a:latin typeface="Times New Roman" panose="02020603050405020304" pitchFamily="18" charset="0"/>
                <a:cs typeface="Times New Roman" panose="02020603050405020304" pitchFamily="18" charset="0"/>
              </a:rPr>
              <a:t>.</a:t>
            </a:r>
          </a:p>
          <a:p>
            <a:r>
              <a:rPr lang="en-US" sz="1400" b="1" dirty="0">
                <a:latin typeface="Times New Roman" panose="02020603050405020304" pitchFamily="18" charset="0"/>
                <a:cs typeface="Times New Roman" panose="02020603050405020304" pitchFamily="18" charset="0"/>
              </a:rPr>
              <a:t>Step 1) </a:t>
            </a:r>
            <a:r>
              <a:rPr lang="en-US" sz="1400" dirty="0">
                <a:latin typeface="Times New Roman" panose="02020603050405020304" pitchFamily="18" charset="0"/>
                <a:cs typeface="Times New Roman" panose="02020603050405020304" pitchFamily="18" charset="0"/>
              </a:rPr>
              <a:t>Double click on the Listbox in the form designer</a:t>
            </a:r>
            <a:r>
              <a:rPr lang="en-US" sz="1400" b="1"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By doing this, Visual Studio will automatically open up the code file for the form. And it will automatically add an event method to the code. This event method will be triggered, whenever any item in the </a:t>
            </a:r>
            <a:r>
              <a:rPr lang="en-US" sz="1400" dirty="0" err="1">
                <a:latin typeface="Times New Roman" panose="02020603050405020304" pitchFamily="18" charset="0"/>
                <a:cs typeface="Times New Roman" panose="02020603050405020304" pitchFamily="18" charset="0"/>
              </a:rPr>
              <a:t>listbox</a:t>
            </a:r>
            <a:r>
              <a:rPr lang="en-US" sz="1400" dirty="0">
                <a:latin typeface="Times New Roman" panose="02020603050405020304" pitchFamily="18" charset="0"/>
                <a:cs typeface="Times New Roman" panose="02020603050405020304" pitchFamily="18" charset="0"/>
              </a:rPr>
              <a:t> is selected.</a:t>
            </a:r>
            <a:endParaRPr lang="en-IN" sz="1400"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773694" y="2346357"/>
            <a:ext cx="8001000" cy="1555687"/>
          </a:xfrm>
          <a:prstGeom prst="rect">
            <a:avLst/>
          </a:prstGeom>
        </p:spPr>
      </p:pic>
      <p:sp>
        <p:nvSpPr>
          <p:cNvPr id="4" name="Rectangle 3"/>
          <p:cNvSpPr/>
          <p:nvPr/>
        </p:nvSpPr>
        <p:spPr>
          <a:xfrm>
            <a:off x="159944" y="3946795"/>
            <a:ext cx="11881164" cy="523220"/>
          </a:xfrm>
          <a:prstGeom prst="rect">
            <a:avLst/>
          </a:prstGeom>
        </p:spPr>
        <p:txBody>
          <a:bodyPr wrap="square">
            <a:spAutoFit/>
          </a:bodyPr>
          <a:lstStyle/>
          <a:p>
            <a:r>
              <a:rPr lang="en-US" sz="1400" dirty="0">
                <a:latin typeface="Times New Roman" panose="02020603050405020304" pitchFamily="18" charset="0"/>
                <a:cs typeface="Times New Roman" panose="02020603050405020304" pitchFamily="18" charset="0"/>
              </a:rPr>
              <a:t>Above is the snippet of code which is automatically added by Visual Studio, when you double-click the List box control on the form. Now let’s add the below section of code to this snippet of code, to add the required functionality to the </a:t>
            </a:r>
            <a:r>
              <a:rPr lang="en-US" sz="1400" dirty="0" err="1">
                <a:latin typeface="Times New Roman" panose="02020603050405020304" pitchFamily="18" charset="0"/>
                <a:cs typeface="Times New Roman" panose="02020603050405020304" pitchFamily="18" charset="0"/>
              </a:rPr>
              <a:t>listbox</a:t>
            </a:r>
            <a:r>
              <a:rPr lang="en-US" sz="1400" dirty="0">
                <a:latin typeface="Times New Roman" panose="02020603050405020304" pitchFamily="18" charset="0"/>
                <a:cs typeface="Times New Roman" panose="02020603050405020304" pitchFamily="18" charset="0"/>
              </a:rPr>
              <a:t> event.</a:t>
            </a:r>
            <a:endParaRPr lang="en-IN" sz="14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3"/>
          <a:stretch>
            <a:fillRect/>
          </a:stretch>
        </p:blipFill>
        <p:spPr>
          <a:xfrm>
            <a:off x="1272767" y="4734961"/>
            <a:ext cx="8686800" cy="1933805"/>
          </a:xfrm>
          <a:prstGeom prst="rect">
            <a:avLst/>
          </a:prstGeom>
        </p:spPr>
      </p:pic>
    </p:spTree>
    <p:extLst>
      <p:ext uri="{BB962C8B-B14F-4D97-AF65-F5344CB8AC3E}">
        <p14:creationId xmlns:p14="http://schemas.microsoft.com/office/powerpoint/2010/main" val="22211765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1426" y="112021"/>
            <a:ext cx="11950574" cy="1169551"/>
          </a:xfrm>
          <a:prstGeom prst="rect">
            <a:avLst/>
          </a:prstGeom>
        </p:spPr>
        <p:txBody>
          <a:bodyPr wrap="square">
            <a:spAutoFit/>
          </a:bodyPr>
          <a:lstStyle/>
          <a:p>
            <a:r>
              <a:rPr lang="en-US" sz="1400" dirty="0">
                <a:latin typeface="Times New Roman" panose="02020603050405020304" pitchFamily="18" charset="0"/>
                <a:cs typeface="Times New Roman" panose="02020603050405020304" pitchFamily="18" charset="0"/>
              </a:rPr>
              <a:t>This is the event handler method which is automatically created by Visual Studio when you double-click the List box control. You don’t need to worry about the complexity of the method name or the parameters passed to the method.</a:t>
            </a:r>
          </a:p>
          <a:p>
            <a:r>
              <a:rPr lang="en-US" sz="1400" dirty="0">
                <a:latin typeface="Times New Roman" panose="02020603050405020304" pitchFamily="18" charset="0"/>
                <a:cs typeface="Times New Roman" panose="02020603050405020304" pitchFamily="18" charset="0"/>
              </a:rPr>
              <a:t>Here we are getting the </a:t>
            </a:r>
            <a:r>
              <a:rPr lang="en-US" sz="1400" dirty="0" err="1">
                <a:latin typeface="Times New Roman" panose="02020603050405020304" pitchFamily="18" charset="0"/>
                <a:cs typeface="Times New Roman" panose="02020603050405020304" pitchFamily="18" charset="0"/>
              </a:rPr>
              <a:t>SelectedItem</a:t>
            </a:r>
            <a:r>
              <a:rPr lang="en-US" sz="1400" dirty="0">
                <a:latin typeface="Times New Roman" panose="02020603050405020304" pitchFamily="18" charset="0"/>
                <a:cs typeface="Times New Roman" panose="02020603050405020304" pitchFamily="18" charset="0"/>
              </a:rPr>
              <a:t> through the </a:t>
            </a:r>
            <a:r>
              <a:rPr lang="en-US" sz="1400" dirty="0" err="1">
                <a:latin typeface="Times New Roman" panose="02020603050405020304" pitchFamily="18" charset="0"/>
                <a:cs typeface="Times New Roman" panose="02020603050405020304" pitchFamily="18" charset="0"/>
              </a:rPr>
              <a:t>lstCity.SelectedItem</a:t>
            </a:r>
            <a:r>
              <a:rPr lang="en-US" sz="1400" dirty="0">
                <a:latin typeface="Times New Roman" panose="02020603050405020304" pitchFamily="18" charset="0"/>
                <a:cs typeface="Times New Roman" panose="02020603050405020304" pitchFamily="18" charset="0"/>
              </a:rPr>
              <a:t> property. Remember that </a:t>
            </a:r>
            <a:r>
              <a:rPr lang="en-US" sz="1400" dirty="0" err="1">
                <a:latin typeface="Times New Roman" panose="02020603050405020304" pitchFamily="18" charset="0"/>
                <a:cs typeface="Times New Roman" panose="02020603050405020304" pitchFamily="18" charset="0"/>
              </a:rPr>
              <a:t>lstCity</a:t>
            </a:r>
            <a:r>
              <a:rPr lang="en-US" sz="1400" dirty="0">
                <a:latin typeface="Times New Roman" panose="02020603050405020304" pitchFamily="18" charset="0"/>
                <a:cs typeface="Times New Roman" panose="02020603050405020304" pitchFamily="18" charset="0"/>
              </a:rPr>
              <a:t> is the name of our Listbox control. We then use the </a:t>
            </a:r>
            <a:r>
              <a:rPr lang="en-US" sz="1400" dirty="0" err="1">
                <a:latin typeface="Times New Roman" panose="02020603050405020304" pitchFamily="18" charset="0"/>
                <a:cs typeface="Times New Roman" panose="02020603050405020304" pitchFamily="18" charset="0"/>
              </a:rPr>
              <a:t>GetItemText</a:t>
            </a:r>
            <a:r>
              <a:rPr lang="en-US" sz="1400" dirty="0">
                <a:latin typeface="Times New Roman" panose="02020603050405020304" pitchFamily="18" charset="0"/>
                <a:cs typeface="Times New Roman" panose="02020603050405020304" pitchFamily="18" charset="0"/>
              </a:rPr>
              <a:t> method to get the actual value of the selected item. We then assign this value to the text variable.</a:t>
            </a:r>
          </a:p>
          <a:p>
            <a:r>
              <a:rPr lang="en-US" sz="1400" dirty="0">
                <a:latin typeface="Times New Roman" panose="02020603050405020304" pitchFamily="18" charset="0"/>
                <a:cs typeface="Times New Roman" panose="02020603050405020304" pitchFamily="18" charset="0"/>
              </a:rPr>
              <a:t>Finally, we use the </a:t>
            </a:r>
            <a:r>
              <a:rPr lang="en-US" sz="1400" dirty="0" err="1">
                <a:latin typeface="Times New Roman" panose="02020603050405020304" pitchFamily="18" charset="0"/>
                <a:cs typeface="Times New Roman" panose="02020603050405020304" pitchFamily="18" charset="0"/>
              </a:rPr>
              <a:t>MessageBox</a:t>
            </a:r>
            <a:r>
              <a:rPr lang="en-US" sz="1400" dirty="0">
                <a:latin typeface="Times New Roman" panose="02020603050405020304" pitchFamily="18" charset="0"/>
                <a:cs typeface="Times New Roman" panose="02020603050405020304" pitchFamily="18" charset="0"/>
              </a:rPr>
              <a:t> method to display the text variable value to the user.</a:t>
            </a:r>
            <a:endParaRPr lang="en-IN" sz="1400"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1627124" y="1779666"/>
            <a:ext cx="8086725" cy="2990850"/>
          </a:xfrm>
          <a:prstGeom prst="rect">
            <a:avLst/>
          </a:prstGeom>
        </p:spPr>
      </p:pic>
      <p:sp>
        <p:nvSpPr>
          <p:cNvPr id="4" name="Rectangle 3"/>
          <p:cNvSpPr/>
          <p:nvPr/>
        </p:nvSpPr>
        <p:spPr>
          <a:xfrm>
            <a:off x="241425" y="5085846"/>
            <a:ext cx="11763469" cy="307777"/>
          </a:xfrm>
          <a:prstGeom prst="rect">
            <a:avLst/>
          </a:prstGeom>
        </p:spPr>
        <p:txBody>
          <a:bodyPr wrap="square">
            <a:spAutoFit/>
          </a:bodyPr>
          <a:lstStyle/>
          <a:p>
            <a:r>
              <a:rPr lang="en-US" sz="1400" dirty="0">
                <a:latin typeface="Times New Roman" panose="02020603050405020304" pitchFamily="18" charset="0"/>
                <a:cs typeface="Times New Roman" panose="02020603050405020304" pitchFamily="18" charset="0"/>
              </a:rPr>
              <a:t> double click the button in the Forms Designer and it will automatically add the method for the button event handler. Then you just need to add the below code.</a:t>
            </a: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824844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005359" y="173005"/>
            <a:ext cx="8334375" cy="3343275"/>
          </a:xfrm>
          <a:prstGeom prst="rect">
            <a:avLst/>
          </a:prstGeom>
        </p:spPr>
      </p:pic>
      <p:sp>
        <p:nvSpPr>
          <p:cNvPr id="3" name="Rectangle 2"/>
          <p:cNvSpPr/>
          <p:nvPr/>
        </p:nvSpPr>
        <p:spPr>
          <a:xfrm>
            <a:off x="313852" y="3987061"/>
            <a:ext cx="11292689" cy="1354217"/>
          </a:xfrm>
          <a:prstGeom prst="rect">
            <a:avLst/>
          </a:prstGeom>
        </p:spPr>
        <p:txBody>
          <a:bodyPr wrap="square">
            <a:spAutoFit/>
          </a:bodyPr>
          <a:lstStyle/>
          <a:p>
            <a:r>
              <a:rPr lang="en-US" sz="1600" dirty="0">
                <a:latin typeface="Times New Roman" panose="02020603050405020304" pitchFamily="18" charset="0"/>
                <a:cs typeface="Times New Roman" panose="02020603050405020304" pitchFamily="18" charset="0"/>
              </a:rPr>
              <a:t>This is the event handler method which is automatically created by Visual Studio when you double click the button control. You don’t need to worry on the complexity of the method name or the parameters passed to the method.</a:t>
            </a:r>
          </a:p>
          <a:p>
            <a:r>
              <a:rPr lang="en-US" sz="1600" dirty="0">
                <a:latin typeface="Times New Roman" panose="02020603050405020304" pitchFamily="18" charset="0"/>
                <a:cs typeface="Times New Roman" panose="02020603050405020304" pitchFamily="18" charset="0"/>
              </a:rPr>
              <a:t>Here we are getting values entered in the name and address textbox. The values can be taken from the text property of the textbox. We then assign the values to 2 variables, name, and address accordingly.</a:t>
            </a:r>
          </a:p>
          <a:p>
            <a:r>
              <a:rPr lang="en-US" sz="1600" dirty="0">
                <a:latin typeface="Times New Roman" panose="02020603050405020304" pitchFamily="18" charset="0"/>
                <a:cs typeface="Times New Roman" panose="02020603050405020304" pitchFamily="18" charset="0"/>
              </a:rPr>
              <a:t>Finally, we use the </a:t>
            </a:r>
            <a:r>
              <a:rPr lang="en-US" sz="1600" dirty="0" err="1">
                <a:latin typeface="Times New Roman" panose="02020603050405020304" pitchFamily="18" charset="0"/>
                <a:cs typeface="Times New Roman" panose="02020603050405020304" pitchFamily="18" charset="0"/>
              </a:rPr>
              <a:t>MessageBox</a:t>
            </a:r>
            <a:r>
              <a:rPr lang="en-US" sz="1600" dirty="0">
                <a:latin typeface="Times New Roman" panose="02020603050405020304" pitchFamily="18" charset="0"/>
                <a:cs typeface="Times New Roman" panose="02020603050405020304" pitchFamily="18" charset="0"/>
              </a:rPr>
              <a:t> method to display the name and address values to the user.</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917670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112522" y="319418"/>
            <a:ext cx="5667375" cy="3829050"/>
          </a:xfrm>
          <a:prstGeom prst="rect">
            <a:avLst/>
          </a:prstGeom>
        </p:spPr>
      </p:pic>
      <p:sp>
        <p:nvSpPr>
          <p:cNvPr id="3" name="Rectangle 2"/>
          <p:cNvSpPr/>
          <p:nvPr/>
        </p:nvSpPr>
        <p:spPr>
          <a:xfrm>
            <a:off x="295746" y="4472908"/>
            <a:ext cx="11627667" cy="830997"/>
          </a:xfrm>
          <a:prstGeom prst="rect">
            <a:avLst/>
          </a:prstGeom>
        </p:spPr>
        <p:txBody>
          <a:bodyPr wrap="square">
            <a:spAutoFit/>
          </a:bodyPr>
          <a:lstStyle/>
          <a:p>
            <a:r>
              <a:rPr lang="en-US" sz="1600" dirty="0" smtClean="0">
                <a:latin typeface="Times New Roman" panose="02020603050405020304" pitchFamily="18" charset="0"/>
                <a:cs typeface="Times New Roman" panose="02020603050405020304" pitchFamily="18" charset="0"/>
              </a:rPr>
              <a:t>1)First</a:t>
            </a:r>
            <a:r>
              <a:rPr lang="en-US" sz="1600" dirty="0">
                <a:latin typeface="Times New Roman" panose="02020603050405020304" pitchFamily="18" charset="0"/>
                <a:cs typeface="Times New Roman" panose="02020603050405020304" pitchFamily="18" charset="0"/>
              </a:rPr>
              <a:t>, enter a value in the name and address field.</a:t>
            </a:r>
          </a:p>
          <a:p>
            <a:r>
              <a:rPr lang="en-US" sz="1600" dirty="0" smtClean="0">
                <a:latin typeface="Times New Roman" panose="02020603050405020304" pitchFamily="18" charset="0"/>
                <a:cs typeface="Times New Roman" panose="02020603050405020304" pitchFamily="18" charset="0"/>
              </a:rPr>
              <a:t>2)Then </a:t>
            </a:r>
            <a:r>
              <a:rPr lang="en-US" sz="1600" dirty="0">
                <a:latin typeface="Times New Roman" panose="02020603050405020304" pitchFamily="18" charset="0"/>
                <a:cs typeface="Times New Roman" panose="02020603050405020304" pitchFamily="18" charset="0"/>
              </a:rPr>
              <a:t>click on the Submit </a:t>
            </a:r>
            <a:r>
              <a:rPr lang="en-US" sz="1600" dirty="0" smtClean="0">
                <a:latin typeface="Times New Roman" panose="02020603050405020304" pitchFamily="18" charset="0"/>
                <a:cs typeface="Times New Roman" panose="02020603050405020304" pitchFamily="18" charset="0"/>
              </a:rPr>
              <a:t>button</a:t>
            </a:r>
          </a:p>
          <a:p>
            <a:r>
              <a:rPr lang="en-US" sz="1600" dirty="0">
                <a:latin typeface="Times New Roman" panose="02020603050405020304" pitchFamily="18" charset="0"/>
                <a:cs typeface="Times New Roman" panose="02020603050405020304" pitchFamily="18" charset="0"/>
              </a:rPr>
              <a:t>Once you click the Submit button, a message box will pop, and it will correctly show you what you entered in the user details section.</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365246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 y="333738"/>
            <a:ext cx="12113537" cy="4832092"/>
          </a:xfrm>
          <a:prstGeom prst="rect">
            <a:avLst/>
          </a:prstGeom>
        </p:spPr>
        <p:txBody>
          <a:bodyPr wrap="square">
            <a:spAutoFit/>
          </a:bodyPr>
          <a:lstStyle/>
          <a:p>
            <a:r>
              <a:rPr lang="en-IN" sz="1400" b="1" dirty="0" err="1">
                <a:latin typeface="Times New Roman" panose="02020603050405020304" pitchFamily="18" charset="0"/>
                <a:cs typeface="Times New Roman" panose="02020603050405020304" pitchFamily="18" charset="0"/>
              </a:rPr>
              <a:t>DataGridView</a:t>
            </a:r>
            <a:r>
              <a:rPr lang="en-IN" sz="1400" b="1" dirty="0">
                <a:latin typeface="Times New Roman" panose="02020603050405020304" pitchFamily="18" charset="0"/>
                <a:cs typeface="Times New Roman" panose="02020603050405020304" pitchFamily="18" charset="0"/>
              </a:rPr>
              <a:t> Control In C#</a:t>
            </a:r>
          </a:p>
          <a:p>
            <a:endParaRPr lang="en-US" sz="1400" dirty="0" smtClean="0">
              <a:latin typeface="Times New Roman" panose="02020603050405020304" pitchFamily="18" charset="0"/>
              <a:cs typeface="Times New Roman" panose="02020603050405020304" pitchFamily="18" charset="0"/>
            </a:endParaRPr>
          </a:p>
          <a:p>
            <a:r>
              <a:rPr lang="en-US" sz="1400" dirty="0" smtClean="0">
                <a:latin typeface="Times New Roman" panose="02020603050405020304" pitchFamily="18" charset="0"/>
                <a:cs typeface="Times New Roman" panose="02020603050405020304" pitchFamily="18" charset="0"/>
              </a:rPr>
              <a:t>The </a:t>
            </a:r>
            <a:r>
              <a:rPr lang="en-US" sz="1400" dirty="0" err="1">
                <a:latin typeface="Times New Roman" panose="02020603050405020304" pitchFamily="18" charset="0"/>
                <a:cs typeface="Times New Roman" panose="02020603050405020304" pitchFamily="18" charset="0"/>
              </a:rPr>
              <a:t>DataGridView</a:t>
            </a:r>
            <a:r>
              <a:rPr lang="en-US" sz="1400" dirty="0">
                <a:latin typeface="Times New Roman" panose="02020603050405020304" pitchFamily="18" charset="0"/>
                <a:cs typeface="Times New Roman" panose="02020603050405020304" pitchFamily="18" charset="0"/>
              </a:rPr>
              <a:t> control provides a powerful and flexible way to display data in a tabular format. You can use the </a:t>
            </a:r>
            <a:r>
              <a:rPr lang="en-US" sz="1400" dirty="0" err="1">
                <a:latin typeface="Times New Roman" panose="02020603050405020304" pitchFamily="18" charset="0"/>
                <a:cs typeface="Times New Roman" panose="02020603050405020304" pitchFamily="18" charset="0"/>
              </a:rPr>
              <a:t>DataGridView</a:t>
            </a:r>
            <a:r>
              <a:rPr lang="en-US" sz="1400" dirty="0">
                <a:latin typeface="Times New Roman" panose="02020603050405020304" pitchFamily="18" charset="0"/>
                <a:cs typeface="Times New Roman" panose="02020603050405020304" pitchFamily="18" charset="0"/>
              </a:rPr>
              <a:t> control to show read-only views of a small amount of data, or you can scale it to show editable views of very large sets of data. This control also let's you display data in a master-details view</a:t>
            </a:r>
            <a:r>
              <a:rPr lang="en-US" sz="1400" dirty="0" smtClean="0">
                <a:latin typeface="Times New Roman" panose="02020603050405020304" pitchFamily="18" charset="0"/>
                <a:cs typeface="Times New Roman" panose="02020603050405020304" pitchFamily="18" charset="0"/>
              </a:rPr>
              <a:t>.</a:t>
            </a:r>
          </a:p>
          <a:p>
            <a:r>
              <a:rPr lang="en-US" sz="1400" dirty="0">
                <a:latin typeface="Times New Roman" panose="02020603050405020304" pitchFamily="18" charset="0"/>
                <a:cs typeface="Times New Roman" panose="02020603050405020304" pitchFamily="18" charset="0"/>
              </a:rPr>
              <a:t>Data can be displayed in a tabular manner with sorting, paging, and editing options using the C# data presentation control </a:t>
            </a:r>
            <a:r>
              <a:rPr lang="en-US" sz="1400" b="1" dirty="0" err="1">
                <a:latin typeface="Times New Roman" panose="02020603050405020304" pitchFamily="18" charset="0"/>
                <a:cs typeface="Times New Roman" panose="02020603050405020304" pitchFamily="18" charset="0"/>
              </a:rPr>
              <a:t>GridView</a:t>
            </a:r>
            <a:r>
              <a:rPr lang="en-US" sz="1400" dirty="0">
                <a:latin typeface="Times New Roman" panose="02020603050405020304" pitchFamily="18" charset="0"/>
                <a:cs typeface="Times New Roman" panose="02020603050405020304" pitchFamily="18" charset="0"/>
              </a:rPr>
              <a:t>. The namespace </a:t>
            </a:r>
            <a:r>
              <a:rPr lang="en-US" sz="1400" b="1" i="1" dirty="0" err="1">
                <a:latin typeface="Times New Roman" panose="02020603050405020304" pitchFamily="18" charset="0"/>
                <a:cs typeface="Times New Roman" panose="02020603050405020304" pitchFamily="18" charset="0"/>
              </a:rPr>
              <a:t>Web.UI.WebControls</a:t>
            </a:r>
            <a:r>
              <a:rPr lang="en-US" sz="1400" dirty="0">
                <a:latin typeface="Times New Roman" panose="02020603050405020304" pitchFamily="18" charset="0"/>
                <a:cs typeface="Times New Roman" panose="02020603050405020304" pitchFamily="18" charset="0"/>
              </a:rPr>
              <a:t> is frequently used in web applications. </a:t>
            </a:r>
            <a:r>
              <a:rPr lang="en-US" sz="1400" b="1" dirty="0" err="1">
                <a:latin typeface="Times New Roman" panose="02020603050405020304" pitchFamily="18" charset="0"/>
                <a:cs typeface="Times New Roman" panose="02020603050405020304" pitchFamily="18" charset="0"/>
              </a:rPr>
              <a:t>GridView</a:t>
            </a:r>
            <a:r>
              <a:rPr lang="en-US" sz="1400" dirty="0">
                <a:latin typeface="Times New Roman" panose="02020603050405020304" pitchFamily="18" charset="0"/>
                <a:cs typeface="Times New Roman" panose="02020603050405020304" pitchFamily="18" charset="0"/>
              </a:rPr>
              <a:t> can be bound to various data sources like databases, XML, and other data sources</a:t>
            </a:r>
            <a:r>
              <a:rPr lang="en-US" sz="1400" dirty="0" smtClean="0">
                <a:latin typeface="Times New Roman" panose="02020603050405020304" pitchFamily="18" charset="0"/>
                <a:cs typeface="Times New Roman" panose="02020603050405020304" pitchFamily="18" charset="0"/>
              </a:rPr>
              <a:t>.</a:t>
            </a:r>
          </a:p>
          <a:p>
            <a:r>
              <a:rPr lang="en-US" sz="1400" dirty="0">
                <a:latin typeface="Times New Roman" panose="02020603050405020304" pitchFamily="18" charset="0"/>
                <a:cs typeface="Times New Roman" panose="02020603050405020304" pitchFamily="18" charset="0"/>
              </a:rPr>
              <a:t>Features of </a:t>
            </a:r>
            <a:r>
              <a:rPr lang="en-US" sz="1400" dirty="0" err="1">
                <a:latin typeface="Times New Roman" panose="02020603050405020304" pitchFamily="18" charset="0"/>
                <a:cs typeface="Times New Roman" panose="02020603050405020304" pitchFamily="18" charset="0"/>
              </a:rPr>
              <a:t>GridView</a:t>
            </a:r>
            <a:r>
              <a:rPr lang="en-US" sz="1400" dirty="0">
                <a:latin typeface="Times New Roman" panose="02020603050405020304" pitchFamily="18" charset="0"/>
                <a:cs typeface="Times New Roman" panose="02020603050405020304" pitchFamily="18" charset="0"/>
              </a:rPr>
              <a:t> in C#:</a:t>
            </a:r>
          </a:p>
          <a:p>
            <a:r>
              <a:rPr lang="en-US" sz="1400" b="1" dirty="0" err="1">
                <a:latin typeface="Times New Roman" panose="02020603050405020304" pitchFamily="18" charset="0"/>
                <a:cs typeface="Times New Roman" panose="02020603050405020304" pitchFamily="18" charset="0"/>
              </a:rPr>
              <a:t>GridView</a:t>
            </a:r>
            <a:r>
              <a:rPr lang="en-US" sz="1400" dirty="0">
                <a:latin typeface="Times New Roman" panose="02020603050405020304" pitchFamily="18" charset="0"/>
                <a:cs typeface="Times New Roman" panose="02020603050405020304" pitchFamily="18" charset="0"/>
              </a:rPr>
              <a:t> in C# has several features that make it a popular choice for displaying data in web applications. Some of the key features of </a:t>
            </a:r>
            <a:r>
              <a:rPr lang="en-US" sz="1400" dirty="0" err="1">
                <a:latin typeface="Times New Roman" panose="02020603050405020304" pitchFamily="18" charset="0"/>
                <a:cs typeface="Times New Roman" panose="02020603050405020304" pitchFamily="18" charset="0"/>
              </a:rPr>
              <a:t>GridView</a:t>
            </a:r>
            <a:r>
              <a:rPr lang="en-US" sz="1400" dirty="0">
                <a:latin typeface="Times New Roman" panose="02020603050405020304" pitchFamily="18" charset="0"/>
                <a:cs typeface="Times New Roman" panose="02020603050405020304" pitchFamily="18" charset="0"/>
              </a:rPr>
              <a:t> are:</a:t>
            </a:r>
          </a:p>
          <a:p>
            <a:r>
              <a:rPr lang="en-US" sz="1400" b="1" dirty="0">
                <a:latin typeface="Times New Roman" panose="02020603050405020304" pitchFamily="18" charset="0"/>
                <a:cs typeface="Times New Roman" panose="02020603050405020304" pitchFamily="18" charset="0"/>
              </a:rPr>
              <a:t>Sorting:</a:t>
            </a:r>
            <a:endParaRPr lang="en-US" sz="1400" dirty="0">
              <a:latin typeface="Times New Roman" panose="02020603050405020304" pitchFamily="18" charset="0"/>
              <a:cs typeface="Times New Roman" panose="02020603050405020304" pitchFamily="18" charset="0"/>
            </a:endParaRPr>
          </a:p>
          <a:p>
            <a:r>
              <a:rPr lang="en-US" sz="1400" b="1" dirty="0" err="1">
                <a:latin typeface="Times New Roman" panose="02020603050405020304" pitchFamily="18" charset="0"/>
                <a:cs typeface="Times New Roman" panose="02020603050405020304" pitchFamily="18" charset="0"/>
              </a:rPr>
              <a:t>GridView</a:t>
            </a:r>
            <a:r>
              <a:rPr lang="en-US" sz="1400" dirty="0">
                <a:latin typeface="Times New Roman" panose="02020603050405020304" pitchFamily="18" charset="0"/>
                <a:cs typeface="Times New Roman" panose="02020603050405020304" pitchFamily="18" charset="0"/>
              </a:rPr>
              <a:t> allows the sorting of data in ascending or descending order. By pressing and holding down the shift key while clicking on the column headers, you can sort across several columns.</a:t>
            </a:r>
          </a:p>
          <a:p>
            <a:r>
              <a:rPr lang="en-US" sz="1400" b="1" dirty="0">
                <a:latin typeface="Times New Roman" panose="02020603050405020304" pitchFamily="18" charset="0"/>
                <a:cs typeface="Times New Roman" panose="02020603050405020304" pitchFamily="18" charset="0"/>
              </a:rPr>
              <a:t>Paging:</a:t>
            </a:r>
            <a:endParaRPr lang="en-US" sz="1400" dirty="0">
              <a:latin typeface="Times New Roman" panose="02020603050405020304" pitchFamily="18" charset="0"/>
              <a:cs typeface="Times New Roman" panose="02020603050405020304" pitchFamily="18" charset="0"/>
            </a:endParaRPr>
          </a:p>
          <a:p>
            <a:r>
              <a:rPr lang="en-US" sz="1400" b="1" dirty="0" err="1">
                <a:latin typeface="Times New Roman" panose="02020603050405020304" pitchFamily="18" charset="0"/>
                <a:cs typeface="Times New Roman" panose="02020603050405020304" pitchFamily="18" charset="0"/>
              </a:rPr>
              <a:t>GridView</a:t>
            </a:r>
            <a:r>
              <a:rPr lang="en-US" sz="1400" dirty="0">
                <a:latin typeface="Times New Roman" panose="02020603050405020304" pitchFamily="18" charset="0"/>
                <a:cs typeface="Times New Roman" panose="02020603050405020304" pitchFamily="18" charset="0"/>
              </a:rPr>
              <a:t> supports the paging of data, which allows you to display a subset of data at a time. This helps to increase the application's performance when dealing with large amounts of data.</a:t>
            </a:r>
          </a:p>
          <a:p>
            <a:r>
              <a:rPr lang="en-US" sz="1400" b="1" dirty="0">
                <a:latin typeface="Times New Roman" panose="02020603050405020304" pitchFamily="18" charset="0"/>
                <a:cs typeface="Times New Roman" panose="02020603050405020304" pitchFamily="18" charset="0"/>
              </a:rPr>
              <a:t>Editing:</a:t>
            </a:r>
            <a:endParaRPr lang="en-US" sz="1400" dirty="0">
              <a:latin typeface="Times New Roman" panose="02020603050405020304" pitchFamily="18" charset="0"/>
              <a:cs typeface="Times New Roman" panose="02020603050405020304" pitchFamily="18" charset="0"/>
            </a:endParaRPr>
          </a:p>
          <a:p>
            <a:r>
              <a:rPr lang="en-US" sz="1400" b="1" dirty="0" err="1">
                <a:latin typeface="Times New Roman" panose="02020603050405020304" pitchFamily="18" charset="0"/>
                <a:cs typeface="Times New Roman" panose="02020603050405020304" pitchFamily="18" charset="0"/>
              </a:rPr>
              <a:t>GridView</a:t>
            </a:r>
            <a:r>
              <a:rPr lang="en-US" sz="1400" dirty="0">
                <a:latin typeface="Times New Roman" panose="02020603050405020304" pitchFamily="18" charset="0"/>
                <a:cs typeface="Times New Roman" panose="02020603050405020304" pitchFamily="18" charset="0"/>
              </a:rPr>
              <a:t> provides editing capabilities, which allow users to edit the data directly in control. This feature is useful when the user needs to make changes to the data displayed in the control.</a:t>
            </a:r>
          </a:p>
          <a:p>
            <a:r>
              <a:rPr lang="en-US" sz="1400" b="1" dirty="0">
                <a:latin typeface="Times New Roman" panose="02020603050405020304" pitchFamily="18" charset="0"/>
                <a:cs typeface="Times New Roman" panose="02020603050405020304" pitchFamily="18" charset="0"/>
              </a:rPr>
              <a:t>Selection:</a:t>
            </a:r>
            <a:endParaRPr lang="en-US" sz="1400" dirty="0">
              <a:latin typeface="Times New Roman" panose="02020603050405020304" pitchFamily="18" charset="0"/>
              <a:cs typeface="Times New Roman" panose="02020603050405020304" pitchFamily="18" charset="0"/>
            </a:endParaRPr>
          </a:p>
          <a:p>
            <a:r>
              <a:rPr lang="en-US" sz="1400" b="1" dirty="0" err="1">
                <a:latin typeface="Times New Roman" panose="02020603050405020304" pitchFamily="18" charset="0"/>
                <a:cs typeface="Times New Roman" panose="02020603050405020304" pitchFamily="18" charset="0"/>
              </a:rPr>
              <a:t>GridView</a:t>
            </a:r>
            <a:r>
              <a:rPr lang="en-US" sz="1400" dirty="0">
                <a:latin typeface="Times New Roman" panose="02020603050405020304" pitchFamily="18" charset="0"/>
                <a:cs typeface="Times New Roman" panose="02020603050405020304" pitchFamily="18" charset="0"/>
              </a:rPr>
              <a:t> allows the selection of data rows, which can be utilized to perform various tasks on the selected rows, like deletion, updating, or exporting.</a:t>
            </a:r>
          </a:p>
          <a:p>
            <a:r>
              <a:rPr lang="en-US" sz="1400" b="1" dirty="0">
                <a:latin typeface="Times New Roman" panose="02020603050405020304" pitchFamily="18" charset="0"/>
                <a:cs typeface="Times New Roman" panose="02020603050405020304" pitchFamily="18" charset="0"/>
              </a:rPr>
              <a:t>Formatting:</a:t>
            </a:r>
            <a:endParaRPr lang="en-US" sz="1400" dirty="0">
              <a:latin typeface="Times New Roman" panose="02020603050405020304" pitchFamily="18" charset="0"/>
              <a:cs typeface="Times New Roman" panose="02020603050405020304" pitchFamily="18" charset="0"/>
            </a:endParaRPr>
          </a:p>
          <a:p>
            <a:r>
              <a:rPr lang="en-US" sz="1400" b="1" dirty="0" err="1">
                <a:latin typeface="Times New Roman" panose="02020603050405020304" pitchFamily="18" charset="0"/>
                <a:cs typeface="Times New Roman" panose="02020603050405020304" pitchFamily="18" charset="0"/>
              </a:rPr>
              <a:t>GridView</a:t>
            </a:r>
            <a:r>
              <a:rPr lang="en-US" sz="1400" dirty="0">
                <a:latin typeface="Times New Roman" panose="02020603050405020304" pitchFamily="18" charset="0"/>
                <a:cs typeface="Times New Roman" panose="02020603050405020304" pitchFamily="18" charset="0"/>
              </a:rPr>
              <a:t> provides formatting options for data displayed in the control. You can manipulate the font, size, color, and other formatting options for the data.</a:t>
            </a:r>
          </a:p>
          <a:p>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746635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7104" y="246862"/>
            <a:ext cx="11935485" cy="5693866"/>
          </a:xfrm>
          <a:prstGeom prst="rect">
            <a:avLst/>
          </a:prstGeom>
        </p:spPr>
        <p:txBody>
          <a:bodyPr wrap="square">
            <a:spAutoFit/>
          </a:bodyPr>
          <a:lstStyle/>
          <a:p>
            <a:r>
              <a:rPr lang="en-US" sz="1400" b="1" dirty="0" smtClean="0">
                <a:latin typeface="Times New Roman" panose="02020603050405020304" pitchFamily="18" charset="0"/>
                <a:cs typeface="Times New Roman" panose="02020603050405020304" pitchFamily="18" charset="0"/>
              </a:rPr>
              <a:t>Properties of </a:t>
            </a:r>
            <a:r>
              <a:rPr lang="en-US" sz="1400" b="1" dirty="0" err="1" smtClean="0">
                <a:latin typeface="Times New Roman" panose="02020603050405020304" pitchFamily="18" charset="0"/>
                <a:cs typeface="Times New Roman" panose="02020603050405020304" pitchFamily="18" charset="0"/>
              </a:rPr>
              <a:t>GridView</a:t>
            </a:r>
            <a:r>
              <a:rPr lang="en-US" sz="1400" b="1" dirty="0" smtClean="0">
                <a:latin typeface="Times New Roman" panose="02020603050405020304" pitchFamily="18" charset="0"/>
                <a:cs typeface="Times New Roman" panose="02020603050405020304" pitchFamily="18" charset="0"/>
              </a:rPr>
              <a:t> in C#:</a:t>
            </a:r>
          </a:p>
          <a:p>
            <a:r>
              <a:rPr lang="en-US" sz="1400" dirty="0" err="1" smtClean="0">
                <a:latin typeface="Times New Roman" panose="02020603050405020304" pitchFamily="18" charset="0"/>
                <a:cs typeface="Times New Roman" panose="02020603050405020304" pitchFamily="18" charset="0"/>
              </a:rPr>
              <a:t>GridView</a:t>
            </a:r>
            <a:r>
              <a:rPr lang="en-US" sz="1400" dirty="0" smtClean="0">
                <a:latin typeface="Times New Roman" panose="02020603050405020304" pitchFamily="18" charset="0"/>
                <a:cs typeface="Times New Roman" panose="02020603050405020304" pitchFamily="18" charset="0"/>
              </a:rPr>
              <a:t> in C# has several properties that can be used to customize its appearance and behavior. Some of the key properties of </a:t>
            </a:r>
            <a:r>
              <a:rPr lang="en-US" sz="1400" dirty="0" err="1" smtClean="0">
                <a:latin typeface="Times New Roman" panose="02020603050405020304" pitchFamily="18" charset="0"/>
                <a:cs typeface="Times New Roman" panose="02020603050405020304" pitchFamily="18" charset="0"/>
              </a:rPr>
              <a:t>GridView</a:t>
            </a:r>
            <a:r>
              <a:rPr lang="en-US" sz="1400" dirty="0" smtClean="0">
                <a:latin typeface="Times New Roman" panose="02020603050405020304" pitchFamily="18" charset="0"/>
                <a:cs typeface="Times New Roman" panose="02020603050405020304" pitchFamily="18" charset="0"/>
              </a:rPr>
              <a:t> are:</a:t>
            </a:r>
          </a:p>
          <a:p>
            <a:endParaRPr lang="en-US" sz="1400" dirty="0" smtClean="0">
              <a:latin typeface="Times New Roman" panose="02020603050405020304" pitchFamily="18" charset="0"/>
              <a:cs typeface="Times New Roman" panose="02020603050405020304" pitchFamily="18" charset="0"/>
            </a:endParaRPr>
          </a:p>
          <a:p>
            <a:r>
              <a:rPr lang="en-US" sz="1400" b="1" dirty="0" err="1" smtClean="0">
                <a:latin typeface="Times New Roman" panose="02020603050405020304" pitchFamily="18" charset="0"/>
                <a:cs typeface="Times New Roman" panose="02020603050405020304" pitchFamily="18" charset="0"/>
              </a:rPr>
              <a:t>AutoGenerateColumns</a:t>
            </a:r>
            <a:r>
              <a:rPr lang="en-US" sz="1400" b="1" dirty="0" smtClean="0">
                <a:latin typeface="Times New Roman" panose="02020603050405020304" pitchFamily="18" charset="0"/>
                <a:cs typeface="Times New Roman" panose="02020603050405020304" pitchFamily="18" charset="0"/>
              </a:rPr>
              <a:t>:</a:t>
            </a:r>
          </a:p>
          <a:p>
            <a:r>
              <a:rPr lang="en-US" sz="1400" dirty="0" smtClean="0">
                <a:latin typeface="Times New Roman" panose="02020603050405020304" pitchFamily="18" charset="0"/>
                <a:cs typeface="Times New Roman" panose="02020603050405020304" pitchFamily="18" charset="0"/>
              </a:rPr>
              <a:t>This property allows you to automatically generate columns based on the data source.</a:t>
            </a:r>
          </a:p>
          <a:p>
            <a:r>
              <a:rPr lang="en-US" sz="1400" b="1" dirty="0" err="1" smtClean="0">
                <a:latin typeface="Times New Roman" panose="02020603050405020304" pitchFamily="18" charset="0"/>
                <a:cs typeface="Times New Roman" panose="02020603050405020304" pitchFamily="18" charset="0"/>
              </a:rPr>
              <a:t>AllowSorting</a:t>
            </a:r>
            <a:r>
              <a:rPr lang="en-US" sz="1400" b="1" dirty="0" smtClean="0">
                <a:latin typeface="Times New Roman" panose="02020603050405020304" pitchFamily="18" charset="0"/>
                <a:cs typeface="Times New Roman" panose="02020603050405020304" pitchFamily="18" charset="0"/>
              </a:rPr>
              <a:t>:</a:t>
            </a:r>
            <a:endParaRPr lang="en-US" sz="1400" dirty="0" smtClean="0">
              <a:latin typeface="Times New Roman" panose="02020603050405020304" pitchFamily="18" charset="0"/>
              <a:cs typeface="Times New Roman" panose="02020603050405020304" pitchFamily="18" charset="0"/>
            </a:endParaRPr>
          </a:p>
          <a:p>
            <a:r>
              <a:rPr lang="en-US" sz="1400" dirty="0" smtClean="0">
                <a:latin typeface="Times New Roman" panose="02020603050405020304" pitchFamily="18" charset="0"/>
                <a:cs typeface="Times New Roman" panose="02020603050405020304" pitchFamily="18" charset="0"/>
              </a:rPr>
              <a:t>This property allows you to enable or disable data sorting in the </a:t>
            </a:r>
            <a:r>
              <a:rPr lang="en-US" sz="1400" b="1" dirty="0" err="1" smtClean="0">
                <a:latin typeface="Times New Roman" panose="02020603050405020304" pitchFamily="18" charset="0"/>
                <a:cs typeface="Times New Roman" panose="02020603050405020304" pitchFamily="18" charset="0"/>
              </a:rPr>
              <a:t>GridView</a:t>
            </a:r>
            <a:r>
              <a:rPr lang="en-US" sz="1400" dirty="0" smtClean="0">
                <a:latin typeface="Times New Roman" panose="02020603050405020304" pitchFamily="18" charset="0"/>
                <a:cs typeface="Times New Roman" panose="02020603050405020304" pitchFamily="18" charset="0"/>
              </a:rPr>
              <a:t>.</a:t>
            </a:r>
          </a:p>
          <a:p>
            <a:r>
              <a:rPr lang="en-US" sz="1400" b="1" dirty="0" err="1" smtClean="0">
                <a:latin typeface="Times New Roman" panose="02020603050405020304" pitchFamily="18" charset="0"/>
                <a:cs typeface="Times New Roman" panose="02020603050405020304" pitchFamily="18" charset="0"/>
              </a:rPr>
              <a:t>AllowPaging</a:t>
            </a:r>
            <a:r>
              <a:rPr lang="en-US" sz="1400" b="1" dirty="0" smtClean="0">
                <a:latin typeface="Times New Roman" panose="02020603050405020304" pitchFamily="18" charset="0"/>
                <a:cs typeface="Times New Roman" panose="02020603050405020304" pitchFamily="18" charset="0"/>
              </a:rPr>
              <a:t>:</a:t>
            </a:r>
            <a:endParaRPr lang="en-US" sz="1400" dirty="0" smtClean="0">
              <a:latin typeface="Times New Roman" panose="02020603050405020304" pitchFamily="18" charset="0"/>
              <a:cs typeface="Times New Roman" panose="02020603050405020304" pitchFamily="18" charset="0"/>
            </a:endParaRPr>
          </a:p>
          <a:p>
            <a:r>
              <a:rPr lang="en-US" sz="1400" dirty="0" smtClean="0">
                <a:latin typeface="Times New Roman" panose="02020603050405020304" pitchFamily="18" charset="0"/>
                <a:cs typeface="Times New Roman" panose="02020603050405020304" pitchFamily="18" charset="0"/>
              </a:rPr>
              <a:t>This property allows you to enable or disable the paging of data in the </a:t>
            </a:r>
            <a:r>
              <a:rPr lang="en-US" sz="1400" b="1" dirty="0" err="1" smtClean="0">
                <a:latin typeface="Times New Roman" panose="02020603050405020304" pitchFamily="18" charset="0"/>
                <a:cs typeface="Times New Roman" panose="02020603050405020304" pitchFamily="18" charset="0"/>
              </a:rPr>
              <a:t>GridView</a:t>
            </a:r>
            <a:r>
              <a:rPr lang="en-US" sz="1400" dirty="0" smtClean="0">
                <a:latin typeface="Times New Roman" panose="02020603050405020304" pitchFamily="18" charset="0"/>
                <a:cs typeface="Times New Roman" panose="02020603050405020304" pitchFamily="18" charset="0"/>
              </a:rPr>
              <a:t>.</a:t>
            </a:r>
          </a:p>
          <a:p>
            <a:r>
              <a:rPr lang="en-US" sz="1400" b="1" dirty="0" err="1" smtClean="0">
                <a:latin typeface="Times New Roman" panose="02020603050405020304" pitchFamily="18" charset="0"/>
                <a:cs typeface="Times New Roman" panose="02020603050405020304" pitchFamily="18" charset="0"/>
              </a:rPr>
              <a:t>ShowHeader</a:t>
            </a:r>
            <a:r>
              <a:rPr lang="en-US" sz="1400" b="1" dirty="0" smtClean="0">
                <a:latin typeface="Times New Roman" panose="02020603050405020304" pitchFamily="18" charset="0"/>
                <a:cs typeface="Times New Roman" panose="02020603050405020304" pitchFamily="18" charset="0"/>
              </a:rPr>
              <a:t>:</a:t>
            </a:r>
            <a:endParaRPr lang="en-US" sz="1400" dirty="0" smtClean="0">
              <a:latin typeface="Times New Roman" panose="02020603050405020304" pitchFamily="18" charset="0"/>
              <a:cs typeface="Times New Roman" panose="02020603050405020304" pitchFamily="18" charset="0"/>
            </a:endParaRPr>
          </a:p>
          <a:p>
            <a:r>
              <a:rPr lang="en-US" sz="1400" dirty="0" smtClean="0">
                <a:latin typeface="Times New Roman" panose="02020603050405020304" pitchFamily="18" charset="0"/>
                <a:cs typeface="Times New Roman" panose="02020603050405020304" pitchFamily="18" charset="0"/>
              </a:rPr>
              <a:t>This property allows you to show or hide the header of the </a:t>
            </a:r>
            <a:r>
              <a:rPr lang="en-US" sz="1400" b="1" dirty="0" err="1" smtClean="0">
                <a:latin typeface="Times New Roman" panose="02020603050405020304" pitchFamily="18" charset="0"/>
                <a:cs typeface="Times New Roman" panose="02020603050405020304" pitchFamily="18" charset="0"/>
              </a:rPr>
              <a:t>GridView</a:t>
            </a:r>
            <a:r>
              <a:rPr lang="en-US" sz="1400" dirty="0" smtClean="0">
                <a:latin typeface="Times New Roman" panose="02020603050405020304" pitchFamily="18" charset="0"/>
                <a:cs typeface="Times New Roman" panose="02020603050405020304" pitchFamily="18" charset="0"/>
              </a:rPr>
              <a:t>.</a:t>
            </a:r>
          </a:p>
          <a:p>
            <a:r>
              <a:rPr lang="en-US" sz="1400" b="1" dirty="0" err="1" smtClean="0">
                <a:latin typeface="Times New Roman" panose="02020603050405020304" pitchFamily="18" charset="0"/>
                <a:cs typeface="Times New Roman" panose="02020603050405020304" pitchFamily="18" charset="0"/>
              </a:rPr>
              <a:t>ShowFooter</a:t>
            </a:r>
            <a:r>
              <a:rPr lang="en-US" sz="1400" b="1" dirty="0" smtClean="0">
                <a:latin typeface="Times New Roman" panose="02020603050405020304" pitchFamily="18" charset="0"/>
                <a:cs typeface="Times New Roman" panose="02020603050405020304" pitchFamily="18" charset="0"/>
              </a:rPr>
              <a:t>:</a:t>
            </a:r>
            <a:endParaRPr lang="en-US" sz="1400" dirty="0" smtClean="0">
              <a:latin typeface="Times New Roman" panose="02020603050405020304" pitchFamily="18" charset="0"/>
              <a:cs typeface="Times New Roman" panose="02020603050405020304" pitchFamily="18" charset="0"/>
            </a:endParaRPr>
          </a:p>
          <a:p>
            <a:r>
              <a:rPr lang="en-US" sz="1400" dirty="0" smtClean="0">
                <a:latin typeface="Times New Roman" panose="02020603050405020304" pitchFamily="18" charset="0"/>
                <a:cs typeface="Times New Roman" panose="02020603050405020304" pitchFamily="18" charset="0"/>
              </a:rPr>
              <a:t>This property allows you to show or hide the footer of the </a:t>
            </a:r>
            <a:r>
              <a:rPr lang="en-US" sz="1400" b="1" dirty="0" err="1" smtClean="0">
                <a:latin typeface="Times New Roman" panose="02020603050405020304" pitchFamily="18" charset="0"/>
                <a:cs typeface="Times New Roman" panose="02020603050405020304" pitchFamily="18" charset="0"/>
              </a:rPr>
              <a:t>GridView</a:t>
            </a:r>
            <a:r>
              <a:rPr lang="en-US" sz="1400" dirty="0" smtClean="0">
                <a:latin typeface="Times New Roman" panose="02020603050405020304" pitchFamily="18" charset="0"/>
                <a:cs typeface="Times New Roman" panose="02020603050405020304" pitchFamily="18" charset="0"/>
              </a:rPr>
              <a:t>.</a:t>
            </a:r>
          </a:p>
          <a:p>
            <a:r>
              <a:rPr lang="en-US" sz="1400" b="1" dirty="0" err="1" smtClean="0">
                <a:latin typeface="Times New Roman" panose="02020603050405020304" pitchFamily="18" charset="0"/>
                <a:cs typeface="Times New Roman" panose="02020603050405020304" pitchFamily="18" charset="0"/>
              </a:rPr>
              <a:t>EditIndex</a:t>
            </a:r>
            <a:r>
              <a:rPr lang="en-US" sz="1400" b="1" dirty="0" smtClean="0">
                <a:latin typeface="Times New Roman" panose="02020603050405020304" pitchFamily="18" charset="0"/>
                <a:cs typeface="Times New Roman" panose="02020603050405020304" pitchFamily="18" charset="0"/>
              </a:rPr>
              <a:t>:</a:t>
            </a:r>
            <a:endParaRPr lang="en-US" sz="1400" dirty="0" smtClean="0">
              <a:latin typeface="Times New Roman" panose="02020603050405020304" pitchFamily="18" charset="0"/>
              <a:cs typeface="Times New Roman" panose="02020603050405020304" pitchFamily="18" charset="0"/>
            </a:endParaRPr>
          </a:p>
          <a:p>
            <a:r>
              <a:rPr lang="en-US" sz="1400" dirty="0" smtClean="0">
                <a:latin typeface="Times New Roman" panose="02020603050405020304" pitchFamily="18" charset="0"/>
                <a:cs typeface="Times New Roman" panose="02020603050405020304" pitchFamily="18" charset="0"/>
              </a:rPr>
              <a:t>This property allows you to set the index of the row being edited in the </a:t>
            </a:r>
            <a:r>
              <a:rPr lang="en-US" sz="1400" b="1" dirty="0" err="1" smtClean="0">
                <a:latin typeface="Times New Roman" panose="02020603050405020304" pitchFamily="18" charset="0"/>
                <a:cs typeface="Times New Roman" panose="02020603050405020304" pitchFamily="18" charset="0"/>
              </a:rPr>
              <a:t>GridView</a:t>
            </a:r>
            <a:r>
              <a:rPr lang="en-US" sz="1400" dirty="0" smtClean="0">
                <a:latin typeface="Times New Roman" panose="02020603050405020304" pitchFamily="18" charset="0"/>
                <a:cs typeface="Times New Roman" panose="02020603050405020304" pitchFamily="18" charset="0"/>
              </a:rPr>
              <a:t>.</a:t>
            </a:r>
          </a:p>
          <a:p>
            <a:r>
              <a:rPr lang="en-US" sz="1400" b="1" dirty="0" smtClean="0">
                <a:latin typeface="Times New Roman" panose="02020603050405020304" pitchFamily="18" charset="0"/>
                <a:cs typeface="Times New Roman" panose="02020603050405020304" pitchFamily="18" charset="0"/>
              </a:rPr>
              <a:t>Using </a:t>
            </a:r>
            <a:r>
              <a:rPr lang="en-US" sz="1400" b="1" dirty="0" err="1" smtClean="0">
                <a:latin typeface="Times New Roman" panose="02020603050405020304" pitchFamily="18" charset="0"/>
                <a:cs typeface="Times New Roman" panose="02020603050405020304" pitchFamily="18" charset="0"/>
              </a:rPr>
              <a:t>GridView</a:t>
            </a:r>
            <a:r>
              <a:rPr lang="en-US" sz="1400" b="1" dirty="0" smtClean="0">
                <a:latin typeface="Times New Roman" panose="02020603050405020304" pitchFamily="18" charset="0"/>
                <a:cs typeface="Times New Roman" panose="02020603050405020304" pitchFamily="18" charset="0"/>
              </a:rPr>
              <a:t> in C#:</a:t>
            </a:r>
          </a:p>
          <a:p>
            <a:r>
              <a:rPr lang="en-US" sz="1400" dirty="0" smtClean="0">
                <a:latin typeface="Times New Roman" panose="02020603050405020304" pitchFamily="18" charset="0"/>
                <a:cs typeface="Times New Roman" panose="02020603050405020304" pitchFamily="18" charset="0"/>
              </a:rPr>
              <a:t>Using </a:t>
            </a:r>
            <a:r>
              <a:rPr lang="en-US" sz="1400" b="1" dirty="0" err="1" smtClean="0">
                <a:latin typeface="Times New Roman" panose="02020603050405020304" pitchFamily="18" charset="0"/>
                <a:cs typeface="Times New Roman" panose="02020603050405020304" pitchFamily="18" charset="0"/>
              </a:rPr>
              <a:t>GridView</a:t>
            </a:r>
            <a:r>
              <a:rPr lang="en-US" sz="1400" dirty="0" smtClean="0">
                <a:latin typeface="Times New Roman" panose="02020603050405020304" pitchFamily="18" charset="0"/>
                <a:cs typeface="Times New Roman" panose="02020603050405020304" pitchFamily="18" charset="0"/>
              </a:rPr>
              <a:t> in C# is easy and straightforward. The first thing to do is to give your web form a </a:t>
            </a:r>
            <a:r>
              <a:rPr lang="en-US" sz="1400" dirty="0" err="1" smtClean="0">
                <a:latin typeface="Times New Roman" panose="02020603050405020304" pitchFamily="18" charset="0"/>
                <a:cs typeface="Times New Roman" panose="02020603050405020304" pitchFamily="18" charset="0"/>
              </a:rPr>
              <a:t>GridView</a:t>
            </a:r>
            <a:r>
              <a:rPr lang="en-US" sz="1400" dirty="0" smtClean="0">
                <a:latin typeface="Times New Roman" panose="02020603050405020304" pitchFamily="18" charset="0"/>
                <a:cs typeface="Times New Roman" panose="02020603050405020304" pitchFamily="18" charset="0"/>
              </a:rPr>
              <a:t> control. We can implement it by dragging and dropping the control from the toolbox onto your form.</a:t>
            </a:r>
          </a:p>
          <a:p>
            <a:r>
              <a:rPr lang="en-US" sz="1400" dirty="0" smtClean="0">
                <a:latin typeface="Times New Roman" panose="02020603050405020304" pitchFamily="18" charset="0"/>
                <a:cs typeface="Times New Roman" panose="02020603050405020304" pitchFamily="18" charset="0"/>
              </a:rPr>
              <a:t>Next, you need to bind the </a:t>
            </a:r>
            <a:r>
              <a:rPr lang="en-US" sz="1400" b="1" dirty="0" err="1" smtClean="0">
                <a:latin typeface="Times New Roman" panose="02020603050405020304" pitchFamily="18" charset="0"/>
                <a:cs typeface="Times New Roman" panose="02020603050405020304" pitchFamily="18" charset="0"/>
              </a:rPr>
              <a:t>GridView</a:t>
            </a:r>
            <a:r>
              <a:rPr lang="en-US" sz="1400" dirty="0" smtClean="0">
                <a:latin typeface="Times New Roman" panose="02020603050405020304" pitchFamily="18" charset="0"/>
                <a:cs typeface="Times New Roman" panose="02020603050405020304" pitchFamily="18" charset="0"/>
              </a:rPr>
              <a:t> control to your data source. Setting the data source as the </a:t>
            </a:r>
            <a:r>
              <a:rPr lang="en-US" sz="1400" b="1" dirty="0" err="1" smtClean="0">
                <a:latin typeface="Times New Roman" panose="02020603050405020304" pitchFamily="18" charset="0"/>
                <a:cs typeface="Times New Roman" panose="02020603050405020304" pitchFamily="18" charset="0"/>
              </a:rPr>
              <a:t>GridView</a:t>
            </a:r>
            <a:r>
              <a:rPr lang="en-US" sz="1400" dirty="0" smtClean="0">
                <a:latin typeface="Times New Roman" panose="02020603050405020304" pitchFamily="18" charset="0"/>
                <a:cs typeface="Times New Roman" panose="02020603050405020304" pitchFamily="18" charset="0"/>
              </a:rPr>
              <a:t> control's </a:t>
            </a:r>
            <a:r>
              <a:rPr lang="en-US" sz="1400" dirty="0" err="1" smtClean="0">
                <a:latin typeface="Times New Roman" panose="02020603050405020304" pitchFamily="18" charset="0"/>
                <a:cs typeface="Times New Roman" panose="02020603050405020304" pitchFamily="18" charset="0"/>
              </a:rPr>
              <a:t>DataSource</a:t>
            </a:r>
            <a:r>
              <a:rPr lang="en-US" sz="1400" dirty="0" smtClean="0">
                <a:latin typeface="Times New Roman" panose="02020603050405020304" pitchFamily="18" charset="0"/>
                <a:cs typeface="Times New Roman" panose="02020603050405020304" pitchFamily="18" charset="0"/>
              </a:rPr>
              <a:t> attribute will do this. If you wish to automatically create columns based on the data source, you can also set the </a:t>
            </a:r>
            <a:r>
              <a:rPr lang="en-US" sz="1400" dirty="0" err="1" smtClean="0">
                <a:latin typeface="Times New Roman" panose="02020603050405020304" pitchFamily="18" charset="0"/>
                <a:cs typeface="Times New Roman" panose="02020603050405020304" pitchFamily="18" charset="0"/>
              </a:rPr>
              <a:t>AutoGenerateColumns</a:t>
            </a:r>
            <a:r>
              <a:rPr lang="en-US" sz="1400" dirty="0" smtClean="0">
                <a:latin typeface="Times New Roman" panose="02020603050405020304" pitchFamily="18" charset="0"/>
                <a:cs typeface="Times New Roman" panose="02020603050405020304" pitchFamily="18" charset="0"/>
              </a:rPr>
              <a:t> attribute to true.</a:t>
            </a:r>
          </a:p>
          <a:p>
            <a:r>
              <a:rPr lang="en-US" sz="1400" dirty="0">
                <a:latin typeface="Times New Roman" panose="02020603050405020304" pitchFamily="18" charset="0"/>
                <a:cs typeface="Times New Roman" panose="02020603050405020304" pitchFamily="18" charset="0"/>
              </a:rPr>
              <a:t>Once you have bound the </a:t>
            </a:r>
            <a:r>
              <a:rPr lang="en-US" sz="1400" b="1" dirty="0" err="1">
                <a:latin typeface="Times New Roman" panose="02020603050405020304" pitchFamily="18" charset="0"/>
                <a:cs typeface="Times New Roman" panose="02020603050405020304" pitchFamily="18" charset="0"/>
              </a:rPr>
              <a:t>GridView</a:t>
            </a:r>
            <a:r>
              <a:rPr lang="en-US" sz="1400" dirty="0">
                <a:latin typeface="Times New Roman" panose="02020603050405020304" pitchFamily="18" charset="0"/>
                <a:cs typeface="Times New Roman" panose="02020603050405020304" pitchFamily="18" charset="0"/>
              </a:rPr>
              <a:t> control to your data source, you can customize its appearance and behavior by setting various properties like </a:t>
            </a:r>
            <a:r>
              <a:rPr lang="en-US" sz="1400" dirty="0" err="1">
                <a:latin typeface="Times New Roman" panose="02020603050405020304" pitchFamily="18" charset="0"/>
                <a:cs typeface="Times New Roman" panose="02020603050405020304" pitchFamily="18" charset="0"/>
              </a:rPr>
              <a:t>AllowSorting</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AllowPaging</a:t>
            </a:r>
            <a:r>
              <a:rPr lang="en-US" sz="1400" dirty="0">
                <a:latin typeface="Times New Roman" panose="02020603050405020304" pitchFamily="18" charset="0"/>
                <a:cs typeface="Times New Roman" panose="02020603050405020304" pitchFamily="18" charset="0"/>
              </a:rPr>
              <a:t>, and </a:t>
            </a:r>
            <a:r>
              <a:rPr lang="en-US" sz="1400" dirty="0" err="1">
                <a:latin typeface="Times New Roman" panose="02020603050405020304" pitchFamily="18" charset="0"/>
                <a:cs typeface="Times New Roman" panose="02020603050405020304" pitchFamily="18" charset="0"/>
              </a:rPr>
              <a:t>EditIndex</a:t>
            </a:r>
            <a:r>
              <a:rPr lang="en-US" sz="1400" dirty="0">
                <a:latin typeface="Times New Roman" panose="02020603050405020304" pitchFamily="18" charset="0"/>
                <a:cs typeface="Times New Roman" panose="02020603050405020304" pitchFamily="18" charset="0"/>
              </a:rPr>
              <a:t>.</a:t>
            </a:r>
          </a:p>
          <a:p>
            <a:r>
              <a:rPr lang="en-US" sz="1400" dirty="0">
                <a:latin typeface="Times New Roman" panose="02020603050405020304" pitchFamily="18" charset="0"/>
                <a:cs typeface="Times New Roman" panose="02020603050405020304" pitchFamily="18" charset="0"/>
              </a:rPr>
              <a:t>Moreover, </a:t>
            </a:r>
            <a:r>
              <a:rPr lang="en-US" sz="1400" b="1" dirty="0" err="1">
                <a:latin typeface="Times New Roman" panose="02020603050405020304" pitchFamily="18" charset="0"/>
                <a:cs typeface="Times New Roman" panose="02020603050405020304" pitchFamily="18" charset="0"/>
              </a:rPr>
              <a:t>GridView</a:t>
            </a:r>
            <a:r>
              <a:rPr lang="en-US" sz="1400" dirty="0">
                <a:latin typeface="Times New Roman" panose="02020603050405020304" pitchFamily="18" charset="0"/>
                <a:cs typeface="Times New Roman" panose="02020603050405020304" pitchFamily="18" charset="0"/>
              </a:rPr>
              <a:t> has a number of events that you can utilize to modify its behavior. Some of the key events of </a:t>
            </a:r>
            <a:r>
              <a:rPr lang="en-US" sz="1400" b="1" dirty="0" err="1">
                <a:latin typeface="Times New Roman" panose="02020603050405020304" pitchFamily="18" charset="0"/>
                <a:cs typeface="Times New Roman" panose="02020603050405020304" pitchFamily="18" charset="0"/>
              </a:rPr>
              <a:t>GridView</a:t>
            </a:r>
            <a:r>
              <a:rPr lang="en-US" sz="1400" dirty="0">
                <a:latin typeface="Times New Roman" panose="02020603050405020304" pitchFamily="18" charset="0"/>
                <a:cs typeface="Times New Roman" panose="02020603050405020304" pitchFamily="18" charset="0"/>
              </a:rPr>
              <a:t> are:</a:t>
            </a:r>
          </a:p>
          <a:p>
            <a:r>
              <a:rPr lang="en-US" sz="1400" b="1" dirty="0" err="1">
                <a:latin typeface="Times New Roman" panose="02020603050405020304" pitchFamily="18" charset="0"/>
                <a:cs typeface="Times New Roman" panose="02020603050405020304" pitchFamily="18" charset="0"/>
              </a:rPr>
              <a:t>RowDataBound</a:t>
            </a:r>
            <a:r>
              <a:rPr lang="en-US" sz="1400" b="1" dirty="0">
                <a:latin typeface="Times New Roman" panose="02020603050405020304" pitchFamily="18" charset="0"/>
                <a:cs typeface="Times New Roman" panose="02020603050405020304" pitchFamily="18" charset="0"/>
              </a:rPr>
              <a:t>:</a:t>
            </a:r>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This event is fired when a row is bound to the </a:t>
            </a:r>
            <a:r>
              <a:rPr lang="en-US" sz="1400" b="1" dirty="0" err="1">
                <a:latin typeface="Times New Roman" panose="02020603050405020304" pitchFamily="18" charset="0"/>
                <a:cs typeface="Times New Roman" panose="02020603050405020304" pitchFamily="18" charset="0"/>
              </a:rPr>
              <a:t>GridView</a:t>
            </a:r>
            <a:r>
              <a:rPr lang="en-US" sz="1400" dirty="0">
                <a:latin typeface="Times New Roman" panose="02020603050405020304" pitchFamily="18" charset="0"/>
                <a:cs typeface="Times New Roman" panose="02020603050405020304" pitchFamily="18" charset="0"/>
              </a:rPr>
              <a:t>. This event allows you to change how the row looks.</a:t>
            </a:r>
          </a:p>
          <a:p>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494983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7638" y="624597"/>
            <a:ext cx="10993926" cy="2308324"/>
          </a:xfrm>
          <a:prstGeom prst="rect">
            <a:avLst/>
          </a:prstGeom>
        </p:spPr>
        <p:txBody>
          <a:bodyPr wrap="square">
            <a:spAutoFit/>
          </a:bodyPr>
          <a:lstStyle/>
          <a:p>
            <a:r>
              <a:rPr lang="en-US" sz="1600" b="1" dirty="0" smtClean="0">
                <a:latin typeface="Times New Roman" panose="02020603050405020304" pitchFamily="18" charset="0"/>
                <a:cs typeface="Times New Roman" panose="02020603050405020304" pitchFamily="18" charset="0"/>
              </a:rPr>
              <a:t>After that following window will display which will be divided into three parts as follows:</a:t>
            </a:r>
          </a:p>
          <a:p>
            <a:r>
              <a:rPr lang="en-US" sz="1600" b="1" u="sng" dirty="0" smtClean="0">
                <a:latin typeface="Times New Roman" panose="02020603050405020304" pitchFamily="18" charset="0"/>
                <a:cs typeface="Times New Roman" panose="02020603050405020304" pitchFamily="18" charset="0"/>
              </a:rPr>
              <a:t>Editor Window or Main Window: </a:t>
            </a:r>
            <a:r>
              <a:rPr lang="en-US" sz="1600" dirty="0" smtClean="0">
                <a:latin typeface="Times New Roman" panose="02020603050405020304" pitchFamily="18" charset="0"/>
                <a:cs typeface="Times New Roman" panose="02020603050405020304" pitchFamily="18" charset="0"/>
              </a:rPr>
              <a:t>Here, you will work with forms and code editing. You can notice the layout of form which is now blank. You will double click the form then it will open the code for that.</a:t>
            </a:r>
          </a:p>
          <a:p>
            <a:r>
              <a:rPr lang="en-US" sz="1600" b="1" u="sng" dirty="0" smtClean="0">
                <a:latin typeface="Times New Roman" panose="02020603050405020304" pitchFamily="18" charset="0"/>
                <a:cs typeface="Times New Roman" panose="02020603050405020304" pitchFamily="18" charset="0"/>
              </a:rPr>
              <a:t>Solution Explorer Window: </a:t>
            </a:r>
            <a:r>
              <a:rPr lang="en-US" sz="1600" dirty="0" smtClean="0">
                <a:latin typeface="Times New Roman" panose="02020603050405020304" pitchFamily="18" charset="0"/>
                <a:cs typeface="Times New Roman" panose="02020603050405020304" pitchFamily="18" charset="0"/>
              </a:rPr>
              <a:t>It is used to navigate between all items in solution. For example, if you will select a file form this window then particular information will be display in the property window.</a:t>
            </a:r>
          </a:p>
          <a:p>
            <a:r>
              <a:rPr lang="en-US" sz="1600" b="1" u="sng" dirty="0" smtClean="0">
                <a:latin typeface="Times New Roman" panose="02020603050405020304" pitchFamily="18" charset="0"/>
                <a:cs typeface="Times New Roman" panose="02020603050405020304" pitchFamily="18" charset="0"/>
              </a:rPr>
              <a:t>Properties Window: </a:t>
            </a:r>
            <a:r>
              <a:rPr lang="en-US" sz="1600" dirty="0" smtClean="0">
                <a:latin typeface="Times New Roman" panose="02020603050405020304" pitchFamily="18" charset="0"/>
                <a:cs typeface="Times New Roman" panose="02020603050405020304" pitchFamily="18" charset="0"/>
              </a:rPr>
              <a:t>This window is used to change the different properties of the selected item in the Solution Explorer. Also, you can change the properties of components or controls that you will add to the forms.</a:t>
            </a:r>
          </a:p>
          <a:p>
            <a:pPr marL="285750" indent="-285750">
              <a:buFont typeface="Wingdings" panose="05000000000000000000" pitchFamily="2" charset="2"/>
              <a:buChar char="Ø"/>
            </a:pPr>
            <a:r>
              <a:rPr lang="en-US" sz="1600" dirty="0" smtClean="0">
                <a:latin typeface="Times New Roman" panose="02020603050405020304" pitchFamily="18" charset="0"/>
                <a:cs typeface="Times New Roman" panose="02020603050405020304" pitchFamily="18" charset="0"/>
              </a:rPr>
              <a:t>Now to add the controls to your </a:t>
            </a:r>
            <a:r>
              <a:rPr lang="en-US" sz="1600" dirty="0" err="1" smtClean="0">
                <a:latin typeface="Times New Roman" panose="02020603050405020304" pitchFamily="18" charset="0"/>
                <a:cs typeface="Times New Roman" panose="02020603050405020304" pitchFamily="18" charset="0"/>
              </a:rPr>
              <a:t>WinForms</a:t>
            </a:r>
            <a:r>
              <a:rPr lang="en-US" sz="1600" dirty="0" smtClean="0">
                <a:latin typeface="Times New Roman" panose="02020603050405020304" pitchFamily="18" charset="0"/>
                <a:cs typeface="Times New Roman" panose="02020603050405020304" pitchFamily="18" charset="0"/>
              </a:rPr>
              <a:t> application go to Toolbox tab present in the extreme left side of Visual Studio. Here, you can see a list of controls. To access the most commonly used controls go to Common Controls present in Toolbox tab.</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569164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0890" y="93914"/>
            <a:ext cx="11772523" cy="3724096"/>
          </a:xfrm>
          <a:prstGeom prst="rect">
            <a:avLst/>
          </a:prstGeom>
        </p:spPr>
        <p:txBody>
          <a:bodyPr wrap="square">
            <a:spAutoFit/>
          </a:bodyPr>
          <a:lstStyle/>
          <a:p>
            <a:r>
              <a:rPr lang="en-US" sz="1400" b="1" dirty="0" err="1">
                <a:latin typeface="Times New Roman" panose="02020603050405020304" pitchFamily="18" charset="0"/>
                <a:cs typeface="Times New Roman" panose="02020603050405020304" pitchFamily="18" charset="0"/>
              </a:rPr>
              <a:t>RowEditing</a:t>
            </a:r>
            <a:r>
              <a:rPr lang="en-US" sz="1400" b="1" dirty="0">
                <a:latin typeface="Times New Roman" panose="02020603050405020304" pitchFamily="18" charset="0"/>
                <a:cs typeface="Times New Roman" panose="02020603050405020304" pitchFamily="18" charset="0"/>
              </a:rPr>
              <a:t>:</a:t>
            </a:r>
          </a:p>
          <a:p>
            <a:r>
              <a:rPr lang="en-US" sz="1400" dirty="0">
                <a:latin typeface="Times New Roman" panose="02020603050405020304" pitchFamily="18" charset="0"/>
                <a:cs typeface="Times New Roman" panose="02020603050405020304" pitchFamily="18" charset="0"/>
              </a:rPr>
              <a:t>This event is triggered whenever a row in the </a:t>
            </a:r>
            <a:r>
              <a:rPr lang="en-US" sz="1400" dirty="0" err="1">
                <a:latin typeface="Times New Roman" panose="02020603050405020304" pitchFamily="18" charset="0"/>
                <a:cs typeface="Times New Roman" panose="02020603050405020304" pitchFamily="18" charset="0"/>
              </a:rPr>
              <a:t>GridView</a:t>
            </a:r>
            <a:r>
              <a:rPr lang="en-US" sz="1400" dirty="0">
                <a:latin typeface="Times New Roman" panose="02020603050405020304" pitchFamily="18" charset="0"/>
                <a:cs typeface="Times New Roman" panose="02020603050405020304" pitchFamily="18" charset="0"/>
              </a:rPr>
              <a:t> is edited. This event can be used to validate data or execute other actions on the row.</a:t>
            </a:r>
          </a:p>
          <a:p>
            <a:endParaRPr lang="en-US" sz="1400" dirty="0">
              <a:latin typeface="Times New Roman" panose="02020603050405020304" pitchFamily="18" charset="0"/>
              <a:cs typeface="Times New Roman" panose="02020603050405020304" pitchFamily="18" charset="0"/>
            </a:endParaRPr>
          </a:p>
          <a:p>
            <a:r>
              <a:rPr lang="en-US" sz="1400" b="1" dirty="0" err="1">
                <a:latin typeface="Times New Roman" panose="02020603050405020304" pitchFamily="18" charset="0"/>
                <a:cs typeface="Times New Roman" panose="02020603050405020304" pitchFamily="18" charset="0"/>
              </a:rPr>
              <a:t>RowDeleting</a:t>
            </a:r>
            <a:r>
              <a:rPr lang="en-US" sz="1400" b="1" dirty="0">
                <a:latin typeface="Times New Roman" panose="02020603050405020304" pitchFamily="18" charset="0"/>
                <a:cs typeface="Times New Roman" panose="02020603050405020304" pitchFamily="18" charset="0"/>
              </a:rPr>
              <a:t>:</a:t>
            </a:r>
          </a:p>
          <a:p>
            <a:r>
              <a:rPr lang="en-US" sz="1400" dirty="0">
                <a:latin typeface="Times New Roman" panose="02020603050405020304" pitchFamily="18" charset="0"/>
                <a:cs typeface="Times New Roman" panose="02020603050405020304" pitchFamily="18" charset="0"/>
              </a:rPr>
              <a:t>This event is triggered whenever a row in the </a:t>
            </a:r>
            <a:r>
              <a:rPr lang="en-US" sz="1400" dirty="0" err="1">
                <a:latin typeface="Times New Roman" panose="02020603050405020304" pitchFamily="18" charset="0"/>
                <a:cs typeface="Times New Roman" panose="02020603050405020304" pitchFamily="18" charset="0"/>
              </a:rPr>
              <a:t>GridView</a:t>
            </a:r>
            <a:r>
              <a:rPr lang="en-US" sz="1400" dirty="0">
                <a:latin typeface="Times New Roman" panose="02020603050405020304" pitchFamily="18" charset="0"/>
                <a:cs typeface="Times New Roman" panose="02020603050405020304" pitchFamily="18" charset="0"/>
              </a:rPr>
              <a:t> is deleted. You can use this event to confirm the deletion or perform any other operation before deleting the row.</a:t>
            </a:r>
          </a:p>
          <a:p>
            <a:endParaRPr lang="en-US" sz="1400" dirty="0">
              <a:latin typeface="Times New Roman" panose="02020603050405020304" pitchFamily="18" charset="0"/>
              <a:cs typeface="Times New Roman" panose="02020603050405020304" pitchFamily="18" charset="0"/>
            </a:endParaRPr>
          </a:p>
          <a:p>
            <a:r>
              <a:rPr lang="en-US" sz="1400" b="1" dirty="0" err="1">
                <a:latin typeface="Times New Roman" panose="02020603050405020304" pitchFamily="18" charset="0"/>
                <a:cs typeface="Times New Roman" panose="02020603050405020304" pitchFamily="18" charset="0"/>
              </a:rPr>
              <a:t>PageIndexChanged</a:t>
            </a:r>
            <a:r>
              <a:rPr lang="en-US" sz="1400" b="1" dirty="0" smtClean="0">
                <a:latin typeface="Times New Roman" panose="02020603050405020304" pitchFamily="18" charset="0"/>
                <a:cs typeface="Times New Roman" panose="02020603050405020304" pitchFamily="18" charset="0"/>
              </a:rPr>
              <a:t>:</a:t>
            </a:r>
          </a:p>
          <a:p>
            <a:r>
              <a:rPr lang="en-US" sz="1400" dirty="0">
                <a:latin typeface="Times New Roman" panose="02020603050405020304" pitchFamily="18" charset="0"/>
                <a:cs typeface="Times New Roman" panose="02020603050405020304" pitchFamily="18" charset="0"/>
              </a:rPr>
              <a:t>This event is fired when the user changes the page in the </a:t>
            </a:r>
            <a:r>
              <a:rPr lang="en-US" sz="1400" b="1" dirty="0" err="1">
                <a:latin typeface="Times New Roman" panose="02020603050405020304" pitchFamily="18" charset="0"/>
                <a:cs typeface="Times New Roman" panose="02020603050405020304" pitchFamily="18" charset="0"/>
              </a:rPr>
              <a:t>GridView</a:t>
            </a:r>
            <a:r>
              <a:rPr lang="en-US" sz="1400" dirty="0">
                <a:latin typeface="Times New Roman" panose="02020603050405020304" pitchFamily="18" charset="0"/>
                <a:cs typeface="Times New Roman" panose="02020603050405020304" pitchFamily="18" charset="0"/>
              </a:rPr>
              <a:t>. You can use this event to rebind the </a:t>
            </a:r>
            <a:r>
              <a:rPr lang="en-US" sz="1400" b="1" dirty="0" err="1">
                <a:latin typeface="Times New Roman" panose="02020603050405020304" pitchFamily="18" charset="0"/>
                <a:cs typeface="Times New Roman" panose="02020603050405020304" pitchFamily="18" charset="0"/>
              </a:rPr>
              <a:t>GridView</a:t>
            </a:r>
            <a:r>
              <a:rPr lang="en-US" sz="1400" dirty="0">
                <a:latin typeface="Times New Roman" panose="02020603050405020304" pitchFamily="18" charset="0"/>
                <a:cs typeface="Times New Roman" panose="02020603050405020304" pitchFamily="18" charset="0"/>
              </a:rPr>
              <a:t> with the new data</a:t>
            </a:r>
            <a:r>
              <a:rPr lang="en-US" sz="1400" dirty="0" smtClean="0">
                <a:latin typeface="Times New Roman" panose="02020603050405020304" pitchFamily="18" charset="0"/>
                <a:cs typeface="Times New Roman" panose="02020603050405020304" pitchFamily="18" charset="0"/>
              </a:rPr>
              <a:t>.</a:t>
            </a:r>
          </a:p>
          <a:p>
            <a:endParaRPr lang="en-US" sz="1400" b="1" dirty="0">
              <a:latin typeface="Times New Roman" panose="02020603050405020304" pitchFamily="18" charset="0"/>
              <a:cs typeface="Times New Roman" panose="02020603050405020304" pitchFamily="18" charset="0"/>
            </a:endParaRPr>
          </a:p>
          <a:p>
            <a:r>
              <a:rPr lang="en-IN" sz="1400" b="1" dirty="0">
                <a:latin typeface="Times New Roman" panose="02020603050405020304" pitchFamily="18" charset="0"/>
                <a:cs typeface="Times New Roman" panose="02020603050405020304" pitchFamily="18" charset="0"/>
              </a:rPr>
              <a:t>Let's take a simple example of using </a:t>
            </a:r>
            <a:r>
              <a:rPr lang="en-IN" sz="1400" b="1" dirty="0" err="1">
                <a:latin typeface="Times New Roman" panose="02020603050405020304" pitchFamily="18" charset="0"/>
                <a:cs typeface="Times New Roman" panose="02020603050405020304" pitchFamily="18" charset="0"/>
              </a:rPr>
              <a:t>GridView</a:t>
            </a:r>
            <a:r>
              <a:rPr lang="en-IN" sz="1400" b="1" dirty="0">
                <a:latin typeface="Times New Roman" panose="02020603050405020304" pitchFamily="18" charset="0"/>
                <a:cs typeface="Times New Roman" panose="02020603050405020304" pitchFamily="18" charset="0"/>
              </a:rPr>
              <a:t> in C#. In this example, we will bind the </a:t>
            </a:r>
            <a:r>
              <a:rPr lang="en-IN" sz="1400" b="1" dirty="0" err="1">
                <a:latin typeface="Times New Roman" panose="02020603050405020304" pitchFamily="18" charset="0"/>
                <a:cs typeface="Times New Roman" panose="02020603050405020304" pitchFamily="18" charset="0"/>
              </a:rPr>
              <a:t>GridView</a:t>
            </a:r>
            <a:r>
              <a:rPr lang="en-IN" sz="1400" b="1" dirty="0">
                <a:latin typeface="Times New Roman" panose="02020603050405020304" pitchFamily="18" charset="0"/>
                <a:cs typeface="Times New Roman" panose="02020603050405020304" pitchFamily="18" charset="0"/>
              </a:rPr>
              <a:t> control to a dataset and display the data in a tabular format with sorting and paging capabilities.</a:t>
            </a:r>
          </a:p>
          <a:p>
            <a:endParaRPr lang="en-IN" sz="1400" b="1" dirty="0">
              <a:latin typeface="Times New Roman" panose="02020603050405020304" pitchFamily="18" charset="0"/>
              <a:cs typeface="Times New Roman" panose="02020603050405020304" pitchFamily="18" charset="0"/>
            </a:endParaRPr>
          </a:p>
          <a:p>
            <a:r>
              <a:rPr lang="en-IN" sz="1400" b="1" dirty="0">
                <a:latin typeface="Times New Roman" panose="02020603050405020304" pitchFamily="18" charset="0"/>
                <a:cs typeface="Times New Roman" panose="02020603050405020304" pitchFamily="18" charset="0"/>
              </a:rPr>
              <a:t>1. First, add a </a:t>
            </a:r>
            <a:r>
              <a:rPr lang="en-IN" sz="1400" b="1" dirty="0" err="1">
                <a:latin typeface="Times New Roman" panose="02020603050405020304" pitchFamily="18" charset="0"/>
                <a:cs typeface="Times New Roman" panose="02020603050405020304" pitchFamily="18" charset="0"/>
              </a:rPr>
              <a:t>GridView</a:t>
            </a:r>
            <a:r>
              <a:rPr lang="en-IN" sz="1400" b="1" dirty="0">
                <a:latin typeface="Times New Roman" panose="02020603050405020304" pitchFamily="18" charset="0"/>
                <a:cs typeface="Times New Roman" panose="02020603050405020304" pitchFamily="18" charset="0"/>
              </a:rPr>
              <a:t> control to your web form.</a:t>
            </a:r>
          </a:p>
          <a:p>
            <a:endParaRPr lang="en-IN" sz="1400" b="1" dirty="0">
              <a:latin typeface="Times New Roman" panose="02020603050405020304" pitchFamily="18" charset="0"/>
              <a:cs typeface="Times New Roman" panose="02020603050405020304" pitchFamily="18" charset="0"/>
            </a:endParaRPr>
          </a:p>
          <a:p>
            <a:r>
              <a:rPr lang="en-IN" sz="1400" b="1" dirty="0">
                <a:latin typeface="Times New Roman" panose="02020603050405020304" pitchFamily="18" charset="0"/>
                <a:cs typeface="Times New Roman" panose="02020603050405020304" pitchFamily="18" charset="0"/>
              </a:rPr>
              <a:t>2. Next, create a dataset and add some data to it.</a:t>
            </a:r>
          </a:p>
          <a:p>
            <a:endParaRPr lang="en-IN" sz="1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21023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86916"/>
            <a:ext cx="6096000" cy="5816977"/>
          </a:xfrm>
          <a:prstGeom prst="rect">
            <a:avLst/>
          </a:prstGeom>
        </p:spPr>
        <p:txBody>
          <a:bodyPr>
            <a:spAutoFit/>
          </a:bodyPr>
          <a:lstStyle/>
          <a:p>
            <a:r>
              <a:rPr lang="en-IN" sz="1200" dirty="0">
                <a:latin typeface="Times New Roman" panose="02020603050405020304" pitchFamily="18" charset="0"/>
                <a:cs typeface="Times New Roman" panose="02020603050405020304" pitchFamily="18" charset="0"/>
              </a:rPr>
              <a:t>C# Code:</a:t>
            </a:r>
          </a:p>
          <a:p>
            <a:endParaRPr lang="en-IN" sz="1200" dirty="0">
              <a:latin typeface="Times New Roman" panose="02020603050405020304" pitchFamily="18" charset="0"/>
              <a:cs typeface="Times New Roman" panose="02020603050405020304" pitchFamily="18" charset="0"/>
            </a:endParaRPr>
          </a:p>
          <a:p>
            <a:r>
              <a:rPr lang="en-IN" sz="1200" dirty="0" err="1">
                <a:latin typeface="Times New Roman" panose="02020603050405020304" pitchFamily="18" charset="0"/>
                <a:cs typeface="Times New Roman" panose="02020603050405020304" pitchFamily="18" charset="0"/>
              </a:rPr>
              <a:t>DataSet</a:t>
            </a:r>
            <a:r>
              <a:rPr lang="en-IN" sz="1200" dirty="0">
                <a:latin typeface="Times New Roman" panose="02020603050405020304" pitchFamily="18" charset="0"/>
                <a:cs typeface="Times New Roman" panose="02020603050405020304" pitchFamily="18" charset="0"/>
              </a:rPr>
              <a:t> ds = new </a:t>
            </a:r>
            <a:r>
              <a:rPr lang="en-IN" sz="1200" dirty="0" err="1">
                <a:latin typeface="Times New Roman" panose="02020603050405020304" pitchFamily="18" charset="0"/>
                <a:cs typeface="Times New Roman" panose="02020603050405020304" pitchFamily="18" charset="0"/>
              </a:rPr>
              <a:t>DataSet</a:t>
            </a:r>
            <a:r>
              <a:rPr lang="en-IN" sz="1200" dirty="0">
                <a:latin typeface="Times New Roman" panose="02020603050405020304" pitchFamily="18" charset="0"/>
                <a:cs typeface="Times New Roman" panose="02020603050405020304" pitchFamily="18" charset="0"/>
              </a:rPr>
              <a:t>();  </a:t>
            </a:r>
          </a:p>
          <a:p>
            <a:r>
              <a:rPr lang="en-IN" sz="1200" dirty="0" err="1">
                <a:latin typeface="Times New Roman" panose="02020603050405020304" pitchFamily="18" charset="0"/>
                <a:cs typeface="Times New Roman" panose="02020603050405020304" pitchFamily="18" charset="0"/>
              </a:rPr>
              <a:t>DataTable</a:t>
            </a:r>
            <a:r>
              <a:rPr lang="en-IN" sz="1200" dirty="0">
                <a:latin typeface="Times New Roman" panose="02020603050405020304" pitchFamily="18" charset="0"/>
                <a:cs typeface="Times New Roman" panose="02020603050405020304" pitchFamily="18" charset="0"/>
              </a:rPr>
              <a:t> </a:t>
            </a:r>
            <a:r>
              <a:rPr lang="en-IN" sz="1200" dirty="0" err="1">
                <a:latin typeface="Times New Roman" panose="02020603050405020304" pitchFamily="18" charset="0"/>
                <a:cs typeface="Times New Roman" panose="02020603050405020304" pitchFamily="18" charset="0"/>
              </a:rPr>
              <a:t>dt</a:t>
            </a:r>
            <a:r>
              <a:rPr lang="en-IN" sz="1200" dirty="0">
                <a:latin typeface="Times New Roman" panose="02020603050405020304" pitchFamily="18" charset="0"/>
                <a:cs typeface="Times New Roman" panose="02020603050405020304" pitchFamily="18" charset="0"/>
              </a:rPr>
              <a:t> = new </a:t>
            </a:r>
            <a:r>
              <a:rPr lang="en-IN" sz="1200" dirty="0" err="1">
                <a:latin typeface="Times New Roman" panose="02020603050405020304" pitchFamily="18" charset="0"/>
                <a:cs typeface="Times New Roman" panose="02020603050405020304" pitchFamily="18" charset="0"/>
              </a:rPr>
              <a:t>DataTable</a:t>
            </a:r>
            <a:r>
              <a:rPr lang="en-IN" sz="1200" dirty="0">
                <a:latin typeface="Times New Roman" panose="02020603050405020304" pitchFamily="18" charset="0"/>
                <a:cs typeface="Times New Roman" panose="02020603050405020304" pitchFamily="18" charset="0"/>
              </a:rPr>
              <a:t>();  </a:t>
            </a:r>
          </a:p>
          <a:p>
            <a:r>
              <a:rPr lang="en-IN" sz="1200" dirty="0" err="1">
                <a:latin typeface="Times New Roman" panose="02020603050405020304" pitchFamily="18" charset="0"/>
                <a:cs typeface="Times New Roman" panose="02020603050405020304" pitchFamily="18" charset="0"/>
              </a:rPr>
              <a:t>dt.Columns.Add</a:t>
            </a:r>
            <a:r>
              <a:rPr lang="en-IN" sz="1200" dirty="0">
                <a:latin typeface="Times New Roman" panose="02020603050405020304" pitchFamily="18" charset="0"/>
                <a:cs typeface="Times New Roman" panose="02020603050405020304" pitchFamily="18" charset="0"/>
              </a:rPr>
              <a:t>(new </a:t>
            </a:r>
            <a:r>
              <a:rPr lang="en-IN" sz="1200" dirty="0" err="1">
                <a:latin typeface="Times New Roman" panose="02020603050405020304" pitchFamily="18" charset="0"/>
                <a:cs typeface="Times New Roman" panose="02020603050405020304" pitchFamily="18" charset="0"/>
              </a:rPr>
              <a:t>DataColumn</a:t>
            </a:r>
            <a:r>
              <a:rPr lang="en-IN" sz="1200" dirty="0">
                <a:latin typeface="Times New Roman" panose="02020603050405020304" pitchFamily="18" charset="0"/>
                <a:cs typeface="Times New Roman" panose="02020603050405020304" pitchFamily="18" charset="0"/>
              </a:rPr>
              <a:t>("ID", </a:t>
            </a:r>
            <a:r>
              <a:rPr lang="en-IN" sz="1200" dirty="0" err="1">
                <a:latin typeface="Times New Roman" panose="02020603050405020304" pitchFamily="18" charset="0"/>
                <a:cs typeface="Times New Roman" panose="02020603050405020304" pitchFamily="18" charset="0"/>
              </a:rPr>
              <a:t>typeof</a:t>
            </a:r>
            <a:r>
              <a:rPr lang="en-IN" sz="1200" dirty="0">
                <a:latin typeface="Times New Roman" panose="02020603050405020304" pitchFamily="18" charset="0"/>
                <a:cs typeface="Times New Roman" panose="02020603050405020304" pitchFamily="18" charset="0"/>
              </a:rPr>
              <a:t>(</a:t>
            </a:r>
            <a:r>
              <a:rPr lang="en-IN" sz="1200" dirty="0" err="1">
                <a:latin typeface="Times New Roman" panose="02020603050405020304" pitchFamily="18" charset="0"/>
                <a:cs typeface="Times New Roman" panose="02020603050405020304" pitchFamily="18" charset="0"/>
              </a:rPr>
              <a:t>int</a:t>
            </a:r>
            <a:r>
              <a:rPr lang="en-IN" sz="1200" dirty="0">
                <a:latin typeface="Times New Roman" panose="02020603050405020304" pitchFamily="18" charset="0"/>
                <a:cs typeface="Times New Roman" panose="02020603050405020304" pitchFamily="18" charset="0"/>
              </a:rPr>
              <a:t>)));  </a:t>
            </a:r>
          </a:p>
          <a:p>
            <a:r>
              <a:rPr lang="en-IN" sz="1200" dirty="0" err="1">
                <a:latin typeface="Times New Roman" panose="02020603050405020304" pitchFamily="18" charset="0"/>
                <a:cs typeface="Times New Roman" panose="02020603050405020304" pitchFamily="18" charset="0"/>
              </a:rPr>
              <a:t>dt.Columns.Add</a:t>
            </a:r>
            <a:r>
              <a:rPr lang="en-IN" sz="1200" dirty="0">
                <a:latin typeface="Times New Roman" panose="02020603050405020304" pitchFamily="18" charset="0"/>
                <a:cs typeface="Times New Roman" panose="02020603050405020304" pitchFamily="18" charset="0"/>
              </a:rPr>
              <a:t>(new </a:t>
            </a:r>
            <a:r>
              <a:rPr lang="en-IN" sz="1200" dirty="0" err="1">
                <a:latin typeface="Times New Roman" panose="02020603050405020304" pitchFamily="18" charset="0"/>
                <a:cs typeface="Times New Roman" panose="02020603050405020304" pitchFamily="18" charset="0"/>
              </a:rPr>
              <a:t>DataColumn</a:t>
            </a:r>
            <a:r>
              <a:rPr lang="en-IN" sz="1200" dirty="0">
                <a:latin typeface="Times New Roman" panose="02020603050405020304" pitchFamily="18" charset="0"/>
                <a:cs typeface="Times New Roman" panose="02020603050405020304" pitchFamily="18" charset="0"/>
              </a:rPr>
              <a:t>("Name", </a:t>
            </a:r>
            <a:r>
              <a:rPr lang="en-IN" sz="1200" dirty="0" err="1">
                <a:latin typeface="Times New Roman" panose="02020603050405020304" pitchFamily="18" charset="0"/>
                <a:cs typeface="Times New Roman" panose="02020603050405020304" pitchFamily="18" charset="0"/>
              </a:rPr>
              <a:t>typeof</a:t>
            </a:r>
            <a:r>
              <a:rPr lang="en-IN" sz="1200" dirty="0">
                <a:latin typeface="Times New Roman" panose="02020603050405020304" pitchFamily="18" charset="0"/>
                <a:cs typeface="Times New Roman" panose="02020603050405020304" pitchFamily="18" charset="0"/>
              </a:rPr>
              <a:t>(string)));  </a:t>
            </a:r>
          </a:p>
          <a:p>
            <a:r>
              <a:rPr lang="en-IN" sz="1200" dirty="0" err="1">
                <a:latin typeface="Times New Roman" panose="02020603050405020304" pitchFamily="18" charset="0"/>
                <a:cs typeface="Times New Roman" panose="02020603050405020304" pitchFamily="18" charset="0"/>
              </a:rPr>
              <a:t>dt.Columns.Add</a:t>
            </a:r>
            <a:r>
              <a:rPr lang="en-IN" sz="1200" dirty="0">
                <a:latin typeface="Times New Roman" panose="02020603050405020304" pitchFamily="18" charset="0"/>
                <a:cs typeface="Times New Roman" panose="02020603050405020304" pitchFamily="18" charset="0"/>
              </a:rPr>
              <a:t>(new </a:t>
            </a:r>
            <a:r>
              <a:rPr lang="en-IN" sz="1200" dirty="0" err="1">
                <a:latin typeface="Times New Roman" panose="02020603050405020304" pitchFamily="18" charset="0"/>
                <a:cs typeface="Times New Roman" panose="02020603050405020304" pitchFamily="18" charset="0"/>
              </a:rPr>
              <a:t>DataColumn</a:t>
            </a:r>
            <a:r>
              <a:rPr lang="en-IN" sz="1200" dirty="0">
                <a:latin typeface="Times New Roman" panose="02020603050405020304" pitchFamily="18" charset="0"/>
                <a:cs typeface="Times New Roman" panose="02020603050405020304" pitchFamily="18" charset="0"/>
              </a:rPr>
              <a:t>("Age", </a:t>
            </a:r>
            <a:r>
              <a:rPr lang="en-IN" sz="1200" dirty="0" err="1">
                <a:latin typeface="Times New Roman" panose="02020603050405020304" pitchFamily="18" charset="0"/>
                <a:cs typeface="Times New Roman" panose="02020603050405020304" pitchFamily="18" charset="0"/>
              </a:rPr>
              <a:t>typeof</a:t>
            </a:r>
            <a:r>
              <a:rPr lang="en-IN" sz="1200" dirty="0">
                <a:latin typeface="Times New Roman" panose="02020603050405020304" pitchFamily="18" charset="0"/>
                <a:cs typeface="Times New Roman" panose="02020603050405020304" pitchFamily="18" charset="0"/>
              </a:rPr>
              <a:t>(</a:t>
            </a:r>
            <a:r>
              <a:rPr lang="en-IN" sz="1200" dirty="0" err="1">
                <a:latin typeface="Times New Roman" panose="02020603050405020304" pitchFamily="18" charset="0"/>
                <a:cs typeface="Times New Roman" panose="02020603050405020304" pitchFamily="18" charset="0"/>
              </a:rPr>
              <a:t>int</a:t>
            </a:r>
            <a:r>
              <a:rPr lang="en-IN" sz="1200" dirty="0">
                <a:latin typeface="Times New Roman" panose="02020603050405020304" pitchFamily="18" charset="0"/>
                <a:cs typeface="Times New Roman" panose="02020603050405020304" pitchFamily="18" charset="0"/>
              </a:rPr>
              <a:t>)));  </a:t>
            </a:r>
          </a:p>
          <a:p>
            <a:r>
              <a:rPr lang="en-IN" sz="1200" dirty="0" err="1">
                <a:latin typeface="Times New Roman" panose="02020603050405020304" pitchFamily="18" charset="0"/>
                <a:cs typeface="Times New Roman" panose="02020603050405020304" pitchFamily="18" charset="0"/>
              </a:rPr>
              <a:t>DataRow</a:t>
            </a:r>
            <a:r>
              <a:rPr lang="en-IN" sz="1200" dirty="0">
                <a:latin typeface="Times New Roman" panose="02020603050405020304" pitchFamily="18" charset="0"/>
                <a:cs typeface="Times New Roman" panose="02020603050405020304" pitchFamily="18" charset="0"/>
              </a:rPr>
              <a:t> </a:t>
            </a:r>
            <a:r>
              <a:rPr lang="en-IN" sz="1200" dirty="0" err="1">
                <a:latin typeface="Times New Roman" panose="02020603050405020304" pitchFamily="18" charset="0"/>
                <a:cs typeface="Times New Roman" panose="02020603050405020304" pitchFamily="18" charset="0"/>
              </a:rPr>
              <a:t>dr</a:t>
            </a:r>
            <a:r>
              <a:rPr lang="en-IN" sz="1200" dirty="0">
                <a:latin typeface="Times New Roman" panose="02020603050405020304" pitchFamily="18" charset="0"/>
                <a:cs typeface="Times New Roman" panose="02020603050405020304" pitchFamily="18" charset="0"/>
              </a:rPr>
              <a:t> = </a:t>
            </a:r>
            <a:r>
              <a:rPr lang="en-IN" sz="1200" dirty="0" err="1">
                <a:latin typeface="Times New Roman" panose="02020603050405020304" pitchFamily="18" charset="0"/>
                <a:cs typeface="Times New Roman" panose="02020603050405020304" pitchFamily="18" charset="0"/>
              </a:rPr>
              <a:t>dt.NewRow</a:t>
            </a:r>
            <a:r>
              <a:rPr lang="en-IN" sz="1200" dirty="0">
                <a:latin typeface="Times New Roman" panose="02020603050405020304" pitchFamily="18" charset="0"/>
                <a:cs typeface="Times New Roman" panose="02020603050405020304" pitchFamily="18" charset="0"/>
              </a:rPr>
              <a:t>();  </a:t>
            </a:r>
          </a:p>
          <a:p>
            <a:r>
              <a:rPr lang="en-IN" sz="1200" dirty="0" err="1">
                <a:latin typeface="Times New Roman" panose="02020603050405020304" pitchFamily="18" charset="0"/>
                <a:cs typeface="Times New Roman" panose="02020603050405020304" pitchFamily="18" charset="0"/>
              </a:rPr>
              <a:t>dr</a:t>
            </a:r>
            <a:r>
              <a:rPr lang="en-IN" sz="1200" dirty="0">
                <a:latin typeface="Times New Roman" panose="02020603050405020304" pitchFamily="18" charset="0"/>
                <a:cs typeface="Times New Roman" panose="02020603050405020304" pitchFamily="18" charset="0"/>
              </a:rPr>
              <a:t>["ID"] = 1;  </a:t>
            </a:r>
          </a:p>
          <a:p>
            <a:r>
              <a:rPr lang="en-IN" sz="1200" dirty="0" err="1">
                <a:latin typeface="Times New Roman" panose="02020603050405020304" pitchFamily="18" charset="0"/>
                <a:cs typeface="Times New Roman" panose="02020603050405020304" pitchFamily="18" charset="0"/>
              </a:rPr>
              <a:t>dr</a:t>
            </a:r>
            <a:r>
              <a:rPr lang="en-IN" sz="1200" dirty="0">
                <a:latin typeface="Times New Roman" panose="02020603050405020304" pitchFamily="18" charset="0"/>
                <a:cs typeface="Times New Roman" panose="02020603050405020304" pitchFamily="18" charset="0"/>
              </a:rPr>
              <a:t>["Name"] = "John";  </a:t>
            </a:r>
          </a:p>
          <a:p>
            <a:r>
              <a:rPr lang="en-IN" sz="1200" dirty="0" err="1">
                <a:latin typeface="Times New Roman" panose="02020603050405020304" pitchFamily="18" charset="0"/>
                <a:cs typeface="Times New Roman" panose="02020603050405020304" pitchFamily="18" charset="0"/>
              </a:rPr>
              <a:t>dr</a:t>
            </a:r>
            <a:r>
              <a:rPr lang="en-IN" sz="1200" dirty="0">
                <a:latin typeface="Times New Roman" panose="02020603050405020304" pitchFamily="18" charset="0"/>
                <a:cs typeface="Times New Roman" panose="02020603050405020304" pitchFamily="18" charset="0"/>
              </a:rPr>
              <a:t>["Age"] = 25;  </a:t>
            </a:r>
          </a:p>
          <a:p>
            <a:r>
              <a:rPr lang="en-IN" sz="1200" dirty="0" err="1">
                <a:latin typeface="Times New Roman" panose="02020603050405020304" pitchFamily="18" charset="0"/>
                <a:cs typeface="Times New Roman" panose="02020603050405020304" pitchFamily="18" charset="0"/>
              </a:rPr>
              <a:t>dt.Rows.Add</a:t>
            </a:r>
            <a:r>
              <a:rPr lang="en-IN" sz="1200" dirty="0">
                <a:latin typeface="Times New Roman" panose="02020603050405020304" pitchFamily="18" charset="0"/>
                <a:cs typeface="Times New Roman" panose="02020603050405020304" pitchFamily="18" charset="0"/>
              </a:rPr>
              <a:t>(</a:t>
            </a:r>
            <a:r>
              <a:rPr lang="en-IN" sz="1200" dirty="0" err="1">
                <a:latin typeface="Times New Roman" panose="02020603050405020304" pitchFamily="18" charset="0"/>
                <a:cs typeface="Times New Roman" panose="02020603050405020304" pitchFamily="18" charset="0"/>
              </a:rPr>
              <a:t>dr</a:t>
            </a:r>
            <a:r>
              <a:rPr lang="en-IN" sz="1200" dirty="0">
                <a:latin typeface="Times New Roman" panose="02020603050405020304" pitchFamily="18" charset="0"/>
                <a:cs typeface="Times New Roman" panose="02020603050405020304" pitchFamily="18" charset="0"/>
              </a:rPr>
              <a:t>);  </a:t>
            </a:r>
          </a:p>
          <a:p>
            <a:r>
              <a:rPr lang="en-IN" sz="1200" dirty="0" err="1">
                <a:latin typeface="Times New Roman" panose="02020603050405020304" pitchFamily="18" charset="0"/>
                <a:cs typeface="Times New Roman" panose="02020603050405020304" pitchFamily="18" charset="0"/>
              </a:rPr>
              <a:t>dr</a:t>
            </a:r>
            <a:r>
              <a:rPr lang="en-IN" sz="1200" dirty="0">
                <a:latin typeface="Times New Roman" panose="02020603050405020304" pitchFamily="18" charset="0"/>
                <a:cs typeface="Times New Roman" panose="02020603050405020304" pitchFamily="18" charset="0"/>
              </a:rPr>
              <a:t> = </a:t>
            </a:r>
            <a:r>
              <a:rPr lang="en-IN" sz="1200" dirty="0" err="1">
                <a:latin typeface="Times New Roman" panose="02020603050405020304" pitchFamily="18" charset="0"/>
                <a:cs typeface="Times New Roman" panose="02020603050405020304" pitchFamily="18" charset="0"/>
              </a:rPr>
              <a:t>dt.NewRow</a:t>
            </a:r>
            <a:r>
              <a:rPr lang="en-IN" sz="1200" dirty="0">
                <a:latin typeface="Times New Roman" panose="02020603050405020304" pitchFamily="18" charset="0"/>
                <a:cs typeface="Times New Roman" panose="02020603050405020304" pitchFamily="18" charset="0"/>
              </a:rPr>
              <a:t>();  </a:t>
            </a:r>
          </a:p>
          <a:p>
            <a:r>
              <a:rPr lang="en-IN" sz="1200" dirty="0" err="1">
                <a:latin typeface="Times New Roman" panose="02020603050405020304" pitchFamily="18" charset="0"/>
                <a:cs typeface="Times New Roman" panose="02020603050405020304" pitchFamily="18" charset="0"/>
              </a:rPr>
              <a:t>dr</a:t>
            </a:r>
            <a:r>
              <a:rPr lang="en-IN" sz="1200" dirty="0">
                <a:latin typeface="Times New Roman" panose="02020603050405020304" pitchFamily="18" charset="0"/>
                <a:cs typeface="Times New Roman" panose="02020603050405020304" pitchFamily="18" charset="0"/>
              </a:rPr>
              <a:t>["ID"] = 2;  </a:t>
            </a:r>
          </a:p>
          <a:p>
            <a:r>
              <a:rPr lang="en-IN" sz="1200" dirty="0" err="1">
                <a:latin typeface="Times New Roman" panose="02020603050405020304" pitchFamily="18" charset="0"/>
                <a:cs typeface="Times New Roman" panose="02020603050405020304" pitchFamily="18" charset="0"/>
              </a:rPr>
              <a:t>dr</a:t>
            </a:r>
            <a:r>
              <a:rPr lang="en-IN" sz="1200" dirty="0">
                <a:latin typeface="Times New Roman" panose="02020603050405020304" pitchFamily="18" charset="0"/>
                <a:cs typeface="Times New Roman" panose="02020603050405020304" pitchFamily="18" charset="0"/>
              </a:rPr>
              <a:t>["Name"] = "Mary";  </a:t>
            </a:r>
          </a:p>
          <a:p>
            <a:r>
              <a:rPr lang="en-IN" sz="1200" dirty="0" err="1">
                <a:latin typeface="Times New Roman" panose="02020603050405020304" pitchFamily="18" charset="0"/>
                <a:cs typeface="Times New Roman" panose="02020603050405020304" pitchFamily="18" charset="0"/>
              </a:rPr>
              <a:t>dr</a:t>
            </a:r>
            <a:r>
              <a:rPr lang="en-IN" sz="1200" dirty="0">
                <a:latin typeface="Times New Roman" panose="02020603050405020304" pitchFamily="18" charset="0"/>
                <a:cs typeface="Times New Roman" panose="02020603050405020304" pitchFamily="18" charset="0"/>
              </a:rPr>
              <a:t>["Age"] = 30;  </a:t>
            </a:r>
          </a:p>
          <a:p>
            <a:r>
              <a:rPr lang="en-IN" sz="1200" dirty="0" err="1">
                <a:latin typeface="Times New Roman" panose="02020603050405020304" pitchFamily="18" charset="0"/>
                <a:cs typeface="Times New Roman" panose="02020603050405020304" pitchFamily="18" charset="0"/>
              </a:rPr>
              <a:t>dt.Rows.Add</a:t>
            </a:r>
            <a:r>
              <a:rPr lang="en-IN" sz="1200" dirty="0">
                <a:latin typeface="Times New Roman" panose="02020603050405020304" pitchFamily="18" charset="0"/>
                <a:cs typeface="Times New Roman" panose="02020603050405020304" pitchFamily="18" charset="0"/>
              </a:rPr>
              <a:t>(</a:t>
            </a:r>
            <a:r>
              <a:rPr lang="en-IN" sz="1200" dirty="0" err="1">
                <a:latin typeface="Times New Roman" panose="02020603050405020304" pitchFamily="18" charset="0"/>
                <a:cs typeface="Times New Roman" panose="02020603050405020304" pitchFamily="18" charset="0"/>
              </a:rPr>
              <a:t>dr</a:t>
            </a:r>
            <a:r>
              <a:rPr lang="en-IN" sz="1200" dirty="0">
                <a:latin typeface="Times New Roman" panose="02020603050405020304" pitchFamily="18" charset="0"/>
                <a:cs typeface="Times New Roman" panose="02020603050405020304" pitchFamily="18" charset="0"/>
              </a:rPr>
              <a:t>);  </a:t>
            </a:r>
          </a:p>
          <a:p>
            <a:r>
              <a:rPr lang="en-IN" sz="1200" dirty="0" err="1">
                <a:latin typeface="Times New Roman" panose="02020603050405020304" pitchFamily="18" charset="0"/>
                <a:cs typeface="Times New Roman" panose="02020603050405020304" pitchFamily="18" charset="0"/>
              </a:rPr>
              <a:t>ds.Tables.Add</a:t>
            </a:r>
            <a:r>
              <a:rPr lang="en-IN" sz="1200" dirty="0">
                <a:latin typeface="Times New Roman" panose="02020603050405020304" pitchFamily="18" charset="0"/>
                <a:cs typeface="Times New Roman" panose="02020603050405020304" pitchFamily="18" charset="0"/>
              </a:rPr>
              <a:t>(</a:t>
            </a:r>
            <a:r>
              <a:rPr lang="en-IN" sz="1200" dirty="0" err="1">
                <a:latin typeface="Times New Roman" panose="02020603050405020304" pitchFamily="18" charset="0"/>
                <a:cs typeface="Times New Roman" panose="02020603050405020304" pitchFamily="18" charset="0"/>
              </a:rPr>
              <a:t>dt</a:t>
            </a:r>
            <a:r>
              <a:rPr lang="en-IN" sz="1200" dirty="0">
                <a:latin typeface="Times New Roman" panose="02020603050405020304" pitchFamily="18" charset="0"/>
                <a:cs typeface="Times New Roman" panose="02020603050405020304" pitchFamily="18" charset="0"/>
              </a:rPr>
              <a:t>);  </a:t>
            </a:r>
          </a:p>
          <a:p>
            <a:r>
              <a:rPr lang="en-IN" sz="1200" dirty="0">
                <a:latin typeface="Times New Roman" panose="02020603050405020304" pitchFamily="18" charset="0"/>
                <a:cs typeface="Times New Roman" panose="02020603050405020304" pitchFamily="18" charset="0"/>
              </a:rPr>
              <a:t>3. Bind the </a:t>
            </a:r>
            <a:r>
              <a:rPr lang="en-IN" sz="1200" dirty="0" err="1">
                <a:latin typeface="Times New Roman" panose="02020603050405020304" pitchFamily="18" charset="0"/>
                <a:cs typeface="Times New Roman" panose="02020603050405020304" pitchFamily="18" charset="0"/>
              </a:rPr>
              <a:t>GridView</a:t>
            </a:r>
            <a:r>
              <a:rPr lang="en-IN" sz="1200" dirty="0">
                <a:latin typeface="Times New Roman" panose="02020603050405020304" pitchFamily="18" charset="0"/>
                <a:cs typeface="Times New Roman" panose="02020603050405020304" pitchFamily="18" charset="0"/>
              </a:rPr>
              <a:t> control to the dataset.</a:t>
            </a:r>
          </a:p>
          <a:p>
            <a:endParaRPr lang="en-IN" sz="1200" dirty="0">
              <a:latin typeface="Times New Roman" panose="02020603050405020304" pitchFamily="18" charset="0"/>
              <a:cs typeface="Times New Roman" panose="02020603050405020304" pitchFamily="18" charset="0"/>
            </a:endParaRPr>
          </a:p>
          <a:p>
            <a:r>
              <a:rPr lang="en-IN" sz="1200" dirty="0">
                <a:latin typeface="Times New Roman" panose="02020603050405020304" pitchFamily="18" charset="0"/>
                <a:cs typeface="Times New Roman" panose="02020603050405020304" pitchFamily="18" charset="0"/>
              </a:rPr>
              <a:t>C# Code:</a:t>
            </a:r>
          </a:p>
          <a:p>
            <a:endParaRPr lang="en-IN" sz="1200" dirty="0">
              <a:latin typeface="Times New Roman" panose="02020603050405020304" pitchFamily="18" charset="0"/>
              <a:cs typeface="Times New Roman" panose="02020603050405020304" pitchFamily="18" charset="0"/>
            </a:endParaRPr>
          </a:p>
          <a:p>
            <a:r>
              <a:rPr lang="en-IN" sz="1200" dirty="0">
                <a:latin typeface="Times New Roman" panose="02020603050405020304" pitchFamily="18" charset="0"/>
                <a:cs typeface="Times New Roman" panose="02020603050405020304" pitchFamily="18" charset="0"/>
              </a:rPr>
              <a:t>GridView1.DataSource = </a:t>
            </a:r>
            <a:r>
              <a:rPr lang="en-IN" sz="1200" dirty="0" err="1">
                <a:latin typeface="Times New Roman" panose="02020603050405020304" pitchFamily="18" charset="0"/>
                <a:cs typeface="Times New Roman" panose="02020603050405020304" pitchFamily="18" charset="0"/>
              </a:rPr>
              <a:t>ds.Tables</a:t>
            </a:r>
            <a:r>
              <a:rPr lang="en-IN" sz="1200" dirty="0">
                <a:latin typeface="Times New Roman" panose="02020603050405020304" pitchFamily="18" charset="0"/>
                <a:cs typeface="Times New Roman" panose="02020603050405020304" pitchFamily="18" charset="0"/>
              </a:rPr>
              <a:t>[0];  </a:t>
            </a:r>
          </a:p>
          <a:p>
            <a:r>
              <a:rPr lang="en-IN" sz="1200" dirty="0">
                <a:latin typeface="Times New Roman" panose="02020603050405020304" pitchFamily="18" charset="0"/>
                <a:cs typeface="Times New Roman" panose="02020603050405020304" pitchFamily="18" charset="0"/>
              </a:rPr>
              <a:t>GridView1.DataBind();  </a:t>
            </a:r>
          </a:p>
          <a:p>
            <a:r>
              <a:rPr lang="en-IN" sz="1200" dirty="0">
                <a:latin typeface="Times New Roman" panose="02020603050405020304" pitchFamily="18" charset="0"/>
                <a:cs typeface="Times New Roman" panose="02020603050405020304" pitchFamily="18" charset="0"/>
              </a:rPr>
              <a:t>4. Enable sorting and paging in the </a:t>
            </a:r>
            <a:r>
              <a:rPr lang="en-IN" sz="1200" dirty="0" err="1">
                <a:latin typeface="Times New Roman" panose="02020603050405020304" pitchFamily="18" charset="0"/>
                <a:cs typeface="Times New Roman" panose="02020603050405020304" pitchFamily="18" charset="0"/>
              </a:rPr>
              <a:t>GridView</a:t>
            </a:r>
            <a:r>
              <a:rPr lang="en-IN" sz="1200" dirty="0">
                <a:latin typeface="Times New Roman" panose="02020603050405020304" pitchFamily="18" charset="0"/>
                <a:cs typeface="Times New Roman" panose="02020603050405020304" pitchFamily="18" charset="0"/>
              </a:rPr>
              <a:t> control.</a:t>
            </a:r>
          </a:p>
          <a:p>
            <a:endParaRPr lang="en-IN" sz="1200" dirty="0">
              <a:latin typeface="Times New Roman" panose="02020603050405020304" pitchFamily="18" charset="0"/>
              <a:cs typeface="Times New Roman" panose="02020603050405020304" pitchFamily="18" charset="0"/>
            </a:endParaRPr>
          </a:p>
          <a:p>
            <a:r>
              <a:rPr lang="en-IN" sz="1200" dirty="0">
                <a:latin typeface="Times New Roman" panose="02020603050405020304" pitchFamily="18" charset="0"/>
                <a:cs typeface="Times New Roman" panose="02020603050405020304" pitchFamily="18" charset="0"/>
              </a:rPr>
              <a:t>C# Code:</a:t>
            </a:r>
          </a:p>
          <a:p>
            <a:endParaRPr lang="en-IN" sz="1200" dirty="0">
              <a:latin typeface="Times New Roman" panose="02020603050405020304" pitchFamily="18" charset="0"/>
              <a:cs typeface="Times New Roman" panose="02020603050405020304" pitchFamily="18" charset="0"/>
            </a:endParaRPr>
          </a:p>
          <a:p>
            <a:r>
              <a:rPr lang="en-IN" sz="1200" dirty="0">
                <a:latin typeface="Times New Roman" panose="02020603050405020304" pitchFamily="18" charset="0"/>
                <a:cs typeface="Times New Roman" panose="02020603050405020304" pitchFamily="18" charset="0"/>
              </a:rPr>
              <a:t>GridView1.AllowSorting = true;  </a:t>
            </a:r>
          </a:p>
          <a:p>
            <a:r>
              <a:rPr lang="en-IN" sz="1200" dirty="0">
                <a:latin typeface="Times New Roman" panose="02020603050405020304" pitchFamily="18" charset="0"/>
                <a:cs typeface="Times New Roman" panose="02020603050405020304" pitchFamily="18" charset="0"/>
              </a:rPr>
              <a:t>GridView1.AllowPaging = true;  </a:t>
            </a:r>
          </a:p>
          <a:p>
            <a:r>
              <a:rPr lang="en-IN" sz="1200" dirty="0">
                <a:latin typeface="Times New Roman" panose="02020603050405020304" pitchFamily="18" charset="0"/>
                <a:cs typeface="Times New Roman" panose="02020603050405020304" pitchFamily="18" charset="0"/>
              </a:rPr>
              <a:t>GridView1.PageSize = 5;</a:t>
            </a:r>
          </a:p>
        </p:txBody>
      </p:sp>
    </p:spTree>
    <p:extLst>
      <p:ext uri="{BB962C8B-B14F-4D97-AF65-F5344CB8AC3E}">
        <p14:creationId xmlns:p14="http://schemas.microsoft.com/office/powerpoint/2010/main" val="37995576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8022" y="137240"/>
            <a:ext cx="1040478" cy="369332"/>
          </a:xfrm>
          <a:prstGeom prst="rect">
            <a:avLst/>
          </a:prstGeom>
        </p:spPr>
        <p:txBody>
          <a:bodyPr wrap="none">
            <a:spAutoFit/>
          </a:bodyPr>
          <a:lstStyle/>
          <a:p>
            <a:r>
              <a:rPr lang="en-US" dirty="0"/>
              <a:t>ADO.NET</a:t>
            </a:r>
          </a:p>
        </p:txBody>
      </p:sp>
      <p:sp>
        <p:nvSpPr>
          <p:cNvPr id="3" name="Rectangle 2"/>
          <p:cNvSpPr/>
          <p:nvPr/>
        </p:nvSpPr>
        <p:spPr>
          <a:xfrm>
            <a:off x="0" y="572287"/>
            <a:ext cx="11831216" cy="1200329"/>
          </a:xfrm>
          <a:prstGeom prst="rect">
            <a:avLst/>
          </a:prstGeom>
        </p:spPr>
        <p:txBody>
          <a:bodyPr wrap="square">
            <a:spAutoFit/>
          </a:bodyPr>
          <a:lstStyle/>
          <a:p>
            <a:r>
              <a:rPr lang="en-US" dirty="0"/>
              <a:t>ADO.NET provides a bridge between the front end controls and the back end database. The ADO.NET objects encapsulate all the data access operations and the controls interact with these objects to display data, thus hiding the details of movement of data</a:t>
            </a:r>
            <a:r>
              <a:rPr lang="en-US" dirty="0" smtClean="0"/>
              <a:t>.</a:t>
            </a:r>
          </a:p>
          <a:p>
            <a:r>
              <a:rPr lang="en-US" dirty="0"/>
              <a:t>The following figure shows the ADO.NET objects at a glance:</a:t>
            </a:r>
          </a:p>
        </p:txBody>
      </p:sp>
      <p:pic>
        <p:nvPicPr>
          <p:cNvPr id="4" name="Picture 3"/>
          <p:cNvPicPr>
            <a:picLocks noChangeAspect="1"/>
          </p:cNvPicPr>
          <p:nvPr/>
        </p:nvPicPr>
        <p:blipFill>
          <a:blip r:embed="rId2"/>
          <a:stretch>
            <a:fillRect/>
          </a:stretch>
        </p:blipFill>
        <p:spPr>
          <a:xfrm>
            <a:off x="2608003" y="2028630"/>
            <a:ext cx="6787924" cy="3952292"/>
          </a:xfrm>
          <a:prstGeom prst="rect">
            <a:avLst/>
          </a:prstGeom>
        </p:spPr>
      </p:pic>
    </p:spTree>
    <p:extLst>
      <p:ext uri="{BB962C8B-B14F-4D97-AF65-F5344CB8AC3E}">
        <p14:creationId xmlns:p14="http://schemas.microsoft.com/office/powerpoint/2010/main" val="12009058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1534" y="65514"/>
            <a:ext cx="12120466" cy="3693319"/>
          </a:xfrm>
          <a:prstGeom prst="rect">
            <a:avLst/>
          </a:prstGeom>
        </p:spPr>
        <p:txBody>
          <a:bodyPr wrap="square">
            <a:spAutoFit/>
          </a:bodyPr>
          <a:lstStyle/>
          <a:p>
            <a:r>
              <a:rPr lang="en-US" b="1" dirty="0"/>
              <a:t>The Architecture of ADO.NET:</a:t>
            </a:r>
          </a:p>
          <a:p>
            <a:r>
              <a:rPr lang="en-US" dirty="0"/>
              <a:t>The ADO.NET Architecture is comprised of 6 important components. They are as follows</a:t>
            </a:r>
            <a:r>
              <a:rPr lang="en-US" dirty="0" smtClean="0"/>
              <a:t>:</a:t>
            </a:r>
          </a:p>
          <a:p>
            <a:pPr fontAlgn="base"/>
            <a:r>
              <a:rPr lang="en-US" b="1" dirty="0">
                <a:hlinkClick r:id="rId2"/>
              </a:rPr>
              <a:t>Connection</a:t>
            </a:r>
            <a:endParaRPr lang="en-US" dirty="0"/>
          </a:p>
          <a:p>
            <a:pPr fontAlgn="base"/>
            <a:r>
              <a:rPr lang="en-US" b="1" dirty="0">
                <a:hlinkClick r:id="rId3"/>
              </a:rPr>
              <a:t>Command</a:t>
            </a:r>
            <a:endParaRPr lang="en-US" dirty="0"/>
          </a:p>
          <a:p>
            <a:pPr fontAlgn="base"/>
            <a:r>
              <a:rPr lang="en-US" b="1" dirty="0" err="1">
                <a:hlinkClick r:id="rId4"/>
              </a:rPr>
              <a:t>DataReader</a:t>
            </a:r>
            <a:endParaRPr lang="en-US" dirty="0"/>
          </a:p>
          <a:p>
            <a:pPr fontAlgn="base"/>
            <a:r>
              <a:rPr lang="en-US" b="1" dirty="0" err="1">
                <a:hlinkClick r:id="rId5"/>
              </a:rPr>
              <a:t>DataAdapter</a:t>
            </a:r>
            <a:endParaRPr lang="en-US" dirty="0"/>
          </a:p>
          <a:p>
            <a:pPr fontAlgn="base"/>
            <a:r>
              <a:rPr lang="en-US" b="1" dirty="0" err="1">
                <a:hlinkClick r:id="rId6"/>
              </a:rPr>
              <a:t>DataSet</a:t>
            </a:r>
            <a:endParaRPr lang="en-US" dirty="0"/>
          </a:p>
          <a:p>
            <a:pPr fontAlgn="base"/>
            <a:r>
              <a:rPr lang="en-US" b="1" dirty="0" err="1" smtClean="0"/>
              <a:t>DataView</a:t>
            </a:r>
            <a:endParaRPr lang="en-US" b="1" dirty="0" smtClean="0"/>
          </a:p>
          <a:p>
            <a:pPr fontAlgn="base"/>
            <a:endParaRPr lang="en-US" b="1" dirty="0"/>
          </a:p>
          <a:p>
            <a:pPr fontAlgn="base"/>
            <a:endParaRPr lang="en-US" dirty="0"/>
          </a:p>
          <a:p>
            <a:r>
              <a:rPr lang="en-US" dirty="0"/>
              <a:t>From the above components, two components are compulsory. One is the command object and the other one is the connection object. Irrespective of the operations like Insert, Update, Delete and Select, the command and connection object you always need. </a:t>
            </a:r>
          </a:p>
        </p:txBody>
      </p:sp>
    </p:spTree>
    <p:extLst>
      <p:ext uri="{BB962C8B-B14F-4D97-AF65-F5344CB8AC3E}">
        <p14:creationId xmlns:p14="http://schemas.microsoft.com/office/powerpoint/2010/main" val="4299587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923925" y="347662"/>
            <a:ext cx="10344150" cy="6162675"/>
          </a:xfrm>
          <a:prstGeom prst="rect">
            <a:avLst/>
          </a:prstGeom>
        </p:spPr>
      </p:pic>
    </p:spTree>
    <p:extLst>
      <p:ext uri="{BB962C8B-B14F-4D97-AF65-F5344CB8AC3E}">
        <p14:creationId xmlns:p14="http://schemas.microsoft.com/office/powerpoint/2010/main" val="4396808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036490" cy="6155531"/>
          </a:xfrm>
          <a:prstGeom prst="rect">
            <a:avLst/>
          </a:prstGeom>
        </p:spPr>
        <p:txBody>
          <a:bodyPr wrap="square">
            <a:spAutoFit/>
          </a:bodyPr>
          <a:lstStyle/>
          <a:p>
            <a:r>
              <a:rPr lang="en-US" sz="1600" b="1" dirty="0">
                <a:latin typeface="Times New Roman" panose="02020603050405020304" pitchFamily="18" charset="0"/>
                <a:cs typeface="Times New Roman" panose="02020603050405020304" pitchFamily="18" charset="0"/>
              </a:rPr>
              <a:t>Connection: </a:t>
            </a:r>
            <a:r>
              <a:rPr lang="en-US" sz="1600" dirty="0">
                <a:latin typeface="Times New Roman" panose="02020603050405020304" pitchFamily="18" charset="0"/>
                <a:cs typeface="Times New Roman" panose="02020603050405020304" pitchFamily="18" charset="0"/>
              </a:rPr>
              <a:t>The connection object is the first important component of your application. It is required to connect to a backend database that may be SQL Server, Oracle, MySQL, etc. You must have two things to create a connection object. Your database Machine name or IP address or someplace where it is stored is where it is. The second thing is security credentials, such as whether it’s a Windows authentication or username and password-based authentication. The connection is created using the connection object and a backend data source must be connected to using the connection</a:t>
            </a:r>
            <a:r>
              <a:rPr lang="en-US" sz="1600" dirty="0" smtClean="0">
                <a:latin typeface="Times New Roman" panose="02020603050405020304" pitchFamily="18" charset="0"/>
                <a:cs typeface="Times New Roman" panose="02020603050405020304" pitchFamily="18" charset="0"/>
              </a:rPr>
              <a:t>.</a:t>
            </a:r>
          </a:p>
          <a:p>
            <a:pPr fontAlgn="base"/>
            <a:r>
              <a:rPr lang="en-US" sz="1600" b="1" dirty="0">
                <a:latin typeface="Times New Roman" panose="02020603050405020304" pitchFamily="18" charset="0"/>
                <a:cs typeface="Times New Roman" panose="02020603050405020304" pitchFamily="18" charset="0"/>
              </a:rPr>
              <a:t>Command:</a:t>
            </a:r>
          </a:p>
          <a:p>
            <a:pPr fontAlgn="base"/>
            <a:r>
              <a:rPr lang="en-US" sz="1600" dirty="0">
                <a:latin typeface="Times New Roman" panose="02020603050405020304" pitchFamily="18" charset="0"/>
                <a:cs typeface="Times New Roman" panose="02020603050405020304" pitchFamily="18" charset="0"/>
              </a:rPr>
              <a:t>The Second important component of ADO.NET Architecture is the Command Object. When we talk about databases like SQL Server, Oracle, MySQL, etc., we know one thing, these databases only understand SQL. The Command Object is the component where you go and write your SQL queries. Later you take the command object and execute it over the connection. That means using the command object, you can fetch data or send data to the database i.e. performing the Database CRUD Operations.</a:t>
            </a:r>
          </a:p>
          <a:p>
            <a:pPr fontAlgn="base"/>
            <a:r>
              <a:rPr lang="en-US" sz="1600" b="1" dirty="0">
                <a:latin typeface="Times New Roman" panose="02020603050405020304" pitchFamily="18" charset="0"/>
                <a:cs typeface="Times New Roman" panose="02020603050405020304" pitchFamily="18" charset="0"/>
              </a:rPr>
              <a:t>Note:</a:t>
            </a:r>
            <a:r>
              <a:rPr lang="en-US" sz="1600" dirty="0">
                <a:latin typeface="Times New Roman" panose="02020603050405020304" pitchFamily="18" charset="0"/>
                <a:cs typeface="Times New Roman" panose="02020603050405020304" pitchFamily="18" charset="0"/>
              </a:rPr>
              <a:t> From the Command Object onwards, you can go in two different ways. One is you can go with the </a:t>
            </a:r>
            <a:r>
              <a:rPr lang="en-US" sz="1600" dirty="0" err="1">
                <a:latin typeface="Times New Roman" panose="02020603050405020304" pitchFamily="18" charset="0"/>
                <a:cs typeface="Times New Roman" panose="02020603050405020304" pitchFamily="18" charset="0"/>
              </a:rPr>
              <a:t>DataSet</a:t>
            </a:r>
            <a:r>
              <a:rPr lang="en-US" sz="1600" dirty="0">
                <a:latin typeface="Times New Roman" panose="02020603050405020304" pitchFamily="18" charset="0"/>
                <a:cs typeface="Times New Roman" panose="02020603050405020304" pitchFamily="18" charset="0"/>
              </a:rPr>
              <a:t> way and the other is, you can go with the </a:t>
            </a:r>
            <a:r>
              <a:rPr lang="en-US" sz="1600" dirty="0" err="1">
                <a:latin typeface="Times New Roman" panose="02020603050405020304" pitchFamily="18" charset="0"/>
                <a:cs typeface="Times New Roman" panose="02020603050405020304" pitchFamily="18" charset="0"/>
              </a:rPr>
              <a:t>DataReader</a:t>
            </a:r>
            <a:r>
              <a:rPr lang="en-US" sz="1600" dirty="0">
                <a:latin typeface="Times New Roman" panose="02020603050405020304" pitchFamily="18" charset="0"/>
                <a:cs typeface="Times New Roman" panose="02020603050405020304" pitchFamily="18" charset="0"/>
              </a:rPr>
              <a:t> way. Which way you need to choose, basically will depend on the situation.</a:t>
            </a:r>
          </a:p>
          <a:p>
            <a:pPr fontAlgn="base"/>
            <a:r>
              <a:rPr lang="en-US" sz="1600" b="1" dirty="0">
                <a:latin typeface="Times New Roman" panose="02020603050405020304" pitchFamily="18" charset="0"/>
                <a:cs typeface="Times New Roman" panose="02020603050405020304" pitchFamily="18" charset="0"/>
              </a:rPr>
              <a:t>Command:</a:t>
            </a:r>
          </a:p>
          <a:p>
            <a:pPr fontAlgn="base"/>
            <a:r>
              <a:rPr lang="en-US" sz="1600" dirty="0">
                <a:latin typeface="Times New Roman" panose="02020603050405020304" pitchFamily="18" charset="0"/>
                <a:cs typeface="Times New Roman" panose="02020603050405020304" pitchFamily="18" charset="0"/>
              </a:rPr>
              <a:t>The Second important component of ADO.NET Architecture is the Command Object. When we talk about databases like SQL Server, Oracle, MySQL, etc., we know one thing, these databases only understand SQL. The Command Object is the component where you go and write your SQL queries. Later you take the command object and execute it over the connection. That means using the command object, you can fetch data or send data to the database i.e. performing the Database CRUD Operations.</a:t>
            </a:r>
          </a:p>
          <a:p>
            <a:pPr fontAlgn="base"/>
            <a:r>
              <a:rPr lang="en-US" sz="1600" b="1" dirty="0">
                <a:latin typeface="Times New Roman" panose="02020603050405020304" pitchFamily="18" charset="0"/>
                <a:cs typeface="Times New Roman" panose="02020603050405020304" pitchFamily="18" charset="0"/>
              </a:rPr>
              <a:t>Note:</a:t>
            </a:r>
            <a:r>
              <a:rPr lang="en-US" sz="1600" dirty="0">
                <a:latin typeface="Times New Roman" panose="02020603050405020304" pitchFamily="18" charset="0"/>
                <a:cs typeface="Times New Roman" panose="02020603050405020304" pitchFamily="18" charset="0"/>
              </a:rPr>
              <a:t> From the Command Object onwards, you can go in two different ways. One is you can go with the </a:t>
            </a:r>
            <a:r>
              <a:rPr lang="en-US" sz="1600" dirty="0" err="1">
                <a:latin typeface="Times New Roman" panose="02020603050405020304" pitchFamily="18" charset="0"/>
                <a:cs typeface="Times New Roman" panose="02020603050405020304" pitchFamily="18" charset="0"/>
              </a:rPr>
              <a:t>DataSet</a:t>
            </a:r>
            <a:r>
              <a:rPr lang="en-US" sz="1600" dirty="0">
                <a:latin typeface="Times New Roman" panose="02020603050405020304" pitchFamily="18" charset="0"/>
                <a:cs typeface="Times New Roman" panose="02020603050405020304" pitchFamily="18" charset="0"/>
              </a:rPr>
              <a:t> way and the other is, you can go with the </a:t>
            </a:r>
            <a:r>
              <a:rPr lang="en-US" sz="1600" dirty="0" err="1">
                <a:latin typeface="Times New Roman" panose="02020603050405020304" pitchFamily="18" charset="0"/>
                <a:cs typeface="Times New Roman" panose="02020603050405020304" pitchFamily="18" charset="0"/>
              </a:rPr>
              <a:t>DataReader</a:t>
            </a:r>
            <a:r>
              <a:rPr lang="en-US" sz="1600" dirty="0">
                <a:latin typeface="Times New Roman" panose="02020603050405020304" pitchFamily="18" charset="0"/>
                <a:cs typeface="Times New Roman" panose="02020603050405020304" pitchFamily="18" charset="0"/>
              </a:rPr>
              <a:t> way. Which way you need to choose, basically will depend on the situation.</a:t>
            </a:r>
          </a:p>
          <a:p>
            <a:pPr fontAlgn="base"/>
            <a:r>
              <a:rPr lang="en-US" sz="1600" b="1" dirty="0" err="1">
                <a:latin typeface="Times New Roman" panose="02020603050405020304" pitchFamily="18" charset="0"/>
                <a:cs typeface="Times New Roman" panose="02020603050405020304" pitchFamily="18" charset="0"/>
              </a:rPr>
              <a:t>DataReader</a:t>
            </a:r>
            <a:r>
              <a:rPr lang="en-US" sz="1600" b="1" dirty="0">
                <a:latin typeface="Times New Roman" panose="02020603050405020304" pitchFamily="18" charset="0"/>
                <a:cs typeface="Times New Roman" panose="02020603050405020304" pitchFamily="18" charset="0"/>
              </a:rPr>
              <a:t>:</a:t>
            </a:r>
          </a:p>
          <a:p>
            <a:pPr fontAlgn="base"/>
            <a:r>
              <a:rPr lang="en-US" sz="1600" dirty="0" err="1">
                <a:latin typeface="Times New Roman" panose="02020603050405020304" pitchFamily="18" charset="0"/>
                <a:cs typeface="Times New Roman" panose="02020603050405020304" pitchFamily="18" charset="0"/>
              </a:rPr>
              <a:t>DataReader</a:t>
            </a:r>
            <a:r>
              <a:rPr lang="en-US" sz="1600" dirty="0">
                <a:latin typeface="Times New Roman" panose="02020603050405020304" pitchFamily="18" charset="0"/>
                <a:cs typeface="Times New Roman" panose="02020603050405020304" pitchFamily="18" charset="0"/>
              </a:rPr>
              <a:t> is a read-only connection-oriented </a:t>
            </a:r>
            <a:r>
              <a:rPr lang="en-US" sz="1600" dirty="0" err="1">
                <a:latin typeface="Times New Roman" panose="02020603050405020304" pitchFamily="18" charset="0"/>
                <a:cs typeface="Times New Roman" panose="02020603050405020304" pitchFamily="18" charset="0"/>
              </a:rPr>
              <a:t>recordset</a:t>
            </a:r>
            <a:r>
              <a:rPr lang="en-US" sz="1600" dirty="0">
                <a:latin typeface="Times New Roman" panose="02020603050405020304" pitchFamily="18" charset="0"/>
                <a:cs typeface="Times New Roman" panose="02020603050405020304" pitchFamily="18" charset="0"/>
              </a:rPr>
              <a:t> that helps us to read the records only in the forward mode. Here, you need to understand three things i.e. read-only, connection-oriented, and forward mode. Read-Only means using </a:t>
            </a:r>
            <a:r>
              <a:rPr lang="en-US" sz="1600" dirty="0" err="1">
                <a:latin typeface="Times New Roman" panose="02020603050405020304" pitchFamily="18" charset="0"/>
                <a:cs typeface="Times New Roman" panose="02020603050405020304" pitchFamily="18" charset="0"/>
              </a:rPr>
              <a:t>DataReader</a:t>
            </a:r>
            <a:r>
              <a:rPr lang="en-US" sz="1600" dirty="0">
                <a:latin typeface="Times New Roman" panose="02020603050405020304" pitchFamily="18" charset="0"/>
                <a:cs typeface="Times New Roman" panose="02020603050405020304" pitchFamily="18" charset="0"/>
              </a:rPr>
              <a:t>, we cannot Insert, Update, and Delete the data. Connection-Oriented means, it always requires an active and open connection to fetch the data. Forward mode means you can always read the next record, there is no way that you can read the previous record</a:t>
            </a:r>
            <a:r>
              <a:rPr lang="en-US" sz="1600" dirty="0" smtClean="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0199734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8186" y="99346"/>
            <a:ext cx="12073813" cy="6186309"/>
          </a:xfrm>
          <a:prstGeom prst="rect">
            <a:avLst/>
          </a:prstGeom>
        </p:spPr>
        <p:txBody>
          <a:bodyPr wrap="square">
            <a:spAutoFit/>
          </a:bodyPr>
          <a:lstStyle/>
          <a:p>
            <a:pPr algn="just" fontAlgn="base"/>
            <a:r>
              <a:rPr lang="en-US" b="1" dirty="0" err="1">
                <a:solidFill>
                  <a:srgbClr val="000000"/>
                </a:solidFill>
                <a:latin typeface="Times New Roman" panose="02020603050405020304" pitchFamily="18" charset="0"/>
                <a:cs typeface="Times New Roman" panose="02020603050405020304" pitchFamily="18" charset="0"/>
              </a:rPr>
              <a:t>DataSet</a:t>
            </a:r>
            <a:r>
              <a:rPr lang="en-US" b="1" dirty="0">
                <a:solidFill>
                  <a:srgbClr val="000000"/>
                </a:solidFill>
                <a:latin typeface="Times New Roman" panose="02020603050405020304" pitchFamily="18" charset="0"/>
                <a:cs typeface="Times New Roman" panose="02020603050405020304" pitchFamily="18" charset="0"/>
              </a:rPr>
              <a:t>:</a:t>
            </a:r>
            <a:endParaRPr lang="en-US" b="1" dirty="0">
              <a:solidFill>
                <a:srgbClr val="3A3A3A"/>
              </a:solidFill>
              <a:latin typeface="Times New Roman" panose="02020603050405020304" pitchFamily="18" charset="0"/>
              <a:cs typeface="Times New Roman" panose="02020603050405020304" pitchFamily="18" charset="0"/>
            </a:endParaRPr>
          </a:p>
          <a:p>
            <a:pPr algn="just" fontAlgn="base"/>
            <a:r>
              <a:rPr lang="en-US" dirty="0">
                <a:solidFill>
                  <a:srgbClr val="000000"/>
                </a:solidFill>
                <a:latin typeface="Times New Roman" panose="02020603050405020304" pitchFamily="18" charset="0"/>
                <a:cs typeface="Times New Roman" panose="02020603050405020304" pitchFamily="18" charset="0"/>
              </a:rPr>
              <a:t>It is a Disconnected record set that can be browsed in both i.e. forward and backward mode. It is not read-only i.e. you can update the data present in the data set. Actually, </a:t>
            </a:r>
            <a:r>
              <a:rPr lang="en-US" dirty="0" err="1">
                <a:solidFill>
                  <a:srgbClr val="000000"/>
                </a:solidFill>
                <a:latin typeface="Times New Roman" panose="02020603050405020304" pitchFamily="18" charset="0"/>
                <a:cs typeface="Times New Roman" panose="02020603050405020304" pitchFamily="18" charset="0"/>
              </a:rPr>
              <a:t>DataSet</a:t>
            </a:r>
            <a:r>
              <a:rPr lang="en-US" dirty="0">
                <a:solidFill>
                  <a:srgbClr val="000000"/>
                </a:solidFill>
                <a:latin typeface="Times New Roman" panose="02020603050405020304" pitchFamily="18" charset="0"/>
                <a:cs typeface="Times New Roman" panose="02020603050405020304" pitchFamily="18" charset="0"/>
              </a:rPr>
              <a:t> is a collection of </a:t>
            </a:r>
            <a:r>
              <a:rPr lang="en-US" dirty="0" err="1">
                <a:solidFill>
                  <a:srgbClr val="000000"/>
                </a:solidFill>
                <a:latin typeface="Times New Roman" panose="02020603050405020304" pitchFamily="18" charset="0"/>
                <a:cs typeface="Times New Roman" panose="02020603050405020304" pitchFamily="18" charset="0"/>
              </a:rPr>
              <a:t>DataTables</a:t>
            </a:r>
            <a:r>
              <a:rPr lang="en-US" dirty="0">
                <a:solidFill>
                  <a:srgbClr val="000000"/>
                </a:solidFill>
                <a:latin typeface="Times New Roman" panose="02020603050405020304" pitchFamily="18" charset="0"/>
                <a:cs typeface="Times New Roman" panose="02020603050405020304" pitchFamily="18" charset="0"/>
              </a:rPr>
              <a:t> that holds the data and we can add, update, and delete data in a data table. </a:t>
            </a:r>
            <a:r>
              <a:rPr lang="en-US" dirty="0">
                <a:latin typeface="Times New Roman" panose="02020603050405020304" pitchFamily="18" charset="0"/>
                <a:cs typeface="Times New Roman" panose="02020603050405020304" pitchFamily="18" charset="0"/>
              </a:rPr>
              <a:t>The </a:t>
            </a:r>
            <a:r>
              <a:rPr lang="en-US" dirty="0" err="1">
                <a:latin typeface="Times New Roman" panose="02020603050405020304" pitchFamily="18" charset="0"/>
                <a:cs typeface="Times New Roman" panose="02020603050405020304" pitchFamily="18" charset="0"/>
              </a:rPr>
              <a:t>DataAdapter</a:t>
            </a:r>
            <a:r>
              <a:rPr lang="en-US" dirty="0">
                <a:latin typeface="Times New Roman" panose="02020603050405020304" pitchFamily="18" charset="0"/>
                <a:cs typeface="Times New Roman" panose="02020603050405020304" pitchFamily="18" charset="0"/>
              </a:rPr>
              <a:t> fills a </a:t>
            </a:r>
            <a:r>
              <a:rPr lang="en-US" dirty="0" err="1">
                <a:latin typeface="Times New Roman" panose="02020603050405020304" pitchFamily="18" charset="0"/>
                <a:cs typeface="Times New Roman" panose="02020603050405020304" pitchFamily="18" charset="0"/>
              </a:rPr>
              <a:t>DataSet</a:t>
            </a:r>
            <a:r>
              <a:rPr lang="en-US" dirty="0">
                <a:latin typeface="Times New Roman" panose="02020603050405020304" pitchFamily="18" charset="0"/>
                <a:cs typeface="Times New Roman" panose="02020603050405020304" pitchFamily="18" charset="0"/>
              </a:rPr>
              <a:t> using data</a:t>
            </a:r>
            <a:r>
              <a:rPr lang="en-US" dirty="0" smtClean="0">
                <a:latin typeface="Times New Roman" panose="02020603050405020304" pitchFamily="18" charset="0"/>
                <a:cs typeface="Times New Roman" panose="02020603050405020304" pitchFamily="18" charset="0"/>
              </a:rPr>
              <a:t>.</a:t>
            </a:r>
          </a:p>
          <a:p>
            <a:pPr fontAlgn="base"/>
            <a:r>
              <a:rPr lang="en-US" b="1" dirty="0" err="1">
                <a:latin typeface="Times New Roman" panose="02020603050405020304" pitchFamily="18" charset="0"/>
                <a:cs typeface="Times New Roman" panose="02020603050405020304" pitchFamily="18" charset="0"/>
              </a:rPr>
              <a:t>DataAdapter</a:t>
            </a:r>
            <a:r>
              <a:rPr lang="en-US" b="1" dirty="0">
                <a:latin typeface="Times New Roman" panose="02020603050405020304" pitchFamily="18" charset="0"/>
                <a:cs typeface="Times New Roman" panose="02020603050405020304" pitchFamily="18" charset="0"/>
              </a:rPr>
              <a:t>:</a:t>
            </a:r>
          </a:p>
          <a:p>
            <a:pPr fontAlgn="base"/>
            <a:r>
              <a:rPr lang="en-US" dirty="0">
                <a:latin typeface="Times New Roman" panose="02020603050405020304" pitchFamily="18" charset="0"/>
                <a:cs typeface="Times New Roman" panose="02020603050405020304" pitchFamily="18" charset="0"/>
              </a:rPr>
              <a:t>The </a:t>
            </a:r>
            <a:r>
              <a:rPr lang="en-US" dirty="0" err="1">
                <a:latin typeface="Times New Roman" panose="02020603050405020304" pitchFamily="18" charset="0"/>
                <a:cs typeface="Times New Roman" panose="02020603050405020304" pitchFamily="18" charset="0"/>
              </a:rPr>
              <a:t>DataAdapter</a:t>
            </a:r>
            <a:r>
              <a:rPr lang="en-US" dirty="0">
                <a:latin typeface="Times New Roman" panose="02020603050405020304" pitchFamily="18" charset="0"/>
                <a:cs typeface="Times New Roman" panose="02020603050405020304" pitchFamily="18" charset="0"/>
              </a:rPr>
              <a:t> is one of the Components of ADO.NET which acts as a bridge between the command object and the dataset. What the </a:t>
            </a:r>
            <a:r>
              <a:rPr lang="en-US" dirty="0" err="1">
                <a:latin typeface="Times New Roman" panose="02020603050405020304" pitchFamily="18" charset="0"/>
                <a:cs typeface="Times New Roman" panose="02020603050405020304" pitchFamily="18" charset="0"/>
              </a:rPr>
              <a:t>DataAdapter</a:t>
            </a:r>
            <a:r>
              <a:rPr lang="en-US" dirty="0">
                <a:latin typeface="Times New Roman" panose="02020603050405020304" pitchFamily="18" charset="0"/>
                <a:cs typeface="Times New Roman" panose="02020603050405020304" pitchFamily="18" charset="0"/>
              </a:rPr>
              <a:t> does is, it takes the data from the command object and fills the data set.</a:t>
            </a:r>
          </a:p>
          <a:p>
            <a:pPr fontAlgn="base"/>
            <a:r>
              <a:rPr lang="en-US" b="1" dirty="0" err="1">
                <a:latin typeface="Times New Roman" panose="02020603050405020304" pitchFamily="18" charset="0"/>
                <a:cs typeface="Times New Roman" panose="02020603050405020304" pitchFamily="18" charset="0"/>
              </a:rPr>
              <a:t>DataView</a:t>
            </a:r>
            <a:r>
              <a:rPr lang="en-US" b="1" dirty="0">
                <a:latin typeface="Times New Roman" panose="02020603050405020304" pitchFamily="18" charset="0"/>
                <a:cs typeface="Times New Roman" panose="02020603050405020304" pitchFamily="18" charset="0"/>
              </a:rPr>
              <a:t> Class</a:t>
            </a:r>
          </a:p>
          <a:p>
            <a:pPr fontAlgn="base"/>
            <a:r>
              <a:rPr lang="en-US" dirty="0">
                <a:latin typeface="Times New Roman" panose="02020603050405020304" pitchFamily="18" charset="0"/>
                <a:cs typeface="Times New Roman" panose="02020603050405020304" pitchFamily="18" charset="0"/>
              </a:rPr>
              <a:t>The </a:t>
            </a:r>
            <a:r>
              <a:rPr lang="en-US" dirty="0" err="1">
                <a:latin typeface="Times New Roman" panose="02020603050405020304" pitchFamily="18" charset="0"/>
                <a:cs typeface="Times New Roman" panose="02020603050405020304" pitchFamily="18" charset="0"/>
              </a:rPr>
              <a:t>DataView</a:t>
            </a:r>
            <a:r>
              <a:rPr lang="en-US" dirty="0">
                <a:latin typeface="Times New Roman" panose="02020603050405020304" pitchFamily="18" charset="0"/>
                <a:cs typeface="Times New Roman" panose="02020603050405020304" pitchFamily="18" charset="0"/>
              </a:rPr>
              <a:t> class enables us to create different views of the data stored in a </a:t>
            </a:r>
            <a:r>
              <a:rPr lang="en-US" dirty="0" err="1">
                <a:latin typeface="Times New Roman" panose="02020603050405020304" pitchFamily="18" charset="0"/>
                <a:cs typeface="Times New Roman" panose="02020603050405020304" pitchFamily="18" charset="0"/>
              </a:rPr>
              <a:t>DataTable</a:t>
            </a:r>
            <a:r>
              <a:rPr lang="en-US" dirty="0">
                <a:latin typeface="Times New Roman" panose="02020603050405020304" pitchFamily="18" charset="0"/>
                <a:cs typeface="Times New Roman" panose="02020603050405020304" pitchFamily="18" charset="0"/>
              </a:rPr>
              <a:t>. This is most often used in data-binding applications. Using a </a:t>
            </a:r>
            <a:r>
              <a:rPr lang="en-US" dirty="0" err="1">
                <a:latin typeface="Times New Roman" panose="02020603050405020304" pitchFamily="18" charset="0"/>
                <a:cs typeface="Times New Roman" panose="02020603050405020304" pitchFamily="18" charset="0"/>
              </a:rPr>
              <a:t>DataView</a:t>
            </a:r>
            <a:r>
              <a:rPr lang="en-US" dirty="0">
                <a:latin typeface="Times New Roman" panose="02020603050405020304" pitchFamily="18" charset="0"/>
                <a:cs typeface="Times New Roman" panose="02020603050405020304" pitchFamily="18" charset="0"/>
              </a:rPr>
              <a:t>, we can expose the data in a table with different sort orders, and you can filter the data by row state or based on a filter expression</a:t>
            </a:r>
            <a:r>
              <a:rPr lang="en-US" dirty="0" smtClean="0">
                <a:latin typeface="Times New Roman" panose="02020603050405020304" pitchFamily="18" charset="0"/>
                <a:cs typeface="Times New Roman" panose="02020603050405020304" pitchFamily="18" charset="0"/>
              </a:rPr>
              <a:t>.</a:t>
            </a:r>
          </a:p>
          <a:p>
            <a:pPr fontAlgn="base"/>
            <a:endParaRPr lang="en-US" dirty="0" smtClean="0">
              <a:latin typeface="Times New Roman" panose="02020603050405020304" pitchFamily="18" charset="0"/>
              <a:cs typeface="Times New Roman" panose="02020603050405020304" pitchFamily="18" charset="0"/>
            </a:endParaRPr>
          </a:p>
          <a:p>
            <a:pPr fontAlgn="base"/>
            <a:r>
              <a:rPr lang="en-US" b="1" dirty="0">
                <a:latin typeface="Times New Roman" panose="02020603050405020304" pitchFamily="18" charset="0"/>
                <a:cs typeface="Times New Roman" panose="02020603050405020304" pitchFamily="18" charset="0"/>
              </a:rPr>
              <a:t>ADO.NET namespaces</a:t>
            </a:r>
          </a:p>
          <a:p>
            <a:pPr fontAlgn="base"/>
            <a:r>
              <a:rPr lang="en-US" dirty="0">
                <a:latin typeface="Times New Roman" panose="02020603050405020304" pitchFamily="18" charset="0"/>
                <a:cs typeface="Times New Roman" panose="02020603050405020304" pitchFamily="18" charset="0"/>
              </a:rPr>
              <a:t>Namespaces Description</a:t>
            </a:r>
          </a:p>
          <a:p>
            <a:pPr fontAlgn="base"/>
            <a:r>
              <a:rPr lang="en-US" b="1" dirty="0" err="1">
                <a:latin typeface="Times New Roman" panose="02020603050405020304" pitchFamily="18" charset="0"/>
                <a:cs typeface="Times New Roman" panose="02020603050405020304" pitchFamily="18" charset="0"/>
              </a:rPr>
              <a:t>System.Data</a:t>
            </a:r>
            <a:r>
              <a:rPr lang="en-US" dirty="0">
                <a:latin typeface="Times New Roman" panose="02020603050405020304" pitchFamily="18" charset="0"/>
                <a:cs typeface="Times New Roman" panose="02020603050405020304" pitchFamily="18" charset="0"/>
              </a:rPr>
              <a:t> Contains the definition for columns, relations, tables, database, rows, views and constraints.</a:t>
            </a:r>
          </a:p>
          <a:p>
            <a:pPr fontAlgn="base"/>
            <a:r>
              <a:rPr lang="en-US" b="1" dirty="0" err="1">
                <a:latin typeface="Times New Roman" panose="02020603050405020304" pitchFamily="18" charset="0"/>
                <a:cs typeface="Times New Roman" panose="02020603050405020304" pitchFamily="18" charset="0"/>
              </a:rPr>
              <a:t>System.Data.SqlClient</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Contains the classes that are used to connect to a MS SQL server database such as </a:t>
            </a:r>
            <a:r>
              <a:rPr lang="en-US" dirty="0" err="1">
                <a:latin typeface="Times New Roman" panose="02020603050405020304" pitchFamily="18" charset="0"/>
                <a:cs typeface="Times New Roman" panose="02020603050405020304" pitchFamily="18" charset="0"/>
              </a:rPr>
              <a:t>SqlCommand</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SqlConnection</a:t>
            </a:r>
            <a:r>
              <a:rPr lang="en-US" dirty="0">
                <a:latin typeface="Times New Roman" panose="02020603050405020304" pitchFamily="18" charset="0"/>
                <a:cs typeface="Times New Roman" panose="02020603050405020304" pitchFamily="18" charset="0"/>
              </a:rPr>
              <a:t>, and </a:t>
            </a:r>
            <a:r>
              <a:rPr lang="en-US" dirty="0" err="1">
                <a:latin typeface="Times New Roman" panose="02020603050405020304" pitchFamily="18" charset="0"/>
                <a:cs typeface="Times New Roman" panose="02020603050405020304" pitchFamily="18" charset="0"/>
              </a:rPr>
              <a:t>SqlDataAdapter</a:t>
            </a:r>
            <a:r>
              <a:rPr lang="en-US" dirty="0">
                <a:latin typeface="Times New Roman" panose="02020603050405020304" pitchFamily="18" charset="0"/>
                <a:cs typeface="Times New Roman" panose="02020603050405020304" pitchFamily="18" charset="0"/>
              </a:rPr>
              <a:t>.</a:t>
            </a:r>
          </a:p>
          <a:p>
            <a:pPr fontAlgn="base"/>
            <a:r>
              <a:rPr lang="en-US" b="1" dirty="0" err="1" smtClean="0">
                <a:latin typeface="Times New Roman" panose="02020603050405020304" pitchFamily="18" charset="0"/>
                <a:cs typeface="Times New Roman" panose="02020603050405020304" pitchFamily="18" charset="0"/>
              </a:rPr>
              <a:t>System.Data.Odbc</a:t>
            </a:r>
            <a:r>
              <a:rPr lang="en-US" dirty="0" smtClean="0">
                <a:latin typeface="Times New Roman" panose="02020603050405020304" pitchFamily="18" charset="0"/>
                <a:cs typeface="Times New Roman" panose="02020603050405020304" pitchFamily="18" charset="0"/>
              </a:rPr>
              <a:t> Contains </a:t>
            </a:r>
            <a:r>
              <a:rPr lang="en-US" dirty="0">
                <a:latin typeface="Times New Roman" panose="02020603050405020304" pitchFamily="18" charset="0"/>
                <a:cs typeface="Times New Roman" panose="02020603050405020304" pitchFamily="18" charset="0"/>
              </a:rPr>
              <a:t>classes required to connect to most ODBC drivers. These classes include </a:t>
            </a:r>
            <a:r>
              <a:rPr lang="en-US" dirty="0" err="1">
                <a:latin typeface="Times New Roman" panose="02020603050405020304" pitchFamily="18" charset="0"/>
                <a:cs typeface="Times New Roman" panose="02020603050405020304" pitchFamily="18" charset="0"/>
              </a:rPr>
              <a:t>OdbcCommand</a:t>
            </a:r>
            <a:r>
              <a:rPr lang="en-US" dirty="0">
                <a:latin typeface="Times New Roman" panose="02020603050405020304" pitchFamily="18" charset="0"/>
                <a:cs typeface="Times New Roman" panose="02020603050405020304" pitchFamily="18" charset="0"/>
              </a:rPr>
              <a:t> and </a:t>
            </a:r>
            <a:r>
              <a:rPr lang="en-US" dirty="0" err="1">
                <a:latin typeface="Times New Roman" panose="02020603050405020304" pitchFamily="18" charset="0"/>
                <a:cs typeface="Times New Roman" panose="02020603050405020304" pitchFamily="18" charset="0"/>
              </a:rPr>
              <a:t>OdbcConnection</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fontAlgn="base"/>
            <a:r>
              <a:rPr lang="en-US" b="1" dirty="0" err="1">
                <a:latin typeface="Times New Roman" panose="02020603050405020304" pitchFamily="18" charset="0"/>
                <a:cs typeface="Times New Roman" panose="02020603050405020304" pitchFamily="18" charset="0"/>
              </a:rPr>
              <a:t>System.Data.OracleClient</a:t>
            </a:r>
            <a:r>
              <a:rPr lang="en-US" dirty="0">
                <a:latin typeface="Times New Roman" panose="02020603050405020304" pitchFamily="18" charset="0"/>
                <a:cs typeface="Times New Roman" panose="02020603050405020304" pitchFamily="18" charset="0"/>
              </a:rPr>
              <a:t> Contains classes such as </a:t>
            </a:r>
            <a:r>
              <a:rPr lang="en-US" dirty="0" err="1">
                <a:latin typeface="Times New Roman" panose="02020603050405020304" pitchFamily="18" charset="0"/>
                <a:cs typeface="Times New Roman" panose="02020603050405020304" pitchFamily="18" charset="0"/>
              </a:rPr>
              <a:t>OracleConnection</a:t>
            </a:r>
            <a:r>
              <a:rPr lang="en-US" dirty="0">
                <a:latin typeface="Times New Roman" panose="02020603050405020304" pitchFamily="18" charset="0"/>
                <a:cs typeface="Times New Roman" panose="02020603050405020304" pitchFamily="18" charset="0"/>
              </a:rPr>
              <a:t> and </a:t>
            </a:r>
            <a:r>
              <a:rPr lang="en-US" dirty="0" err="1">
                <a:latin typeface="Times New Roman" panose="02020603050405020304" pitchFamily="18" charset="0"/>
                <a:cs typeface="Times New Roman" panose="02020603050405020304" pitchFamily="18" charset="0"/>
              </a:rPr>
              <a:t>OracleCommand</a:t>
            </a:r>
            <a:r>
              <a:rPr lang="en-US" dirty="0">
                <a:latin typeface="Times New Roman" panose="02020603050405020304" pitchFamily="18" charset="0"/>
                <a:cs typeface="Times New Roman" panose="02020603050405020304" pitchFamily="18" charset="0"/>
              </a:rPr>
              <a:t> required to connect to an Oracle database.</a:t>
            </a:r>
          </a:p>
          <a:p>
            <a:pPr algn="just" fontAlgn="base"/>
            <a:endParaRPr lang="en-US" b="0" i="0" dirty="0">
              <a:solidFill>
                <a:srgbClr val="3A3A3A"/>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8389228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1534" y="69894"/>
            <a:ext cx="11992947" cy="6740307"/>
          </a:xfrm>
          <a:prstGeom prst="rect">
            <a:avLst/>
          </a:prstGeom>
        </p:spPr>
        <p:txBody>
          <a:bodyPr wrap="square">
            <a:spAutoFit/>
          </a:bodyPr>
          <a:lstStyle/>
          <a:p>
            <a:r>
              <a:rPr lang="en-US" b="1" dirty="0"/>
              <a:t>Connection strings</a:t>
            </a:r>
          </a:p>
          <a:p>
            <a:r>
              <a:rPr lang="en-US" dirty="0"/>
              <a:t>You need to supply a connection string in the Connection class object. The connection string is a series of name/value settings separated by semicolons (;). A connection string contains information such as the location of the database, its name and its authentication mechanism</a:t>
            </a:r>
            <a:r>
              <a:rPr lang="en-US" dirty="0" smtClean="0"/>
              <a:t>.</a:t>
            </a:r>
          </a:p>
          <a:p>
            <a:endParaRPr lang="en-US" dirty="0" smtClean="0"/>
          </a:p>
          <a:p>
            <a:r>
              <a:rPr lang="en-US" b="1" dirty="0"/>
              <a:t>How do you store the connection string in the configuration file?</a:t>
            </a:r>
          </a:p>
          <a:p>
            <a:pPr fontAlgn="base"/>
            <a:r>
              <a:rPr lang="en-US" dirty="0"/>
              <a:t>As we are working with a console application, the configuration file is</a:t>
            </a:r>
            <a:r>
              <a:rPr lang="en-US" b="1" dirty="0"/>
              <a:t> </a:t>
            </a:r>
            <a:r>
              <a:rPr lang="en-US" b="1" dirty="0" err="1"/>
              <a:t>app.config</a:t>
            </a:r>
            <a:r>
              <a:rPr lang="en-US" dirty="0"/>
              <a:t>. So, we need to store the connection string in the </a:t>
            </a:r>
            <a:r>
              <a:rPr lang="en-US" b="1" dirty="0" err="1"/>
              <a:t>app.config</a:t>
            </a:r>
            <a:r>
              <a:rPr lang="en-US" dirty="0"/>
              <a:t> file as shown below. Give a meaningful name to your connection string. As we will communicate with the SQL Server database, we need to provide the provider name as </a:t>
            </a:r>
            <a:r>
              <a:rPr lang="en-US" b="1" dirty="0" err="1"/>
              <a:t>System.Data.SqlClient</a:t>
            </a:r>
            <a:r>
              <a:rPr lang="en-US" dirty="0" smtClean="0"/>
              <a:t>.</a:t>
            </a:r>
          </a:p>
          <a:p>
            <a:pPr fontAlgn="base"/>
            <a:endParaRPr lang="en-US" dirty="0"/>
          </a:p>
          <a:p>
            <a:pPr fontAlgn="base"/>
            <a:r>
              <a:rPr lang="en-US" b="1" dirty="0"/>
              <a:t>&lt;</a:t>
            </a:r>
            <a:r>
              <a:rPr lang="en-US" b="1" dirty="0" err="1"/>
              <a:t>connectionStrings</a:t>
            </a:r>
            <a:r>
              <a:rPr lang="en-US" b="1" dirty="0"/>
              <a:t>&gt;</a:t>
            </a:r>
            <a:endParaRPr lang="en-US" dirty="0"/>
          </a:p>
          <a:p>
            <a:pPr fontAlgn="base"/>
            <a:r>
              <a:rPr lang="en-US" b="1" dirty="0"/>
              <a:t>&lt;add</a:t>
            </a:r>
            <a:r>
              <a:rPr lang="en-US" dirty="0"/>
              <a:t> name="</a:t>
            </a:r>
            <a:r>
              <a:rPr lang="en-US" dirty="0" err="1"/>
              <a:t>ConnectionString</a:t>
            </a:r>
            <a:r>
              <a:rPr lang="en-US" dirty="0"/>
              <a:t>"</a:t>
            </a:r>
          </a:p>
          <a:p>
            <a:pPr fontAlgn="base"/>
            <a:r>
              <a:rPr lang="en-US" dirty="0" err="1"/>
              <a:t>connectionString</a:t>
            </a:r>
            <a:r>
              <a:rPr lang="en-US" dirty="0"/>
              <a:t>="data source=.; database=student; integrated security=SSPI"</a:t>
            </a:r>
          </a:p>
          <a:p>
            <a:pPr fontAlgn="base"/>
            <a:r>
              <a:rPr lang="en-US" dirty="0" err="1"/>
              <a:t>providerName</a:t>
            </a:r>
            <a:r>
              <a:rPr lang="en-US" dirty="0"/>
              <a:t>="</a:t>
            </a:r>
            <a:r>
              <a:rPr lang="en-US" dirty="0" err="1"/>
              <a:t>System.Data.SqlClient</a:t>
            </a:r>
            <a:r>
              <a:rPr lang="en-US" dirty="0"/>
              <a:t>" </a:t>
            </a:r>
            <a:r>
              <a:rPr lang="en-US" b="1" dirty="0"/>
              <a:t>/&gt;</a:t>
            </a:r>
            <a:endParaRPr lang="en-US" dirty="0"/>
          </a:p>
          <a:p>
            <a:pPr fontAlgn="base"/>
            <a:r>
              <a:rPr lang="en-US" b="1" dirty="0"/>
              <a:t>&lt;/</a:t>
            </a:r>
            <a:r>
              <a:rPr lang="en-US" b="1" dirty="0" err="1"/>
              <a:t>connectionStrings</a:t>
            </a:r>
            <a:r>
              <a:rPr lang="en-US" b="1" dirty="0" smtClean="0"/>
              <a:t>&gt;</a:t>
            </a:r>
          </a:p>
          <a:p>
            <a:pPr fontAlgn="base"/>
            <a:endParaRPr lang="en-US" b="1" dirty="0"/>
          </a:p>
          <a:p>
            <a:pPr fontAlgn="base"/>
            <a:endParaRPr lang="en-US" dirty="0"/>
          </a:p>
          <a:p>
            <a:pPr fontAlgn="base"/>
            <a:r>
              <a:rPr lang="en-US" b="1" dirty="0"/>
              <a:t>How to read the connection string from the </a:t>
            </a:r>
            <a:r>
              <a:rPr lang="en-US" b="1" dirty="0" err="1"/>
              <a:t>app.config</a:t>
            </a:r>
            <a:r>
              <a:rPr lang="en-US" b="1" dirty="0"/>
              <a:t> file?</a:t>
            </a:r>
          </a:p>
          <a:p>
            <a:pPr fontAlgn="base"/>
            <a:r>
              <a:rPr lang="en-US" dirty="0"/>
              <a:t>In order to read the connection string from the configuration file, you need to use the </a:t>
            </a:r>
            <a:r>
              <a:rPr lang="en-US" dirty="0" err="1"/>
              <a:t>ConnectionStrings</a:t>
            </a:r>
            <a:r>
              <a:rPr lang="en-US" dirty="0"/>
              <a:t> property of the </a:t>
            </a:r>
            <a:r>
              <a:rPr lang="en-US" dirty="0" err="1"/>
              <a:t>ConfigurationManager</a:t>
            </a:r>
            <a:r>
              <a:rPr lang="en-US" dirty="0"/>
              <a:t> class. The </a:t>
            </a:r>
            <a:r>
              <a:rPr lang="en-US" dirty="0" err="1"/>
              <a:t>ConfigurationManager</a:t>
            </a:r>
            <a:r>
              <a:rPr lang="en-US" dirty="0"/>
              <a:t> class is present in </a:t>
            </a:r>
            <a:r>
              <a:rPr lang="en-US" dirty="0" err="1"/>
              <a:t>System.Configuration</a:t>
            </a:r>
            <a:r>
              <a:rPr lang="en-US" dirty="0"/>
              <a:t> namespace. By default, this </a:t>
            </a:r>
            <a:r>
              <a:rPr lang="en-US" dirty="0" err="1"/>
              <a:t>System.Configuration</a:t>
            </a:r>
            <a:r>
              <a:rPr lang="en-US" dirty="0"/>
              <a:t> DLL is not included in our application, so we need to add this DLL first. </a:t>
            </a:r>
          </a:p>
          <a:p>
            <a:pPr fontAlgn="base"/>
            <a:r>
              <a:rPr lang="en-US" b="1" dirty="0"/>
              <a:t>Example to Read the Connection String from the Configuration File:</a:t>
            </a:r>
          </a:p>
          <a:p>
            <a:pPr fontAlgn="base"/>
            <a:r>
              <a:rPr lang="en-US" dirty="0"/>
              <a:t>Please modify the </a:t>
            </a:r>
            <a:r>
              <a:rPr lang="en-US" b="1" dirty="0" err="1"/>
              <a:t>Program.cs</a:t>
            </a:r>
            <a:r>
              <a:rPr lang="en-US" dirty="0"/>
              <a:t> class file, as shown below, reads the connection string from the configuration file.</a:t>
            </a:r>
          </a:p>
          <a:p>
            <a:endParaRPr lang="en-US" dirty="0"/>
          </a:p>
        </p:txBody>
      </p:sp>
    </p:spTree>
    <p:extLst>
      <p:ext uri="{BB962C8B-B14F-4D97-AF65-F5344CB8AC3E}">
        <p14:creationId xmlns:p14="http://schemas.microsoft.com/office/powerpoint/2010/main" val="312927599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6098" y="429208"/>
            <a:ext cx="8195388" cy="5693866"/>
          </a:xfrm>
          <a:prstGeom prst="rect">
            <a:avLst/>
          </a:prstGeom>
        </p:spPr>
        <p:txBody>
          <a:bodyPr wrap="square">
            <a:spAutoFit/>
          </a:bodyPr>
          <a:lstStyle/>
          <a:p>
            <a:r>
              <a:rPr lang="en-US" sz="1400" dirty="0">
                <a:latin typeface="Times New Roman" panose="02020603050405020304" pitchFamily="18" charset="0"/>
                <a:cs typeface="Times New Roman" panose="02020603050405020304" pitchFamily="18" charset="0"/>
              </a:rPr>
              <a:t>using System;</a:t>
            </a:r>
          </a:p>
          <a:p>
            <a:r>
              <a:rPr lang="en-US" sz="1400" dirty="0">
                <a:latin typeface="Times New Roman" panose="02020603050405020304" pitchFamily="18" charset="0"/>
                <a:cs typeface="Times New Roman" panose="02020603050405020304" pitchFamily="18" charset="0"/>
              </a:rPr>
              <a:t>using </a:t>
            </a:r>
            <a:r>
              <a:rPr lang="en-US" sz="1400" dirty="0" err="1">
                <a:latin typeface="Times New Roman" panose="02020603050405020304" pitchFamily="18" charset="0"/>
                <a:cs typeface="Times New Roman" panose="02020603050405020304" pitchFamily="18" charset="0"/>
              </a:rPr>
              <a:t>System.Configuration</a:t>
            </a:r>
            <a:r>
              <a:rPr lang="en-US" sz="1400" dirty="0">
                <a:latin typeface="Times New Roman" panose="02020603050405020304" pitchFamily="18" charset="0"/>
                <a:cs typeface="Times New Roman" panose="02020603050405020304" pitchFamily="18" charset="0"/>
              </a:rPr>
              <a:t>;</a:t>
            </a:r>
          </a:p>
          <a:p>
            <a:r>
              <a:rPr lang="en-US" sz="1400" dirty="0">
                <a:latin typeface="Times New Roman" panose="02020603050405020304" pitchFamily="18" charset="0"/>
                <a:cs typeface="Times New Roman" panose="02020603050405020304" pitchFamily="18" charset="0"/>
              </a:rPr>
              <a:t>using </a:t>
            </a:r>
            <a:r>
              <a:rPr lang="en-US" sz="1400" dirty="0" err="1">
                <a:latin typeface="Times New Roman" panose="02020603050405020304" pitchFamily="18" charset="0"/>
                <a:cs typeface="Times New Roman" panose="02020603050405020304" pitchFamily="18" charset="0"/>
              </a:rPr>
              <a:t>System.Data.SqlClient</a:t>
            </a:r>
            <a:r>
              <a:rPr lang="en-US" sz="1400" dirty="0">
                <a:latin typeface="Times New Roman" panose="02020603050405020304" pitchFamily="18" charset="0"/>
                <a:cs typeface="Times New Roman" panose="02020603050405020304" pitchFamily="18" charset="0"/>
              </a:rPr>
              <a:t>;</a:t>
            </a:r>
          </a:p>
          <a:p>
            <a:r>
              <a:rPr lang="en-US" sz="1400" dirty="0">
                <a:latin typeface="Times New Roman" panose="02020603050405020304" pitchFamily="18" charset="0"/>
                <a:cs typeface="Times New Roman" panose="02020603050405020304" pitchFamily="18" charset="0"/>
              </a:rPr>
              <a:t>namespace </a:t>
            </a:r>
            <a:r>
              <a:rPr lang="en-US" sz="1400" dirty="0" err="1">
                <a:latin typeface="Times New Roman" panose="02020603050405020304" pitchFamily="18" charset="0"/>
                <a:cs typeface="Times New Roman" panose="02020603050405020304" pitchFamily="18" charset="0"/>
              </a:rPr>
              <a:t>AdoNetConsoleApplication</a:t>
            </a:r>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a:t>
            </a:r>
          </a:p>
          <a:p>
            <a:r>
              <a:rPr lang="en-US" sz="1400" dirty="0">
                <a:latin typeface="Times New Roman" panose="02020603050405020304" pitchFamily="18" charset="0"/>
                <a:cs typeface="Times New Roman" panose="02020603050405020304" pitchFamily="18" charset="0"/>
              </a:rPr>
              <a:t>    class Program</a:t>
            </a:r>
          </a:p>
          <a:p>
            <a:r>
              <a:rPr lang="en-US" sz="1400" dirty="0">
                <a:latin typeface="Times New Roman" panose="02020603050405020304" pitchFamily="18" charset="0"/>
                <a:cs typeface="Times New Roman" panose="02020603050405020304" pitchFamily="18" charset="0"/>
              </a:rPr>
              <a:t>    {</a:t>
            </a:r>
          </a:p>
          <a:p>
            <a:r>
              <a:rPr lang="en-US" sz="1400" dirty="0">
                <a:latin typeface="Times New Roman" panose="02020603050405020304" pitchFamily="18" charset="0"/>
                <a:cs typeface="Times New Roman" panose="02020603050405020304" pitchFamily="18" charset="0"/>
              </a:rPr>
              <a:t>        static void Main(string[] </a:t>
            </a:r>
            <a:r>
              <a:rPr lang="en-US" sz="1400" dirty="0" err="1">
                <a:latin typeface="Times New Roman" panose="02020603050405020304" pitchFamily="18" charset="0"/>
                <a:cs typeface="Times New Roman" panose="02020603050405020304" pitchFamily="18" charset="0"/>
              </a:rPr>
              <a:t>args</a:t>
            </a:r>
            <a:r>
              <a:rPr lang="en-US" sz="1400" dirty="0">
                <a:latin typeface="Times New Roman" panose="02020603050405020304" pitchFamily="18" charset="0"/>
                <a:cs typeface="Times New Roman" panose="02020603050405020304" pitchFamily="18" charset="0"/>
              </a:rPr>
              <a:t>)</a:t>
            </a:r>
          </a:p>
          <a:p>
            <a:r>
              <a:rPr lang="en-US" sz="1400" dirty="0">
                <a:latin typeface="Times New Roman" panose="02020603050405020304" pitchFamily="18" charset="0"/>
                <a:cs typeface="Times New Roman" panose="02020603050405020304" pitchFamily="18" charset="0"/>
              </a:rPr>
              <a:t>        {</a:t>
            </a:r>
          </a:p>
          <a:p>
            <a:r>
              <a:rPr lang="en-US" sz="1400" dirty="0">
                <a:latin typeface="Times New Roman" panose="02020603050405020304" pitchFamily="18" charset="0"/>
                <a:cs typeface="Times New Roman" panose="02020603050405020304" pitchFamily="18" charset="0"/>
              </a:rPr>
              <a:t>            try</a:t>
            </a:r>
          </a:p>
          <a:p>
            <a:r>
              <a:rPr lang="en-US" sz="1400" dirty="0">
                <a:latin typeface="Times New Roman" panose="02020603050405020304" pitchFamily="18" charset="0"/>
                <a:cs typeface="Times New Roman" panose="02020603050405020304" pitchFamily="18" charset="0"/>
              </a:rPr>
              <a:t>            {</a:t>
            </a:r>
          </a:p>
          <a:p>
            <a:r>
              <a:rPr lang="en-US" sz="1400" dirty="0">
                <a:latin typeface="Times New Roman" panose="02020603050405020304" pitchFamily="18" charset="0"/>
                <a:cs typeface="Times New Roman" panose="02020603050405020304" pitchFamily="18" charset="0"/>
              </a:rPr>
              <a:t>                string </a:t>
            </a:r>
            <a:r>
              <a:rPr lang="en-US" sz="1400" dirty="0" err="1">
                <a:latin typeface="Times New Roman" panose="02020603050405020304" pitchFamily="18" charset="0"/>
                <a:cs typeface="Times New Roman" panose="02020603050405020304" pitchFamily="18" charset="0"/>
              </a:rPr>
              <a:t>ConString</a:t>
            </a:r>
            <a:r>
              <a:rPr lang="en-US" sz="1400" dirty="0">
                <a:latin typeface="Times New Roman" panose="02020603050405020304" pitchFamily="18" charset="0"/>
                <a:cs typeface="Times New Roman" panose="02020603050405020304" pitchFamily="18" charset="0"/>
              </a:rPr>
              <a:t> = </a:t>
            </a:r>
            <a:r>
              <a:rPr lang="en-US" sz="1400" dirty="0" err="1">
                <a:latin typeface="Times New Roman" panose="02020603050405020304" pitchFamily="18" charset="0"/>
                <a:cs typeface="Times New Roman" panose="02020603050405020304" pitchFamily="18" charset="0"/>
              </a:rPr>
              <a:t>ConfigurationManager.ConnectionStrings</a:t>
            </a:r>
            <a:r>
              <a:rPr lang="en-US" sz="1400" dirty="0">
                <a:latin typeface="Times New Roman" panose="02020603050405020304" pitchFamily="18" charset="0"/>
                <a:cs typeface="Times New Roman" panose="02020603050405020304" pitchFamily="18" charset="0"/>
              </a:rPr>
              <a:t>["</a:t>
            </a:r>
            <a:r>
              <a:rPr lang="en-US" sz="1400" dirty="0" err="1">
                <a:latin typeface="Times New Roman" panose="02020603050405020304" pitchFamily="18" charset="0"/>
                <a:cs typeface="Times New Roman" panose="02020603050405020304" pitchFamily="18" charset="0"/>
              </a:rPr>
              <a:t>ConnectionString</a:t>
            </a:r>
            <a:r>
              <a:rPr lang="en-US" sz="1400" dirty="0">
                <a:latin typeface="Times New Roman" panose="02020603050405020304" pitchFamily="18" charset="0"/>
                <a:cs typeface="Times New Roman" panose="02020603050405020304" pitchFamily="18" charset="0"/>
              </a:rPr>
              <a:t>"].</a:t>
            </a:r>
            <a:r>
              <a:rPr lang="en-US" sz="1400" dirty="0" err="1">
                <a:latin typeface="Times New Roman" panose="02020603050405020304" pitchFamily="18" charset="0"/>
                <a:cs typeface="Times New Roman" panose="02020603050405020304" pitchFamily="18" charset="0"/>
              </a:rPr>
              <a:t>ConnectionString</a:t>
            </a:r>
            <a:r>
              <a:rPr lang="en-US" sz="1400" dirty="0">
                <a:latin typeface="Times New Roman" panose="02020603050405020304" pitchFamily="18" charset="0"/>
                <a:cs typeface="Times New Roman" panose="02020603050405020304" pitchFamily="18" charset="0"/>
              </a:rPr>
              <a:t>;</a:t>
            </a:r>
          </a:p>
          <a:p>
            <a:r>
              <a:rPr lang="en-US" sz="1400" dirty="0">
                <a:latin typeface="Times New Roman" panose="02020603050405020304" pitchFamily="18" charset="0"/>
                <a:cs typeface="Times New Roman" panose="02020603050405020304" pitchFamily="18" charset="0"/>
              </a:rPr>
              <a:t>                using (</a:t>
            </a:r>
            <a:r>
              <a:rPr lang="en-US" sz="1400" dirty="0" err="1">
                <a:latin typeface="Times New Roman" panose="02020603050405020304" pitchFamily="18" charset="0"/>
                <a:cs typeface="Times New Roman" panose="02020603050405020304" pitchFamily="18" charset="0"/>
              </a:rPr>
              <a:t>SqlConnection</a:t>
            </a:r>
            <a:r>
              <a:rPr lang="en-US" sz="1400" dirty="0">
                <a:latin typeface="Times New Roman" panose="02020603050405020304" pitchFamily="18" charset="0"/>
                <a:cs typeface="Times New Roman" panose="02020603050405020304" pitchFamily="18" charset="0"/>
              </a:rPr>
              <a:t> connection = new </a:t>
            </a:r>
            <a:r>
              <a:rPr lang="en-US" sz="1400" dirty="0" err="1">
                <a:latin typeface="Times New Roman" panose="02020603050405020304" pitchFamily="18" charset="0"/>
                <a:cs typeface="Times New Roman" panose="02020603050405020304" pitchFamily="18" charset="0"/>
              </a:rPr>
              <a:t>SqlConnection</a:t>
            </a:r>
            <a:r>
              <a:rPr lang="en-US" sz="1400" dirty="0">
                <a:latin typeface="Times New Roman" panose="02020603050405020304" pitchFamily="18" charset="0"/>
                <a:cs typeface="Times New Roman" panose="02020603050405020304" pitchFamily="18" charset="0"/>
              </a:rPr>
              <a:t>(</a:t>
            </a:r>
            <a:r>
              <a:rPr lang="en-US" sz="1400" dirty="0" err="1">
                <a:latin typeface="Times New Roman" panose="02020603050405020304" pitchFamily="18" charset="0"/>
                <a:cs typeface="Times New Roman" panose="02020603050405020304" pitchFamily="18" charset="0"/>
              </a:rPr>
              <a:t>ConString</a:t>
            </a:r>
            <a:r>
              <a:rPr lang="en-US" sz="1400" dirty="0">
                <a:latin typeface="Times New Roman" panose="02020603050405020304" pitchFamily="18" charset="0"/>
                <a:cs typeface="Times New Roman" panose="02020603050405020304" pitchFamily="18" charset="0"/>
              </a:rPr>
              <a:t>))</a:t>
            </a:r>
          </a:p>
          <a:p>
            <a:r>
              <a:rPr lang="en-US" sz="1400" dirty="0">
                <a:latin typeface="Times New Roman" panose="02020603050405020304" pitchFamily="18" charset="0"/>
                <a:cs typeface="Times New Roman" panose="02020603050405020304" pitchFamily="18" charset="0"/>
              </a:rPr>
              <a:t>                {</a:t>
            </a:r>
          </a:p>
          <a:p>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connection.Open</a:t>
            </a:r>
            <a:r>
              <a:rPr lang="en-US" sz="1400" dirty="0">
                <a:latin typeface="Times New Roman" panose="02020603050405020304" pitchFamily="18" charset="0"/>
                <a:cs typeface="Times New Roman" panose="02020603050405020304" pitchFamily="18" charset="0"/>
              </a:rPr>
              <a:t>();</a:t>
            </a:r>
          </a:p>
          <a:p>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Console.WriteLine</a:t>
            </a:r>
            <a:r>
              <a:rPr lang="en-US" sz="1400" dirty="0">
                <a:latin typeface="Times New Roman" panose="02020603050405020304" pitchFamily="18" charset="0"/>
                <a:cs typeface="Times New Roman" panose="02020603050405020304" pitchFamily="18" charset="0"/>
              </a:rPr>
              <a:t>("Connection Established Successfully");</a:t>
            </a:r>
          </a:p>
          <a:p>
            <a:r>
              <a:rPr lang="en-US" sz="1400" dirty="0">
                <a:latin typeface="Times New Roman" panose="02020603050405020304" pitchFamily="18" charset="0"/>
                <a:cs typeface="Times New Roman" panose="02020603050405020304" pitchFamily="18" charset="0"/>
              </a:rPr>
              <a:t>                }</a:t>
            </a:r>
          </a:p>
          <a:p>
            <a:r>
              <a:rPr lang="en-US" sz="1400" dirty="0">
                <a:latin typeface="Times New Roman" panose="02020603050405020304" pitchFamily="18" charset="0"/>
                <a:cs typeface="Times New Roman" panose="02020603050405020304" pitchFamily="18" charset="0"/>
              </a:rPr>
              <a:t>            }</a:t>
            </a:r>
          </a:p>
          <a:p>
            <a:r>
              <a:rPr lang="en-US" sz="1400" dirty="0">
                <a:latin typeface="Times New Roman" panose="02020603050405020304" pitchFamily="18" charset="0"/>
                <a:cs typeface="Times New Roman" panose="02020603050405020304" pitchFamily="18" charset="0"/>
              </a:rPr>
              <a:t>            catch (Exception e)</a:t>
            </a:r>
          </a:p>
          <a:p>
            <a:r>
              <a:rPr lang="en-US" sz="1400" dirty="0">
                <a:latin typeface="Times New Roman" panose="02020603050405020304" pitchFamily="18" charset="0"/>
                <a:cs typeface="Times New Roman" panose="02020603050405020304" pitchFamily="18" charset="0"/>
              </a:rPr>
              <a:t>            {</a:t>
            </a:r>
          </a:p>
          <a:p>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Console.WriteLine</a:t>
            </a:r>
            <a:r>
              <a:rPr lang="en-US" sz="1400" dirty="0">
                <a:latin typeface="Times New Roman" panose="02020603050405020304" pitchFamily="18" charset="0"/>
                <a:cs typeface="Times New Roman" panose="02020603050405020304" pitchFamily="18" charset="0"/>
              </a:rPr>
              <a:t>("OOPs, something went wrong.\n" + e);</a:t>
            </a:r>
          </a:p>
          <a:p>
            <a:r>
              <a:rPr lang="en-US" sz="1400" dirty="0">
                <a:latin typeface="Times New Roman" panose="02020603050405020304" pitchFamily="18" charset="0"/>
                <a:cs typeface="Times New Roman" panose="02020603050405020304" pitchFamily="18" charset="0"/>
              </a:rPr>
              <a:t>            }</a:t>
            </a:r>
          </a:p>
          <a:p>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Console.ReadKey</a:t>
            </a:r>
            <a:r>
              <a:rPr lang="en-US" sz="1400" dirty="0">
                <a:latin typeface="Times New Roman" panose="02020603050405020304" pitchFamily="18" charset="0"/>
                <a:cs typeface="Times New Roman" panose="02020603050405020304" pitchFamily="18" charset="0"/>
              </a:rPr>
              <a:t>();</a:t>
            </a:r>
          </a:p>
          <a:p>
            <a:r>
              <a:rPr lang="en-US" sz="1400" dirty="0">
                <a:latin typeface="Times New Roman" panose="02020603050405020304" pitchFamily="18" charset="0"/>
                <a:cs typeface="Times New Roman" panose="02020603050405020304" pitchFamily="18" charset="0"/>
              </a:rPr>
              <a:t>        }</a:t>
            </a:r>
          </a:p>
          <a:p>
            <a:r>
              <a:rPr lang="en-US" sz="1400" dirty="0">
                <a:latin typeface="Times New Roman" panose="02020603050405020304" pitchFamily="18" charset="0"/>
                <a:cs typeface="Times New Roman" panose="02020603050405020304" pitchFamily="18" charset="0"/>
              </a:rPr>
              <a:t>    }</a:t>
            </a:r>
          </a:p>
          <a:p>
            <a:r>
              <a:rPr lang="en-US" sz="1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28487648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6848" y="140476"/>
            <a:ext cx="12055151" cy="3139321"/>
          </a:xfrm>
          <a:prstGeom prst="rect">
            <a:avLst/>
          </a:prstGeom>
        </p:spPr>
        <p:txBody>
          <a:bodyPr wrap="square">
            <a:spAutoFit/>
          </a:bodyPr>
          <a:lstStyle/>
          <a:p>
            <a:r>
              <a:rPr lang="en-US" b="1" u="sng" dirty="0" err="1">
                <a:solidFill>
                  <a:srgbClr val="212121"/>
                </a:solidFill>
                <a:latin typeface="Roboto"/>
              </a:rPr>
              <a:t>SqlCommand</a:t>
            </a:r>
            <a:r>
              <a:rPr lang="en-US" b="1" u="sng" dirty="0">
                <a:solidFill>
                  <a:srgbClr val="212121"/>
                </a:solidFill>
                <a:latin typeface="Roboto"/>
              </a:rPr>
              <a:t> Method</a:t>
            </a:r>
          </a:p>
          <a:p>
            <a:r>
              <a:rPr lang="en-US" dirty="0">
                <a:solidFill>
                  <a:srgbClr val="212121"/>
                </a:solidFill>
                <a:latin typeface="open sans"/>
              </a:rPr>
              <a:t> </a:t>
            </a:r>
          </a:p>
          <a:p>
            <a:r>
              <a:rPr lang="en-US" b="1" dirty="0" err="1">
                <a:solidFill>
                  <a:srgbClr val="212121"/>
                </a:solidFill>
                <a:latin typeface="open sans"/>
              </a:rPr>
              <a:t>ExecuteNonQuery</a:t>
            </a:r>
            <a:r>
              <a:rPr lang="en-US" b="1" dirty="0">
                <a:solidFill>
                  <a:srgbClr val="212121"/>
                </a:solidFill>
                <a:latin typeface="open sans"/>
              </a:rPr>
              <a:t>() : </a:t>
            </a:r>
            <a:r>
              <a:rPr lang="en-US" dirty="0">
                <a:solidFill>
                  <a:srgbClr val="212121"/>
                </a:solidFill>
                <a:latin typeface="open sans"/>
              </a:rPr>
              <a:t>The </a:t>
            </a:r>
            <a:r>
              <a:rPr lang="en-US" dirty="0" err="1">
                <a:solidFill>
                  <a:srgbClr val="212121"/>
                </a:solidFill>
                <a:latin typeface="open sans"/>
              </a:rPr>
              <a:t>ExecuteNonQuery</a:t>
            </a:r>
            <a:r>
              <a:rPr lang="en-US" dirty="0">
                <a:solidFill>
                  <a:srgbClr val="212121"/>
                </a:solidFill>
                <a:latin typeface="open sans"/>
              </a:rPr>
              <a:t>() method does not return any record. Which means we use </a:t>
            </a:r>
            <a:r>
              <a:rPr lang="en-US" dirty="0" err="1">
                <a:solidFill>
                  <a:srgbClr val="212121"/>
                </a:solidFill>
                <a:latin typeface="open sans"/>
              </a:rPr>
              <a:t>ExecuteNonQuery</a:t>
            </a:r>
            <a:r>
              <a:rPr lang="en-US" dirty="0">
                <a:solidFill>
                  <a:srgbClr val="212121"/>
                </a:solidFill>
                <a:latin typeface="open sans"/>
              </a:rPr>
              <a:t>() in all operations with databases except retrieving records from a database. It only returns the number of affected rows.</a:t>
            </a:r>
          </a:p>
          <a:p>
            <a:r>
              <a:rPr lang="en-US" dirty="0">
                <a:solidFill>
                  <a:srgbClr val="212121"/>
                </a:solidFill>
                <a:latin typeface="open sans"/>
              </a:rPr>
              <a:t> </a:t>
            </a:r>
          </a:p>
          <a:p>
            <a:r>
              <a:rPr lang="en-US" dirty="0">
                <a:solidFill>
                  <a:srgbClr val="212121"/>
                </a:solidFill>
                <a:latin typeface="open sans"/>
              </a:rPr>
              <a:t>Now we use this method in our application. There is a database "student" and a database "</a:t>
            </a:r>
            <a:r>
              <a:rPr lang="en-US" dirty="0" err="1">
                <a:solidFill>
                  <a:srgbClr val="212121"/>
                </a:solidFill>
                <a:latin typeface="open sans"/>
              </a:rPr>
              <a:t>student_detail</a:t>
            </a:r>
            <a:r>
              <a:rPr lang="en-US" dirty="0">
                <a:solidFill>
                  <a:srgbClr val="212121"/>
                </a:solidFill>
                <a:latin typeface="open sans"/>
              </a:rPr>
              <a:t>" which has no record. I am giving a simple example to insert a record into database.</a:t>
            </a:r>
          </a:p>
          <a:p>
            <a:r>
              <a:rPr lang="en-US" dirty="0">
                <a:solidFill>
                  <a:srgbClr val="212121"/>
                </a:solidFill>
                <a:latin typeface="open sans"/>
              </a:rPr>
              <a:t> </a:t>
            </a:r>
          </a:p>
          <a:p>
            <a:r>
              <a:rPr lang="en-US" dirty="0">
                <a:solidFill>
                  <a:srgbClr val="212121"/>
                </a:solidFill>
                <a:latin typeface="open sans"/>
              </a:rPr>
              <a:t>Take 3 labels, 3 textboxes and 1 button and arrange them as in the following figure.</a:t>
            </a:r>
          </a:p>
          <a:p>
            <a:r>
              <a:rPr lang="en-US" dirty="0">
                <a:solidFill>
                  <a:srgbClr val="212121"/>
                </a:solidFill>
                <a:latin typeface="open sans"/>
              </a:rPr>
              <a:t> </a:t>
            </a:r>
            <a:endParaRPr lang="en-US" b="0" i="0" dirty="0">
              <a:solidFill>
                <a:srgbClr val="212121"/>
              </a:solidFill>
              <a:effectLst/>
              <a:latin typeface="open sans"/>
            </a:endParaRPr>
          </a:p>
        </p:txBody>
      </p:sp>
      <p:pic>
        <p:nvPicPr>
          <p:cNvPr id="3" name="Picture 2"/>
          <p:cNvPicPr>
            <a:picLocks noChangeAspect="1"/>
          </p:cNvPicPr>
          <p:nvPr/>
        </p:nvPicPr>
        <p:blipFill>
          <a:blip r:embed="rId2"/>
          <a:stretch>
            <a:fillRect/>
          </a:stretch>
        </p:blipFill>
        <p:spPr>
          <a:xfrm>
            <a:off x="3150442" y="3163467"/>
            <a:ext cx="4286250" cy="3162300"/>
          </a:xfrm>
          <a:prstGeom prst="rect">
            <a:avLst/>
          </a:prstGeom>
        </p:spPr>
      </p:pic>
    </p:spTree>
    <p:extLst>
      <p:ext uri="{BB962C8B-B14F-4D97-AF65-F5344CB8AC3E}">
        <p14:creationId xmlns:p14="http://schemas.microsoft.com/office/powerpoint/2010/main" val="30028515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70781" y="325522"/>
            <a:ext cx="11226296" cy="4844007"/>
          </a:xfrm>
          <a:prstGeom prst="rect">
            <a:avLst/>
          </a:prstGeom>
        </p:spPr>
      </p:pic>
      <p:sp>
        <p:nvSpPr>
          <p:cNvPr id="3" name="Rectangle 2"/>
          <p:cNvSpPr/>
          <p:nvPr/>
        </p:nvSpPr>
        <p:spPr>
          <a:xfrm>
            <a:off x="0" y="5462154"/>
            <a:ext cx="12161822" cy="923330"/>
          </a:xfrm>
          <a:prstGeom prst="rect">
            <a:avLst/>
          </a:prstGeom>
        </p:spPr>
        <p:txBody>
          <a:bodyPr wrap="square">
            <a:spAutoFit/>
          </a:bodyPr>
          <a:lstStyle/>
          <a:p>
            <a:r>
              <a:rPr lang="en-US" dirty="0" smtClean="0"/>
              <a:t>Now drag and drop the controls that you needed on created Form. For example, if you can add </a:t>
            </a:r>
            <a:r>
              <a:rPr lang="en-US" dirty="0" err="1" smtClean="0"/>
              <a:t>TextBox</a:t>
            </a:r>
            <a:r>
              <a:rPr lang="en-US" dirty="0" smtClean="0"/>
              <a:t>, </a:t>
            </a:r>
            <a:r>
              <a:rPr lang="en-US" dirty="0" err="1" smtClean="0"/>
              <a:t>ListBox</a:t>
            </a:r>
            <a:r>
              <a:rPr lang="en-US" dirty="0" smtClean="0"/>
              <a:t>, Button etc. as shown below. By clicking on the particular dropped control you can see and change its properties present in the right most corner of Visual Studio.</a:t>
            </a:r>
            <a:endParaRPr lang="en-US" dirty="0"/>
          </a:p>
        </p:txBody>
      </p:sp>
    </p:spTree>
    <p:extLst>
      <p:ext uri="{BB962C8B-B14F-4D97-AF65-F5344CB8AC3E}">
        <p14:creationId xmlns:p14="http://schemas.microsoft.com/office/powerpoint/2010/main" val="169498494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3502" y="210799"/>
            <a:ext cx="12123576" cy="6524863"/>
          </a:xfrm>
          <a:prstGeom prst="rect">
            <a:avLst/>
          </a:prstGeom>
        </p:spPr>
        <p:txBody>
          <a:bodyPr wrap="square">
            <a:spAutoFit/>
          </a:bodyPr>
          <a:lstStyle/>
          <a:p>
            <a:r>
              <a:rPr lang="en-US" sz="1100" dirty="0">
                <a:latin typeface="Times New Roman" panose="02020603050405020304" pitchFamily="18" charset="0"/>
                <a:cs typeface="Times New Roman" panose="02020603050405020304" pitchFamily="18" charset="0"/>
              </a:rPr>
              <a:t>using System;  </a:t>
            </a:r>
          </a:p>
          <a:p>
            <a:r>
              <a:rPr lang="en-US" sz="1100" dirty="0">
                <a:latin typeface="Times New Roman" panose="02020603050405020304" pitchFamily="18" charset="0"/>
                <a:cs typeface="Times New Roman" panose="02020603050405020304" pitchFamily="18" charset="0"/>
              </a:rPr>
              <a:t>using </a:t>
            </a:r>
            <a:r>
              <a:rPr lang="en-US" sz="1100" dirty="0" err="1">
                <a:latin typeface="Times New Roman" panose="02020603050405020304" pitchFamily="18" charset="0"/>
                <a:cs typeface="Times New Roman" panose="02020603050405020304" pitchFamily="18" charset="0"/>
              </a:rPr>
              <a:t>System.Collections.Generic</a:t>
            </a:r>
            <a:r>
              <a:rPr lang="en-US" sz="1100" dirty="0">
                <a:latin typeface="Times New Roman" panose="02020603050405020304" pitchFamily="18" charset="0"/>
                <a:cs typeface="Times New Roman" panose="02020603050405020304" pitchFamily="18" charset="0"/>
              </a:rPr>
              <a:t>;  </a:t>
            </a:r>
          </a:p>
          <a:p>
            <a:r>
              <a:rPr lang="en-US" sz="1100" dirty="0">
                <a:latin typeface="Times New Roman" panose="02020603050405020304" pitchFamily="18" charset="0"/>
                <a:cs typeface="Times New Roman" panose="02020603050405020304" pitchFamily="18" charset="0"/>
              </a:rPr>
              <a:t>using </a:t>
            </a:r>
            <a:r>
              <a:rPr lang="en-US" sz="1100" dirty="0" err="1">
                <a:latin typeface="Times New Roman" panose="02020603050405020304" pitchFamily="18" charset="0"/>
                <a:cs typeface="Times New Roman" panose="02020603050405020304" pitchFamily="18" charset="0"/>
              </a:rPr>
              <a:t>System.ComponentModel</a:t>
            </a:r>
            <a:r>
              <a:rPr lang="en-US" sz="1100" dirty="0">
                <a:latin typeface="Times New Roman" panose="02020603050405020304" pitchFamily="18" charset="0"/>
                <a:cs typeface="Times New Roman" panose="02020603050405020304" pitchFamily="18" charset="0"/>
              </a:rPr>
              <a:t>;  </a:t>
            </a:r>
          </a:p>
          <a:p>
            <a:r>
              <a:rPr lang="en-US" sz="1100" dirty="0">
                <a:latin typeface="Times New Roman" panose="02020603050405020304" pitchFamily="18" charset="0"/>
                <a:cs typeface="Times New Roman" panose="02020603050405020304" pitchFamily="18" charset="0"/>
              </a:rPr>
              <a:t>using </a:t>
            </a:r>
            <a:r>
              <a:rPr lang="en-US" sz="1100" dirty="0" err="1">
                <a:latin typeface="Times New Roman" panose="02020603050405020304" pitchFamily="18" charset="0"/>
                <a:cs typeface="Times New Roman" panose="02020603050405020304" pitchFamily="18" charset="0"/>
              </a:rPr>
              <a:t>System.Data</a:t>
            </a:r>
            <a:r>
              <a:rPr lang="en-US" sz="1100" dirty="0">
                <a:latin typeface="Times New Roman" panose="02020603050405020304" pitchFamily="18" charset="0"/>
                <a:cs typeface="Times New Roman" panose="02020603050405020304" pitchFamily="18" charset="0"/>
              </a:rPr>
              <a:t>;  </a:t>
            </a:r>
          </a:p>
          <a:p>
            <a:r>
              <a:rPr lang="en-US" sz="1100" dirty="0">
                <a:latin typeface="Times New Roman" panose="02020603050405020304" pitchFamily="18" charset="0"/>
                <a:cs typeface="Times New Roman" panose="02020603050405020304" pitchFamily="18" charset="0"/>
              </a:rPr>
              <a:t>using </a:t>
            </a:r>
            <a:r>
              <a:rPr lang="en-US" sz="1100" dirty="0" err="1">
                <a:latin typeface="Times New Roman" panose="02020603050405020304" pitchFamily="18" charset="0"/>
                <a:cs typeface="Times New Roman" panose="02020603050405020304" pitchFamily="18" charset="0"/>
              </a:rPr>
              <a:t>System.Drawing</a:t>
            </a:r>
            <a:r>
              <a:rPr lang="en-US" sz="1100" dirty="0">
                <a:latin typeface="Times New Roman" panose="02020603050405020304" pitchFamily="18" charset="0"/>
                <a:cs typeface="Times New Roman" panose="02020603050405020304" pitchFamily="18" charset="0"/>
              </a:rPr>
              <a:t>;  </a:t>
            </a:r>
          </a:p>
          <a:p>
            <a:r>
              <a:rPr lang="en-US" sz="1100" dirty="0">
                <a:latin typeface="Times New Roman" panose="02020603050405020304" pitchFamily="18" charset="0"/>
                <a:cs typeface="Times New Roman" panose="02020603050405020304" pitchFamily="18" charset="0"/>
              </a:rPr>
              <a:t>using </a:t>
            </a:r>
            <a:r>
              <a:rPr lang="en-US" sz="1100" dirty="0" err="1">
                <a:latin typeface="Times New Roman" panose="02020603050405020304" pitchFamily="18" charset="0"/>
                <a:cs typeface="Times New Roman" panose="02020603050405020304" pitchFamily="18" charset="0"/>
              </a:rPr>
              <a:t>System.Linq</a:t>
            </a:r>
            <a:r>
              <a:rPr lang="en-US" sz="1100" dirty="0">
                <a:latin typeface="Times New Roman" panose="02020603050405020304" pitchFamily="18" charset="0"/>
                <a:cs typeface="Times New Roman" panose="02020603050405020304" pitchFamily="18" charset="0"/>
              </a:rPr>
              <a:t>;  </a:t>
            </a:r>
          </a:p>
          <a:p>
            <a:r>
              <a:rPr lang="en-US" sz="1100" dirty="0">
                <a:latin typeface="Times New Roman" panose="02020603050405020304" pitchFamily="18" charset="0"/>
                <a:cs typeface="Times New Roman" panose="02020603050405020304" pitchFamily="18" charset="0"/>
              </a:rPr>
              <a:t>using </a:t>
            </a:r>
            <a:r>
              <a:rPr lang="en-US" sz="1100" dirty="0" err="1">
                <a:latin typeface="Times New Roman" panose="02020603050405020304" pitchFamily="18" charset="0"/>
                <a:cs typeface="Times New Roman" panose="02020603050405020304" pitchFamily="18" charset="0"/>
              </a:rPr>
              <a:t>System.Text</a:t>
            </a:r>
            <a:r>
              <a:rPr lang="en-US" sz="1100" dirty="0">
                <a:latin typeface="Times New Roman" panose="02020603050405020304" pitchFamily="18" charset="0"/>
                <a:cs typeface="Times New Roman" panose="02020603050405020304" pitchFamily="18" charset="0"/>
              </a:rPr>
              <a:t>;  </a:t>
            </a:r>
          </a:p>
          <a:p>
            <a:r>
              <a:rPr lang="en-US" sz="1100" dirty="0">
                <a:latin typeface="Times New Roman" panose="02020603050405020304" pitchFamily="18" charset="0"/>
                <a:cs typeface="Times New Roman" panose="02020603050405020304" pitchFamily="18" charset="0"/>
              </a:rPr>
              <a:t>using </a:t>
            </a:r>
            <a:r>
              <a:rPr lang="en-US" sz="1100" dirty="0" err="1">
                <a:latin typeface="Times New Roman" panose="02020603050405020304" pitchFamily="18" charset="0"/>
                <a:cs typeface="Times New Roman" panose="02020603050405020304" pitchFamily="18" charset="0"/>
              </a:rPr>
              <a:t>System.Windows.Forms</a:t>
            </a:r>
            <a:r>
              <a:rPr lang="en-US" sz="1100" dirty="0">
                <a:latin typeface="Times New Roman" panose="02020603050405020304" pitchFamily="18" charset="0"/>
                <a:cs typeface="Times New Roman" panose="02020603050405020304" pitchFamily="18" charset="0"/>
              </a:rPr>
              <a:t>;  </a:t>
            </a:r>
          </a:p>
          <a:p>
            <a:r>
              <a:rPr lang="en-US" sz="1100" dirty="0">
                <a:latin typeface="Times New Roman" panose="02020603050405020304" pitchFamily="18" charset="0"/>
                <a:cs typeface="Times New Roman" panose="02020603050405020304" pitchFamily="18" charset="0"/>
              </a:rPr>
              <a:t>using </a:t>
            </a:r>
            <a:r>
              <a:rPr lang="en-US" sz="1100" dirty="0" err="1">
                <a:latin typeface="Times New Roman" panose="02020603050405020304" pitchFamily="18" charset="0"/>
                <a:cs typeface="Times New Roman" panose="02020603050405020304" pitchFamily="18" charset="0"/>
              </a:rPr>
              <a:t>System.Data.SqlClient</a:t>
            </a:r>
            <a:r>
              <a:rPr lang="en-US" sz="1100" dirty="0">
                <a:latin typeface="Times New Roman" panose="02020603050405020304" pitchFamily="18" charset="0"/>
                <a:cs typeface="Times New Roman" panose="02020603050405020304" pitchFamily="18" charset="0"/>
              </a:rPr>
              <a:t>;  </a:t>
            </a:r>
          </a:p>
          <a:p>
            <a:r>
              <a:rPr lang="en-US" sz="1100" dirty="0">
                <a:latin typeface="Times New Roman" panose="02020603050405020304" pitchFamily="18" charset="0"/>
                <a:cs typeface="Times New Roman" panose="02020603050405020304" pitchFamily="18" charset="0"/>
              </a:rPr>
              <a:t>   </a:t>
            </a:r>
          </a:p>
          <a:p>
            <a:r>
              <a:rPr lang="en-US" sz="1100" dirty="0">
                <a:latin typeface="Times New Roman" panose="02020603050405020304" pitchFamily="18" charset="0"/>
                <a:cs typeface="Times New Roman" panose="02020603050405020304" pitchFamily="18" charset="0"/>
              </a:rPr>
              <a:t>namespace </a:t>
            </a:r>
            <a:r>
              <a:rPr lang="en-US" sz="1100" dirty="0" err="1">
                <a:latin typeface="Times New Roman" panose="02020603050405020304" pitchFamily="18" charset="0"/>
                <a:cs typeface="Times New Roman" panose="02020603050405020304" pitchFamily="18" charset="0"/>
              </a:rPr>
              <a:t>sqlconnectionANDsqlcommand</a:t>
            </a:r>
            <a:r>
              <a:rPr lang="en-US" sz="1100" dirty="0">
                <a:latin typeface="Times New Roman" panose="02020603050405020304" pitchFamily="18" charset="0"/>
                <a:cs typeface="Times New Roman" panose="02020603050405020304" pitchFamily="18" charset="0"/>
              </a:rPr>
              <a:t>  </a:t>
            </a:r>
          </a:p>
          <a:p>
            <a:r>
              <a:rPr lang="en-US" sz="1100" dirty="0">
                <a:latin typeface="Times New Roman" panose="02020603050405020304" pitchFamily="18" charset="0"/>
                <a:cs typeface="Times New Roman" panose="02020603050405020304" pitchFamily="18" charset="0"/>
              </a:rPr>
              <a:t>{  </a:t>
            </a:r>
          </a:p>
          <a:p>
            <a:r>
              <a:rPr lang="en-US" sz="1100" dirty="0">
                <a:latin typeface="Times New Roman" panose="02020603050405020304" pitchFamily="18" charset="0"/>
                <a:cs typeface="Times New Roman" panose="02020603050405020304" pitchFamily="18" charset="0"/>
              </a:rPr>
              <a:t>    public partial class Form1 : Form  </a:t>
            </a:r>
          </a:p>
          <a:p>
            <a:r>
              <a:rPr lang="en-US" sz="1100" dirty="0">
                <a:latin typeface="Times New Roman" panose="02020603050405020304" pitchFamily="18" charset="0"/>
                <a:cs typeface="Times New Roman" panose="02020603050405020304" pitchFamily="18" charset="0"/>
              </a:rPr>
              <a:t>    {  </a:t>
            </a:r>
          </a:p>
          <a:p>
            <a:r>
              <a:rPr lang="en-US" sz="1100" dirty="0">
                <a:latin typeface="Times New Roman" panose="02020603050405020304" pitchFamily="18" charset="0"/>
                <a:cs typeface="Times New Roman" panose="02020603050405020304" pitchFamily="18" charset="0"/>
              </a:rPr>
              <a:t>        public Form1()  </a:t>
            </a:r>
          </a:p>
          <a:p>
            <a:r>
              <a:rPr lang="en-US" sz="1100" dirty="0">
                <a:latin typeface="Times New Roman" panose="02020603050405020304" pitchFamily="18" charset="0"/>
                <a:cs typeface="Times New Roman" panose="02020603050405020304" pitchFamily="18" charset="0"/>
              </a:rPr>
              <a:t>        {  </a:t>
            </a:r>
          </a:p>
          <a:p>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InitializeComponent</a:t>
            </a:r>
            <a:r>
              <a:rPr lang="en-US" sz="1100" dirty="0">
                <a:latin typeface="Times New Roman" panose="02020603050405020304" pitchFamily="18" charset="0"/>
                <a:cs typeface="Times New Roman" panose="02020603050405020304" pitchFamily="18" charset="0"/>
              </a:rPr>
              <a:t>();  </a:t>
            </a:r>
          </a:p>
          <a:p>
            <a:r>
              <a:rPr lang="en-US" sz="1100" dirty="0">
                <a:latin typeface="Times New Roman" panose="02020603050405020304" pitchFamily="18" charset="0"/>
                <a:cs typeface="Times New Roman" panose="02020603050405020304" pitchFamily="18" charset="0"/>
              </a:rPr>
              <a:t>        }   </a:t>
            </a:r>
          </a:p>
          <a:p>
            <a:r>
              <a:rPr lang="en-US" sz="1100" dirty="0">
                <a:latin typeface="Times New Roman" panose="02020603050405020304" pitchFamily="18" charset="0"/>
                <a:cs typeface="Times New Roman" panose="02020603050405020304" pitchFamily="18" charset="0"/>
              </a:rPr>
              <a:t>        private void Form1_Load(object sender, </a:t>
            </a:r>
            <a:r>
              <a:rPr lang="en-US" sz="1100" dirty="0" err="1">
                <a:latin typeface="Times New Roman" panose="02020603050405020304" pitchFamily="18" charset="0"/>
                <a:cs typeface="Times New Roman" panose="02020603050405020304" pitchFamily="18" charset="0"/>
              </a:rPr>
              <a:t>EventArgs</a:t>
            </a:r>
            <a:r>
              <a:rPr lang="en-US" sz="1100" dirty="0">
                <a:latin typeface="Times New Roman" panose="02020603050405020304" pitchFamily="18" charset="0"/>
                <a:cs typeface="Times New Roman" panose="02020603050405020304" pitchFamily="18" charset="0"/>
              </a:rPr>
              <a:t> e)  </a:t>
            </a:r>
          </a:p>
          <a:p>
            <a:r>
              <a:rPr lang="en-US" sz="1100" dirty="0">
                <a:latin typeface="Times New Roman" panose="02020603050405020304" pitchFamily="18" charset="0"/>
                <a:cs typeface="Times New Roman" panose="02020603050405020304" pitchFamily="18" charset="0"/>
              </a:rPr>
              <a:t>        {  </a:t>
            </a:r>
          </a:p>
          <a:p>
            <a:r>
              <a:rPr lang="en-US" sz="1100" dirty="0">
                <a:latin typeface="Times New Roman" panose="02020603050405020304" pitchFamily="18" charset="0"/>
                <a:cs typeface="Times New Roman" panose="02020603050405020304" pitchFamily="18" charset="0"/>
              </a:rPr>
              <a:t>        }  </a:t>
            </a:r>
          </a:p>
          <a:p>
            <a:r>
              <a:rPr lang="en-US" sz="1100" dirty="0">
                <a:latin typeface="Times New Roman" panose="02020603050405020304" pitchFamily="18" charset="0"/>
                <a:cs typeface="Times New Roman" panose="02020603050405020304" pitchFamily="18" charset="0"/>
              </a:rPr>
              <a:t>   </a:t>
            </a:r>
          </a:p>
          <a:p>
            <a:r>
              <a:rPr lang="en-US" sz="1100" dirty="0">
                <a:latin typeface="Times New Roman" panose="02020603050405020304" pitchFamily="18" charset="0"/>
                <a:cs typeface="Times New Roman" panose="02020603050405020304" pitchFamily="18" charset="0"/>
              </a:rPr>
              <a:t>        private void </a:t>
            </a:r>
            <a:r>
              <a:rPr lang="en-US" sz="1100" dirty="0" err="1">
                <a:latin typeface="Times New Roman" panose="02020603050405020304" pitchFamily="18" charset="0"/>
                <a:cs typeface="Times New Roman" panose="02020603050405020304" pitchFamily="18" charset="0"/>
              </a:rPr>
              <a:t>btnclick_Click</a:t>
            </a:r>
            <a:r>
              <a:rPr lang="en-US" sz="1100" dirty="0">
                <a:latin typeface="Times New Roman" panose="02020603050405020304" pitchFamily="18" charset="0"/>
                <a:cs typeface="Times New Roman" panose="02020603050405020304" pitchFamily="18" charset="0"/>
              </a:rPr>
              <a:t>(object sender, </a:t>
            </a:r>
            <a:r>
              <a:rPr lang="en-US" sz="1100" dirty="0" err="1">
                <a:latin typeface="Times New Roman" panose="02020603050405020304" pitchFamily="18" charset="0"/>
                <a:cs typeface="Times New Roman" panose="02020603050405020304" pitchFamily="18" charset="0"/>
              </a:rPr>
              <a:t>EventArgs</a:t>
            </a:r>
            <a:r>
              <a:rPr lang="en-US" sz="1100" dirty="0">
                <a:latin typeface="Times New Roman" panose="02020603050405020304" pitchFamily="18" charset="0"/>
                <a:cs typeface="Times New Roman" panose="02020603050405020304" pitchFamily="18" charset="0"/>
              </a:rPr>
              <a:t> e)  </a:t>
            </a:r>
          </a:p>
          <a:p>
            <a:r>
              <a:rPr lang="en-US" sz="1100" dirty="0">
                <a:latin typeface="Times New Roman" panose="02020603050405020304" pitchFamily="18" charset="0"/>
                <a:cs typeface="Times New Roman" panose="02020603050405020304" pitchFamily="18" charset="0"/>
              </a:rPr>
              <a:t>        {  </a:t>
            </a:r>
          </a:p>
          <a:p>
            <a:r>
              <a:rPr lang="en-US" sz="1100" dirty="0">
                <a:latin typeface="Times New Roman" panose="02020603050405020304" pitchFamily="18" charset="0"/>
                <a:cs typeface="Times New Roman" panose="02020603050405020304" pitchFamily="18" charset="0"/>
              </a:rPr>
              <a:t>            // Creating instance of </a:t>
            </a:r>
            <a:r>
              <a:rPr lang="en-US" sz="1100" dirty="0" err="1">
                <a:latin typeface="Times New Roman" panose="02020603050405020304" pitchFamily="18" charset="0"/>
                <a:cs typeface="Times New Roman" panose="02020603050405020304" pitchFamily="18" charset="0"/>
              </a:rPr>
              <a:t>SqlConnection</a:t>
            </a:r>
            <a:r>
              <a:rPr lang="en-US" sz="1100" dirty="0">
                <a:latin typeface="Times New Roman" panose="02020603050405020304" pitchFamily="18" charset="0"/>
                <a:cs typeface="Times New Roman" panose="02020603050405020304" pitchFamily="18" charset="0"/>
              </a:rPr>
              <a:t>  </a:t>
            </a:r>
          </a:p>
          <a:p>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SqlConnection</a:t>
            </a:r>
            <a:r>
              <a:rPr lang="en-US" sz="1100" dirty="0">
                <a:latin typeface="Times New Roman" panose="02020603050405020304" pitchFamily="18" charset="0"/>
                <a:cs typeface="Times New Roman" panose="02020603050405020304" pitchFamily="18" charset="0"/>
              </a:rPr>
              <a:t> conn = new </a:t>
            </a:r>
            <a:r>
              <a:rPr lang="en-US" sz="1100" dirty="0" err="1">
                <a:latin typeface="Times New Roman" panose="02020603050405020304" pitchFamily="18" charset="0"/>
                <a:cs typeface="Times New Roman" panose="02020603050405020304" pitchFamily="18" charset="0"/>
              </a:rPr>
              <a:t>SqlConnection</a:t>
            </a:r>
            <a:r>
              <a:rPr lang="en-US" sz="1100" dirty="0">
                <a:latin typeface="Times New Roman" panose="02020603050405020304" pitchFamily="18" charset="0"/>
                <a:cs typeface="Times New Roman" panose="02020603050405020304" pitchFamily="18" charset="0"/>
              </a:rPr>
              <a:t>("Database=</a:t>
            </a:r>
            <a:r>
              <a:rPr lang="en-US" sz="1100" dirty="0" err="1">
                <a:latin typeface="Times New Roman" panose="02020603050405020304" pitchFamily="18" charset="0"/>
                <a:cs typeface="Times New Roman" panose="02020603050405020304" pitchFamily="18" charset="0"/>
              </a:rPr>
              <a:t>student;Server</a:t>
            </a:r>
            <a:r>
              <a:rPr lang="en-US" sz="1100" dirty="0">
                <a:latin typeface="Times New Roman" panose="02020603050405020304" pitchFamily="18" charset="0"/>
                <a:cs typeface="Times New Roman" panose="02020603050405020304" pitchFamily="18" charset="0"/>
              </a:rPr>
              <a:t>=.;user=</a:t>
            </a:r>
            <a:r>
              <a:rPr lang="en-US" sz="1100" dirty="0" err="1">
                <a:latin typeface="Times New Roman" panose="02020603050405020304" pitchFamily="18" charset="0"/>
                <a:cs typeface="Times New Roman" panose="02020603050405020304" pitchFamily="18" charset="0"/>
              </a:rPr>
              <a:t>sa;password</a:t>
            </a:r>
            <a:r>
              <a:rPr lang="en-US" sz="1100" dirty="0">
                <a:latin typeface="Times New Roman" panose="02020603050405020304" pitchFamily="18" charset="0"/>
                <a:cs typeface="Times New Roman" panose="02020603050405020304" pitchFamily="18" charset="0"/>
              </a:rPr>
              <a:t>=</a:t>
            </a:r>
            <a:r>
              <a:rPr lang="en-US" sz="1100" dirty="0" err="1">
                <a:latin typeface="Times New Roman" panose="02020603050405020304" pitchFamily="18" charset="0"/>
                <a:cs typeface="Times New Roman" panose="02020603050405020304" pitchFamily="18" charset="0"/>
              </a:rPr>
              <a:t>aaaaaaa</a:t>
            </a:r>
            <a:r>
              <a:rPr lang="en-US" sz="1100" dirty="0">
                <a:latin typeface="Times New Roman" panose="02020603050405020304" pitchFamily="18" charset="0"/>
                <a:cs typeface="Times New Roman" panose="02020603050405020304" pitchFamily="18" charset="0"/>
              </a:rPr>
              <a:t>");  </a:t>
            </a:r>
          </a:p>
          <a:p>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conn.Open</a:t>
            </a:r>
            <a:r>
              <a:rPr lang="en-US" sz="1100" dirty="0">
                <a:latin typeface="Times New Roman" panose="02020603050405020304" pitchFamily="18" charset="0"/>
                <a:cs typeface="Times New Roman" panose="02020603050405020304" pitchFamily="18" charset="0"/>
              </a:rPr>
              <a:t>();// open the database connection  </a:t>
            </a:r>
          </a:p>
          <a:p>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SqlCommand</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cmd</a:t>
            </a:r>
            <a:r>
              <a:rPr lang="en-US" sz="1100" dirty="0">
                <a:latin typeface="Times New Roman" panose="02020603050405020304" pitchFamily="18" charset="0"/>
                <a:cs typeface="Times New Roman" panose="02020603050405020304" pitchFamily="18" charset="0"/>
              </a:rPr>
              <a:t> = new </a:t>
            </a:r>
            <a:r>
              <a:rPr lang="en-US" sz="1100" dirty="0" err="1">
                <a:latin typeface="Times New Roman" panose="02020603050405020304" pitchFamily="18" charset="0"/>
                <a:cs typeface="Times New Roman" panose="02020603050405020304" pitchFamily="18" charset="0"/>
              </a:rPr>
              <a:t>SqlCommand</a:t>
            </a:r>
            <a:r>
              <a:rPr lang="en-US" sz="1100" dirty="0">
                <a:latin typeface="Times New Roman" panose="02020603050405020304" pitchFamily="18" charset="0"/>
                <a:cs typeface="Times New Roman" panose="02020603050405020304" pitchFamily="18" charset="0"/>
              </a:rPr>
              <a:t>();// Creating instance of </a:t>
            </a:r>
            <a:r>
              <a:rPr lang="en-US" sz="1100" dirty="0" err="1">
                <a:latin typeface="Times New Roman" panose="02020603050405020304" pitchFamily="18" charset="0"/>
                <a:cs typeface="Times New Roman" panose="02020603050405020304" pitchFamily="18" charset="0"/>
              </a:rPr>
              <a:t>SqlCommand</a:t>
            </a:r>
            <a:r>
              <a:rPr lang="en-US" sz="1100" dirty="0">
                <a:latin typeface="Times New Roman" panose="02020603050405020304" pitchFamily="18" charset="0"/>
                <a:cs typeface="Times New Roman" panose="02020603050405020304" pitchFamily="18" charset="0"/>
              </a:rPr>
              <a:t>  </a:t>
            </a:r>
          </a:p>
          <a:p>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cmd.Connection</a:t>
            </a:r>
            <a:r>
              <a:rPr lang="en-US" sz="1100" dirty="0">
                <a:latin typeface="Times New Roman" panose="02020603050405020304" pitchFamily="18" charset="0"/>
                <a:cs typeface="Times New Roman" panose="02020603050405020304" pitchFamily="18" charset="0"/>
              </a:rPr>
              <a:t> = conn; // set the connection to instance of </a:t>
            </a:r>
            <a:r>
              <a:rPr lang="en-US" sz="1100" dirty="0" err="1">
                <a:latin typeface="Times New Roman" panose="02020603050405020304" pitchFamily="18" charset="0"/>
                <a:cs typeface="Times New Roman" panose="02020603050405020304" pitchFamily="18" charset="0"/>
              </a:rPr>
              <a:t>SqlCommand</a:t>
            </a:r>
            <a:r>
              <a:rPr lang="en-US" sz="1100" dirty="0">
                <a:latin typeface="Times New Roman" panose="02020603050405020304" pitchFamily="18" charset="0"/>
                <a:cs typeface="Times New Roman" panose="02020603050405020304" pitchFamily="18" charset="0"/>
              </a:rPr>
              <a:t>  </a:t>
            </a:r>
          </a:p>
          <a:p>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cmd.CommandText</a:t>
            </a:r>
            <a:r>
              <a:rPr lang="en-US" sz="1100" dirty="0">
                <a:latin typeface="Times New Roman" panose="02020603050405020304" pitchFamily="18" charset="0"/>
                <a:cs typeface="Times New Roman" panose="02020603050405020304" pitchFamily="18" charset="0"/>
              </a:rPr>
              <a:t> = "insert into </a:t>
            </a:r>
            <a:r>
              <a:rPr lang="en-US" sz="1100" dirty="0" err="1">
                <a:latin typeface="Times New Roman" panose="02020603050405020304" pitchFamily="18" charset="0"/>
                <a:cs typeface="Times New Roman" panose="02020603050405020304" pitchFamily="18" charset="0"/>
              </a:rPr>
              <a:t>student_detail</a:t>
            </a:r>
            <a:r>
              <a:rPr lang="en-US" sz="1100" dirty="0">
                <a:latin typeface="Times New Roman" panose="02020603050405020304" pitchFamily="18" charset="0"/>
                <a:cs typeface="Times New Roman" panose="02020603050405020304" pitchFamily="18" charset="0"/>
              </a:rPr>
              <a:t> values (" + </a:t>
            </a:r>
            <a:r>
              <a:rPr lang="en-US" sz="1100" dirty="0" err="1">
                <a:latin typeface="Times New Roman" panose="02020603050405020304" pitchFamily="18" charset="0"/>
                <a:cs typeface="Times New Roman" panose="02020603050405020304" pitchFamily="18" charset="0"/>
              </a:rPr>
              <a:t>txtrollno.Text</a:t>
            </a:r>
            <a:r>
              <a:rPr lang="en-US" sz="1100" dirty="0">
                <a:latin typeface="Times New Roman" panose="02020603050405020304" pitchFamily="18" charset="0"/>
                <a:cs typeface="Times New Roman" panose="02020603050405020304" pitchFamily="18" charset="0"/>
              </a:rPr>
              <a:t> + ",'" + </a:t>
            </a:r>
            <a:r>
              <a:rPr lang="en-US" sz="1100" dirty="0" err="1">
                <a:latin typeface="Times New Roman" panose="02020603050405020304" pitchFamily="18" charset="0"/>
                <a:cs typeface="Times New Roman" panose="02020603050405020304" pitchFamily="18" charset="0"/>
              </a:rPr>
              <a:t>txtname.Text</a:t>
            </a:r>
            <a:r>
              <a:rPr lang="en-US" sz="1100" dirty="0">
                <a:latin typeface="Times New Roman" panose="02020603050405020304" pitchFamily="18" charset="0"/>
                <a:cs typeface="Times New Roman" panose="02020603050405020304" pitchFamily="18" charset="0"/>
              </a:rPr>
              <a:t> + "','" + </a:t>
            </a:r>
            <a:r>
              <a:rPr lang="en-US" sz="1100" dirty="0" err="1">
                <a:latin typeface="Times New Roman" panose="02020603050405020304" pitchFamily="18" charset="0"/>
                <a:cs typeface="Times New Roman" panose="02020603050405020304" pitchFamily="18" charset="0"/>
              </a:rPr>
              <a:t>txtcourse.Text</a:t>
            </a:r>
            <a:r>
              <a:rPr lang="en-US" sz="1100" dirty="0">
                <a:latin typeface="Times New Roman" panose="02020603050405020304" pitchFamily="18" charset="0"/>
                <a:cs typeface="Times New Roman" panose="02020603050405020304" pitchFamily="18" charset="0"/>
              </a:rPr>
              <a:t> + "')"; // set  </a:t>
            </a:r>
          </a:p>
          <a:p>
            <a:r>
              <a:rPr lang="en-US" sz="1100" dirty="0">
                <a:latin typeface="Times New Roman" panose="02020603050405020304" pitchFamily="18" charset="0"/>
                <a:cs typeface="Times New Roman" panose="02020603050405020304" pitchFamily="18" charset="0"/>
              </a:rPr>
              <a:t>            //the </a:t>
            </a:r>
            <a:r>
              <a:rPr lang="en-US" sz="1100" dirty="0" err="1">
                <a:latin typeface="Times New Roman" panose="02020603050405020304" pitchFamily="18" charset="0"/>
                <a:cs typeface="Times New Roman" panose="02020603050405020304" pitchFamily="18" charset="0"/>
              </a:rPr>
              <a:t>sql</a:t>
            </a:r>
            <a:r>
              <a:rPr lang="en-US" sz="1100" dirty="0">
                <a:latin typeface="Times New Roman" panose="02020603050405020304" pitchFamily="18" charset="0"/>
                <a:cs typeface="Times New Roman" panose="02020603050405020304" pitchFamily="18" charset="0"/>
              </a:rPr>
              <a:t> command ( Statement )  </a:t>
            </a:r>
          </a:p>
          <a:p>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cmd.ExecuteNonQuery</a:t>
            </a:r>
            <a:r>
              <a:rPr lang="en-US" sz="1100" dirty="0">
                <a:latin typeface="Times New Roman" panose="02020603050405020304" pitchFamily="18" charset="0"/>
                <a:cs typeface="Times New Roman" panose="02020603050405020304" pitchFamily="18" charset="0"/>
              </a:rPr>
              <a:t>();  </a:t>
            </a:r>
          </a:p>
          <a:p>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MessageBox.Show</a:t>
            </a:r>
            <a:r>
              <a:rPr lang="en-US" sz="1100" dirty="0">
                <a:latin typeface="Times New Roman" panose="02020603050405020304" pitchFamily="18" charset="0"/>
                <a:cs typeface="Times New Roman" panose="02020603050405020304" pitchFamily="18" charset="0"/>
              </a:rPr>
              <a:t>("Record Saved"); // showing </a:t>
            </a:r>
            <a:r>
              <a:rPr lang="en-US" sz="1100" dirty="0" err="1">
                <a:latin typeface="Times New Roman" panose="02020603050405020304" pitchFamily="18" charset="0"/>
                <a:cs typeface="Times New Roman" panose="02020603050405020304" pitchFamily="18" charset="0"/>
              </a:rPr>
              <a:t>messagebox</a:t>
            </a:r>
            <a:r>
              <a:rPr lang="en-US" sz="1100" dirty="0">
                <a:latin typeface="Times New Roman" panose="02020603050405020304" pitchFamily="18" charset="0"/>
                <a:cs typeface="Times New Roman" panose="02020603050405020304" pitchFamily="18" charset="0"/>
              </a:rPr>
              <a:t> for confirmation message for user  </a:t>
            </a:r>
          </a:p>
          <a:p>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conn.Close</a:t>
            </a:r>
            <a:r>
              <a:rPr lang="en-US" sz="1100" dirty="0">
                <a:latin typeface="Times New Roman" panose="02020603050405020304" pitchFamily="18" charset="0"/>
                <a:cs typeface="Times New Roman" panose="02020603050405020304" pitchFamily="18" charset="0"/>
              </a:rPr>
              <a:t>();// Close the connection  </a:t>
            </a:r>
          </a:p>
          <a:p>
            <a:r>
              <a:rPr lang="en-US" sz="1100" dirty="0">
                <a:latin typeface="Times New Roman" panose="02020603050405020304" pitchFamily="18" charset="0"/>
                <a:cs typeface="Times New Roman" panose="02020603050405020304" pitchFamily="18" charset="0"/>
              </a:rPr>
              <a:t>        }  </a:t>
            </a:r>
          </a:p>
          <a:p>
            <a:r>
              <a:rPr lang="en-US" sz="1100" dirty="0">
                <a:latin typeface="Times New Roman" panose="02020603050405020304" pitchFamily="18" charset="0"/>
                <a:cs typeface="Times New Roman" panose="02020603050405020304" pitchFamily="18" charset="0"/>
              </a:rPr>
              <a:t>   </a:t>
            </a:r>
          </a:p>
          <a:p>
            <a:r>
              <a:rPr lang="en-US" sz="1100" dirty="0">
                <a:latin typeface="Times New Roman" panose="02020603050405020304" pitchFamily="18" charset="0"/>
                <a:cs typeface="Times New Roman" panose="02020603050405020304" pitchFamily="18" charset="0"/>
              </a:rPr>
              <a:t>      }  </a:t>
            </a:r>
          </a:p>
          <a:p>
            <a:r>
              <a:rPr lang="en-US" sz="11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50294516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4840" y="159709"/>
            <a:ext cx="11899641" cy="1754326"/>
          </a:xfrm>
          <a:prstGeom prst="rect">
            <a:avLst/>
          </a:prstGeom>
        </p:spPr>
        <p:txBody>
          <a:bodyPr wrap="square">
            <a:spAutoFit/>
          </a:bodyPr>
          <a:lstStyle/>
          <a:p>
            <a:r>
              <a:rPr lang="en-US" b="1" dirty="0" err="1">
                <a:solidFill>
                  <a:srgbClr val="212121"/>
                </a:solidFill>
                <a:latin typeface="open sans"/>
              </a:rPr>
              <a:t>ExecuteScalar</a:t>
            </a:r>
            <a:r>
              <a:rPr lang="en-US" b="1" dirty="0">
                <a:solidFill>
                  <a:srgbClr val="212121"/>
                </a:solidFill>
                <a:latin typeface="open sans"/>
              </a:rPr>
              <a:t>() : </a:t>
            </a:r>
            <a:r>
              <a:rPr lang="en-US" dirty="0">
                <a:solidFill>
                  <a:srgbClr val="212121"/>
                </a:solidFill>
                <a:latin typeface="open sans"/>
              </a:rPr>
              <a:t>The </a:t>
            </a:r>
            <a:r>
              <a:rPr lang="en-US" dirty="0" err="1">
                <a:solidFill>
                  <a:srgbClr val="212121"/>
                </a:solidFill>
                <a:latin typeface="open sans"/>
              </a:rPr>
              <a:t>ExecuteScalar</a:t>
            </a:r>
            <a:r>
              <a:rPr lang="en-US" dirty="0">
                <a:solidFill>
                  <a:srgbClr val="212121"/>
                </a:solidFill>
                <a:latin typeface="open sans"/>
              </a:rPr>
              <a:t>() returns a single value from the database. Generally, it is used with an aggregate function (a function which returns a single value).</a:t>
            </a:r>
            <a:br>
              <a:rPr lang="en-US" dirty="0">
                <a:solidFill>
                  <a:srgbClr val="212121"/>
                </a:solidFill>
                <a:latin typeface="open sans"/>
              </a:rPr>
            </a:br>
            <a:endParaRPr lang="en-US" dirty="0">
              <a:solidFill>
                <a:srgbClr val="212121"/>
              </a:solidFill>
              <a:latin typeface="open sans"/>
            </a:endParaRPr>
          </a:p>
          <a:p>
            <a:r>
              <a:rPr lang="en-US" dirty="0">
                <a:solidFill>
                  <a:srgbClr val="212121"/>
                </a:solidFill>
                <a:latin typeface="open sans"/>
              </a:rPr>
              <a:t> </a:t>
            </a:r>
          </a:p>
          <a:p>
            <a:r>
              <a:rPr lang="en-US" dirty="0">
                <a:solidFill>
                  <a:srgbClr val="212121"/>
                </a:solidFill>
                <a:latin typeface="open sans"/>
              </a:rPr>
              <a:t>Suppose there is a need to check how many records are in the database table. Then we use this function. Add another button to your application and set its text property to "Count" and write the following code on button click.</a:t>
            </a:r>
            <a:endParaRPr lang="en-US" b="0" i="0" dirty="0">
              <a:solidFill>
                <a:srgbClr val="212121"/>
              </a:solidFill>
              <a:effectLst/>
              <a:latin typeface="open sans"/>
            </a:endParaRPr>
          </a:p>
        </p:txBody>
      </p:sp>
      <p:sp>
        <p:nvSpPr>
          <p:cNvPr id="3" name="Rectangle 2"/>
          <p:cNvSpPr/>
          <p:nvPr/>
        </p:nvSpPr>
        <p:spPr>
          <a:xfrm>
            <a:off x="342121" y="2109235"/>
            <a:ext cx="9725609" cy="3416320"/>
          </a:xfrm>
          <a:prstGeom prst="rect">
            <a:avLst/>
          </a:prstGeom>
        </p:spPr>
        <p:txBody>
          <a:bodyPr wrap="square">
            <a:spAutoFit/>
          </a:bodyPr>
          <a:lstStyle/>
          <a:p>
            <a:r>
              <a:rPr lang="en-US" dirty="0"/>
              <a:t>private void </a:t>
            </a:r>
            <a:r>
              <a:rPr lang="en-US" dirty="0" err="1"/>
              <a:t>btncount_Click</a:t>
            </a:r>
            <a:r>
              <a:rPr lang="en-US" dirty="0"/>
              <a:t>(object sender, </a:t>
            </a:r>
            <a:r>
              <a:rPr lang="en-US" dirty="0" err="1"/>
              <a:t>EventArgs</a:t>
            </a:r>
            <a:r>
              <a:rPr lang="en-US" dirty="0"/>
              <a:t> e)  </a:t>
            </a:r>
          </a:p>
          <a:p>
            <a:r>
              <a:rPr lang="en-US" dirty="0"/>
              <a:t>{  </a:t>
            </a:r>
          </a:p>
          <a:p>
            <a:r>
              <a:rPr lang="en-US" dirty="0"/>
              <a:t>    </a:t>
            </a:r>
            <a:r>
              <a:rPr lang="en-US" dirty="0" err="1"/>
              <a:t>SqlConnection</a:t>
            </a:r>
            <a:r>
              <a:rPr lang="en-US" dirty="0"/>
              <a:t> conn = new </a:t>
            </a:r>
            <a:r>
              <a:rPr lang="en-US" dirty="0" err="1"/>
              <a:t>SqlConnection</a:t>
            </a:r>
            <a:r>
              <a:rPr lang="en-US" dirty="0"/>
              <a:t>("Database=</a:t>
            </a:r>
            <a:r>
              <a:rPr lang="en-US" dirty="0" err="1"/>
              <a:t>student;Server</a:t>
            </a:r>
            <a:r>
              <a:rPr lang="en-US" dirty="0"/>
              <a:t>=.;user=</a:t>
            </a:r>
            <a:r>
              <a:rPr lang="en-US" dirty="0" err="1"/>
              <a:t>sa;password</a:t>
            </a:r>
            <a:r>
              <a:rPr lang="en-US" dirty="0"/>
              <a:t>=</a:t>
            </a:r>
            <a:r>
              <a:rPr lang="en-US" dirty="0" err="1"/>
              <a:t>aaaaaaa</a:t>
            </a:r>
            <a:r>
              <a:rPr lang="en-US" dirty="0"/>
              <a:t>");  </a:t>
            </a:r>
          </a:p>
          <a:p>
            <a:r>
              <a:rPr lang="en-US" dirty="0"/>
              <a:t>    </a:t>
            </a:r>
            <a:r>
              <a:rPr lang="en-US" dirty="0" err="1"/>
              <a:t>conn.Open</a:t>
            </a:r>
            <a:r>
              <a:rPr lang="en-US" dirty="0"/>
              <a:t>();// open the database connection  </a:t>
            </a:r>
          </a:p>
          <a:p>
            <a:r>
              <a:rPr lang="en-US" dirty="0"/>
              <a:t>    </a:t>
            </a:r>
            <a:r>
              <a:rPr lang="en-US" dirty="0" err="1"/>
              <a:t>SqlCommand</a:t>
            </a:r>
            <a:r>
              <a:rPr lang="en-US" dirty="0"/>
              <a:t> </a:t>
            </a:r>
            <a:r>
              <a:rPr lang="en-US" dirty="0" err="1"/>
              <a:t>cmd</a:t>
            </a:r>
            <a:r>
              <a:rPr lang="en-US" dirty="0"/>
              <a:t> = new </a:t>
            </a:r>
            <a:r>
              <a:rPr lang="en-US" dirty="0" err="1"/>
              <a:t>SqlCommand</a:t>
            </a:r>
            <a:r>
              <a:rPr lang="en-US" dirty="0"/>
              <a:t>();// Creating instance of </a:t>
            </a:r>
            <a:r>
              <a:rPr lang="en-US" dirty="0" err="1"/>
              <a:t>SqlCommand</a:t>
            </a:r>
            <a:r>
              <a:rPr lang="en-US" dirty="0"/>
              <a:t>  </a:t>
            </a:r>
          </a:p>
          <a:p>
            <a:r>
              <a:rPr lang="en-US" dirty="0"/>
              <a:t>    </a:t>
            </a:r>
            <a:r>
              <a:rPr lang="en-US" dirty="0" err="1"/>
              <a:t>cmd.Connection</a:t>
            </a:r>
            <a:r>
              <a:rPr lang="en-US" dirty="0"/>
              <a:t> = conn; // set the connection to instance of </a:t>
            </a:r>
            <a:r>
              <a:rPr lang="en-US" dirty="0" err="1"/>
              <a:t>SqlCommand</a:t>
            </a:r>
            <a:r>
              <a:rPr lang="en-US" dirty="0"/>
              <a:t>  </a:t>
            </a:r>
          </a:p>
          <a:p>
            <a:r>
              <a:rPr lang="en-US" dirty="0"/>
              <a:t>    </a:t>
            </a:r>
            <a:r>
              <a:rPr lang="en-US" dirty="0" err="1"/>
              <a:t>cmd.CommandText</a:t>
            </a:r>
            <a:r>
              <a:rPr lang="en-US" dirty="0"/>
              <a:t> = "select count (*) from </a:t>
            </a:r>
            <a:r>
              <a:rPr lang="en-US" dirty="0" err="1"/>
              <a:t>student_detail</a:t>
            </a:r>
            <a:r>
              <a:rPr lang="en-US" dirty="0"/>
              <a:t>" ; // set the </a:t>
            </a:r>
            <a:r>
              <a:rPr lang="en-US" dirty="0" err="1"/>
              <a:t>sql</a:t>
            </a:r>
            <a:r>
              <a:rPr lang="en-US" dirty="0"/>
              <a:t> command ( Statement )  </a:t>
            </a:r>
          </a:p>
          <a:p>
            <a:r>
              <a:rPr lang="en-US" dirty="0"/>
              <a:t>    string record= </a:t>
            </a:r>
            <a:r>
              <a:rPr lang="en-US" dirty="0" err="1"/>
              <a:t>cmd.ExecuteScalar</a:t>
            </a:r>
            <a:r>
              <a:rPr lang="en-US" dirty="0"/>
              <a:t>().</a:t>
            </a:r>
            <a:r>
              <a:rPr lang="en-US" dirty="0" err="1"/>
              <a:t>ToString</a:t>
            </a:r>
            <a:r>
              <a:rPr lang="en-US" dirty="0"/>
              <a:t>();  </a:t>
            </a:r>
          </a:p>
          <a:p>
            <a:r>
              <a:rPr lang="en-US" dirty="0"/>
              <a:t>    </a:t>
            </a:r>
            <a:r>
              <a:rPr lang="en-US" dirty="0" err="1"/>
              <a:t>MessageBox.Show</a:t>
            </a:r>
            <a:r>
              <a:rPr lang="en-US" dirty="0"/>
              <a:t>("Total records : "+ record );   </a:t>
            </a:r>
          </a:p>
          <a:p>
            <a:r>
              <a:rPr lang="en-US" dirty="0"/>
              <a:t>    </a:t>
            </a:r>
            <a:r>
              <a:rPr lang="en-US" dirty="0" err="1"/>
              <a:t>conn.Close</a:t>
            </a:r>
            <a:r>
              <a:rPr lang="en-US" dirty="0"/>
              <a:t>();// Close the connection  </a:t>
            </a:r>
          </a:p>
          <a:p>
            <a:r>
              <a:rPr lang="en-US" dirty="0"/>
              <a:t>} </a:t>
            </a:r>
          </a:p>
        </p:txBody>
      </p:sp>
    </p:spTree>
    <p:extLst>
      <p:ext uri="{BB962C8B-B14F-4D97-AF65-F5344CB8AC3E}">
        <p14:creationId xmlns:p14="http://schemas.microsoft.com/office/powerpoint/2010/main" val="104450750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1216" y="363894"/>
            <a:ext cx="8299836" cy="646331"/>
          </a:xfrm>
          <a:prstGeom prst="rect">
            <a:avLst/>
          </a:prstGeom>
          <a:noFill/>
        </p:spPr>
        <p:txBody>
          <a:bodyPr wrap="none" rtlCol="0">
            <a:spAutoFit/>
          </a:bodyPr>
          <a:lstStyle/>
          <a:p>
            <a:r>
              <a:rPr lang="en-US" b="1" dirty="0" smtClean="0"/>
              <a:t>Execute Reader:</a:t>
            </a:r>
          </a:p>
          <a:p>
            <a:r>
              <a:rPr lang="en-US" dirty="0"/>
              <a:t> </a:t>
            </a:r>
            <a:r>
              <a:rPr lang="en-US" dirty="0" smtClean="0"/>
              <a:t>Execute Reader is used with select statement that return rows from one or more table.</a:t>
            </a:r>
            <a:endParaRPr lang="en-US" dirty="0"/>
          </a:p>
        </p:txBody>
      </p:sp>
    </p:spTree>
    <p:extLst>
      <p:ext uri="{BB962C8B-B14F-4D97-AF65-F5344CB8AC3E}">
        <p14:creationId xmlns:p14="http://schemas.microsoft.com/office/powerpoint/2010/main" val="22425251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07801" y="129073"/>
            <a:ext cx="11521440" cy="5049417"/>
          </a:xfrm>
          <a:prstGeom prst="rect">
            <a:avLst/>
          </a:prstGeom>
        </p:spPr>
      </p:pic>
      <p:sp>
        <p:nvSpPr>
          <p:cNvPr id="3" name="Rectangle 2"/>
          <p:cNvSpPr/>
          <p:nvPr/>
        </p:nvSpPr>
        <p:spPr>
          <a:xfrm>
            <a:off x="207801" y="5645021"/>
            <a:ext cx="11903333" cy="923330"/>
          </a:xfrm>
          <a:prstGeom prst="rect">
            <a:avLst/>
          </a:prstGeom>
        </p:spPr>
        <p:txBody>
          <a:bodyPr wrap="square">
            <a:spAutoFit/>
          </a:bodyPr>
          <a:lstStyle/>
          <a:p>
            <a:r>
              <a:rPr lang="en-US" dirty="0" smtClean="0"/>
              <a:t>In the above image, you can see the </a:t>
            </a:r>
            <a:r>
              <a:rPr lang="en-US" dirty="0" err="1" smtClean="0"/>
              <a:t>TextBox</a:t>
            </a:r>
            <a:r>
              <a:rPr lang="en-US" dirty="0" smtClean="0"/>
              <a:t> is selected and its properties like </a:t>
            </a:r>
            <a:r>
              <a:rPr lang="en-US" dirty="0" err="1" smtClean="0"/>
              <a:t>TextAlign</a:t>
            </a:r>
            <a:r>
              <a:rPr lang="en-US" dirty="0" smtClean="0"/>
              <a:t>, </a:t>
            </a:r>
            <a:r>
              <a:rPr lang="en-US" dirty="0" err="1" smtClean="0"/>
              <a:t>MaxLength</a:t>
            </a:r>
            <a:r>
              <a:rPr lang="en-US" dirty="0" smtClean="0"/>
              <a:t> etc. are opened in right most corner. You can change its properties’ values as per the application need. The code of controls will be automatically added in the background. You can check the Form1.Designer.cs file present in the Solution Explorer Window.</a:t>
            </a:r>
            <a:endParaRPr lang="en-US" dirty="0"/>
          </a:p>
        </p:txBody>
      </p:sp>
    </p:spTree>
    <p:extLst>
      <p:ext uri="{BB962C8B-B14F-4D97-AF65-F5344CB8AC3E}">
        <p14:creationId xmlns:p14="http://schemas.microsoft.com/office/powerpoint/2010/main" val="18915680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3730" y="0"/>
            <a:ext cx="12068269" cy="923330"/>
          </a:xfrm>
          <a:prstGeom prst="rect">
            <a:avLst/>
          </a:prstGeom>
        </p:spPr>
        <p:txBody>
          <a:bodyPr wrap="square">
            <a:spAutoFit/>
          </a:bodyPr>
          <a:lstStyle/>
          <a:p>
            <a:r>
              <a:rPr lang="en-US" dirty="0" smtClean="0"/>
              <a:t>To run the program you can use an F5 key or Play button present in the toolbar of Visual Studio. To stop the program you can use pause button present in the </a:t>
            </a:r>
            <a:r>
              <a:rPr lang="en-US" dirty="0" err="1" smtClean="0"/>
              <a:t>ToolBar</a:t>
            </a:r>
            <a:r>
              <a:rPr lang="en-US" dirty="0" smtClean="0"/>
              <a:t>. You can also run the program by going to Debug-&gt;Start Debugging menu in the </a:t>
            </a:r>
            <a:r>
              <a:rPr lang="en-US" dirty="0" err="1" smtClean="0"/>
              <a:t>menubar</a:t>
            </a:r>
            <a:r>
              <a:rPr lang="en-US" dirty="0" smtClean="0"/>
              <a:t>.</a:t>
            </a:r>
            <a:endParaRPr lang="en-US" dirty="0"/>
          </a:p>
        </p:txBody>
      </p:sp>
      <p:pic>
        <p:nvPicPr>
          <p:cNvPr id="3" name="Picture 2"/>
          <p:cNvPicPr>
            <a:picLocks noChangeAspect="1"/>
          </p:cNvPicPr>
          <p:nvPr/>
        </p:nvPicPr>
        <p:blipFill>
          <a:blip r:embed="rId2"/>
          <a:stretch>
            <a:fillRect/>
          </a:stretch>
        </p:blipFill>
        <p:spPr>
          <a:xfrm>
            <a:off x="2266950" y="1123950"/>
            <a:ext cx="7658100" cy="4610100"/>
          </a:xfrm>
          <a:prstGeom prst="rect">
            <a:avLst/>
          </a:prstGeom>
        </p:spPr>
      </p:pic>
    </p:spTree>
    <p:extLst>
      <p:ext uri="{BB962C8B-B14F-4D97-AF65-F5344CB8AC3E}">
        <p14:creationId xmlns:p14="http://schemas.microsoft.com/office/powerpoint/2010/main" val="38064184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6571" y="427155"/>
            <a:ext cx="11844950" cy="3416320"/>
          </a:xfrm>
          <a:prstGeom prst="rect">
            <a:avLst/>
          </a:prstGeom>
        </p:spPr>
        <p:txBody>
          <a:bodyPr wrap="square">
            <a:spAutoFit/>
          </a:bodyPr>
          <a:lstStyle/>
          <a:p>
            <a:r>
              <a:rPr lang="en-US" b="1" dirty="0"/>
              <a:t>Button in C#</a:t>
            </a:r>
          </a:p>
          <a:p>
            <a:r>
              <a:rPr lang="en-US" dirty="0" smtClean="0"/>
              <a:t>A Button is an essential part of an application, or software, or webpage. It allows the user to interact with the application or software. For example, if a user wants to exit from the current application so, he/she click the exit button which closes the application. It can be used to perform many actions like to submit, upload, download, etc. according to the requirement of your program. It can be available with different shape, size, color, etc. and you can reuse them in different applications. In .NET Framework, Button class is used to represent windows button control and it is inherited from </a:t>
            </a:r>
            <a:r>
              <a:rPr lang="en-US" dirty="0" err="1" smtClean="0"/>
              <a:t>ButtonBase</a:t>
            </a:r>
            <a:r>
              <a:rPr lang="en-US" dirty="0" smtClean="0"/>
              <a:t> class. It is defined under </a:t>
            </a:r>
            <a:r>
              <a:rPr lang="en-US" dirty="0" err="1" smtClean="0"/>
              <a:t>System.Windows.Forms</a:t>
            </a:r>
            <a:r>
              <a:rPr lang="en-US" dirty="0" smtClean="0"/>
              <a:t> namespace. </a:t>
            </a:r>
          </a:p>
          <a:p>
            <a:r>
              <a:rPr lang="en-US" dirty="0" smtClean="0"/>
              <a:t>In C# you can create a button on the windows form by using two different ways:</a:t>
            </a:r>
          </a:p>
          <a:p>
            <a:pPr marL="342900" indent="-342900">
              <a:buAutoNum type="arabicPeriod"/>
            </a:pPr>
            <a:r>
              <a:rPr lang="en-US" dirty="0" smtClean="0"/>
              <a:t>Design-Time: It is the easiest method to create a button. Use the below steps: </a:t>
            </a:r>
          </a:p>
          <a:p>
            <a:pPr marL="342900" indent="-342900">
              <a:buAutoNum type="arabicPeriod"/>
            </a:pPr>
            <a:r>
              <a:rPr lang="en-US" b="1" dirty="0"/>
              <a:t>Step 1:</a:t>
            </a:r>
            <a:r>
              <a:rPr lang="en-US" dirty="0"/>
              <a:t> Create a windows form as shown in the below image: </a:t>
            </a:r>
            <a:r>
              <a:rPr lang="en-US" dirty="0" smtClean="0"/>
              <a:t/>
            </a:r>
            <a:br>
              <a:rPr lang="en-US" dirty="0" smtClean="0"/>
            </a:br>
            <a:r>
              <a:rPr lang="en-US" b="1" dirty="0"/>
              <a:t>Visual Studio -&gt; File -&gt; New -&gt; Project -&gt; </a:t>
            </a:r>
            <a:r>
              <a:rPr lang="en-US" b="1" dirty="0" err="1"/>
              <a:t>WindowsFormApp</a:t>
            </a:r>
            <a:r>
              <a:rPr lang="en-US" dirty="0"/>
              <a:t> </a:t>
            </a:r>
            <a:endParaRPr lang="en-US" dirty="0" smtClean="0"/>
          </a:p>
          <a:p>
            <a:pPr marL="342900" indent="-342900">
              <a:buAutoNum type="arabicPeriod"/>
            </a:pPr>
            <a:endParaRPr lang="en-US" dirty="0"/>
          </a:p>
        </p:txBody>
      </p:sp>
      <p:pic>
        <p:nvPicPr>
          <p:cNvPr id="3" name="Picture 2"/>
          <p:cNvPicPr>
            <a:picLocks noChangeAspect="1"/>
          </p:cNvPicPr>
          <p:nvPr/>
        </p:nvPicPr>
        <p:blipFill>
          <a:blip r:embed="rId2"/>
          <a:stretch>
            <a:fillRect/>
          </a:stretch>
        </p:blipFill>
        <p:spPr>
          <a:xfrm>
            <a:off x="2143738" y="3571356"/>
            <a:ext cx="6600825" cy="3209925"/>
          </a:xfrm>
          <a:prstGeom prst="rect">
            <a:avLst/>
          </a:prstGeom>
        </p:spPr>
      </p:pic>
    </p:spTree>
    <p:extLst>
      <p:ext uri="{BB962C8B-B14F-4D97-AF65-F5344CB8AC3E}">
        <p14:creationId xmlns:p14="http://schemas.microsoft.com/office/powerpoint/2010/main" val="19585996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4677" y="124547"/>
            <a:ext cx="11899272" cy="646331"/>
          </a:xfrm>
          <a:prstGeom prst="rect">
            <a:avLst/>
          </a:prstGeom>
        </p:spPr>
        <p:txBody>
          <a:bodyPr wrap="square">
            <a:spAutoFit/>
          </a:bodyPr>
          <a:lstStyle/>
          <a:p>
            <a:r>
              <a:rPr lang="en-US" dirty="0" smtClean="0"/>
              <a:t>Step 2: Drag the Button control from the </a:t>
            </a:r>
            <a:r>
              <a:rPr lang="en-US" dirty="0" err="1" smtClean="0"/>
              <a:t>ToolBox</a:t>
            </a:r>
            <a:r>
              <a:rPr lang="en-US" dirty="0" smtClean="0"/>
              <a:t> and drop it on the windows form. You are allowed to place a Button control anywhere on the windows form according to your need. </a:t>
            </a:r>
            <a:endParaRPr lang="en-US" dirty="0"/>
          </a:p>
        </p:txBody>
      </p:sp>
      <p:pic>
        <p:nvPicPr>
          <p:cNvPr id="3" name="Picture 2"/>
          <p:cNvPicPr>
            <a:picLocks noChangeAspect="1"/>
          </p:cNvPicPr>
          <p:nvPr/>
        </p:nvPicPr>
        <p:blipFill>
          <a:blip r:embed="rId2"/>
          <a:stretch>
            <a:fillRect/>
          </a:stretch>
        </p:blipFill>
        <p:spPr>
          <a:xfrm>
            <a:off x="10003702" y="513501"/>
            <a:ext cx="1600200" cy="2571750"/>
          </a:xfrm>
          <a:prstGeom prst="rect">
            <a:avLst/>
          </a:prstGeom>
        </p:spPr>
      </p:pic>
      <p:sp>
        <p:nvSpPr>
          <p:cNvPr id="4" name="Rectangle 3"/>
          <p:cNvSpPr/>
          <p:nvPr/>
        </p:nvSpPr>
        <p:spPr>
          <a:xfrm>
            <a:off x="114677" y="1799376"/>
            <a:ext cx="9798868" cy="923330"/>
          </a:xfrm>
          <a:prstGeom prst="rect">
            <a:avLst/>
          </a:prstGeom>
        </p:spPr>
        <p:txBody>
          <a:bodyPr wrap="square">
            <a:spAutoFit/>
          </a:bodyPr>
          <a:lstStyle/>
          <a:p>
            <a:r>
              <a:rPr lang="en-US" dirty="0" smtClean="0"/>
              <a:t>Step 3: After drag and drop you will go to the properties of the Button control to set the properties of the Button. </a:t>
            </a:r>
          </a:p>
          <a:p>
            <a:r>
              <a:rPr lang="en-US" dirty="0" smtClean="0"/>
              <a:t> </a:t>
            </a:r>
            <a:endParaRPr lang="en-US" dirty="0"/>
          </a:p>
        </p:txBody>
      </p:sp>
      <p:pic>
        <p:nvPicPr>
          <p:cNvPr id="5" name="Picture 4"/>
          <p:cNvPicPr>
            <a:picLocks noChangeAspect="1"/>
          </p:cNvPicPr>
          <p:nvPr/>
        </p:nvPicPr>
        <p:blipFill>
          <a:blip r:embed="rId3"/>
          <a:stretch>
            <a:fillRect/>
          </a:stretch>
        </p:blipFill>
        <p:spPr>
          <a:xfrm>
            <a:off x="1052654" y="2596647"/>
            <a:ext cx="3314700" cy="4000500"/>
          </a:xfrm>
          <a:prstGeom prst="rect">
            <a:avLst/>
          </a:prstGeom>
        </p:spPr>
      </p:pic>
    </p:spTree>
    <p:extLst>
      <p:ext uri="{BB962C8B-B14F-4D97-AF65-F5344CB8AC3E}">
        <p14:creationId xmlns:p14="http://schemas.microsoft.com/office/powerpoint/2010/main" val="34681673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1426" y="92550"/>
            <a:ext cx="11950574" cy="5078313"/>
          </a:xfrm>
          <a:prstGeom prst="rect">
            <a:avLst/>
          </a:prstGeom>
        </p:spPr>
        <p:txBody>
          <a:bodyPr wrap="square">
            <a:spAutoFit/>
          </a:bodyPr>
          <a:lstStyle/>
          <a:p>
            <a:r>
              <a:rPr lang="en-US" dirty="0" smtClean="0"/>
              <a:t>2. Run-Time: It is a little bit trickier than the above method. In this method, you can create your own Button using the Button class. </a:t>
            </a:r>
          </a:p>
          <a:p>
            <a:endParaRPr lang="en-US" dirty="0" smtClean="0"/>
          </a:p>
          <a:p>
            <a:r>
              <a:rPr lang="en-US" dirty="0" smtClean="0"/>
              <a:t>Step 1: Create a button using the Button() constructor is provided by the Button class.</a:t>
            </a:r>
          </a:p>
          <a:p>
            <a:r>
              <a:rPr lang="en-US" dirty="0" smtClean="0"/>
              <a:t> </a:t>
            </a:r>
          </a:p>
          <a:p>
            <a:r>
              <a:rPr lang="en-US" dirty="0" smtClean="0"/>
              <a:t>// Creating Button using Button class</a:t>
            </a:r>
          </a:p>
          <a:p>
            <a:r>
              <a:rPr lang="en-US" dirty="0" smtClean="0"/>
              <a:t>Button </a:t>
            </a:r>
            <a:r>
              <a:rPr lang="en-US" dirty="0" err="1" smtClean="0"/>
              <a:t>MyButton</a:t>
            </a:r>
            <a:r>
              <a:rPr lang="en-US" dirty="0" smtClean="0"/>
              <a:t> = new Button();</a:t>
            </a:r>
          </a:p>
          <a:p>
            <a:r>
              <a:rPr lang="en-US" dirty="0" smtClean="0"/>
              <a:t>Step 2: After creating Button, set the properties of the Button provided by the Button class. </a:t>
            </a:r>
          </a:p>
          <a:p>
            <a:r>
              <a:rPr lang="en-US" dirty="0" smtClean="0"/>
              <a:t> </a:t>
            </a:r>
          </a:p>
          <a:p>
            <a:r>
              <a:rPr lang="en-US" dirty="0" smtClean="0"/>
              <a:t>// Set the location of the button</a:t>
            </a:r>
          </a:p>
          <a:p>
            <a:r>
              <a:rPr lang="en-US" dirty="0" err="1" smtClean="0"/>
              <a:t>Mybutton.Location</a:t>
            </a:r>
            <a:r>
              <a:rPr lang="en-US" dirty="0" smtClean="0"/>
              <a:t> = new Point(225, 198);</a:t>
            </a:r>
          </a:p>
          <a:p>
            <a:endParaRPr lang="en-US" dirty="0" smtClean="0"/>
          </a:p>
          <a:p>
            <a:r>
              <a:rPr lang="en-US" dirty="0" smtClean="0"/>
              <a:t>// Set text inside the button</a:t>
            </a:r>
          </a:p>
          <a:p>
            <a:r>
              <a:rPr lang="en-US" dirty="0" err="1" smtClean="0"/>
              <a:t>Mybutton.Text</a:t>
            </a:r>
            <a:r>
              <a:rPr lang="en-US" dirty="0" smtClean="0"/>
              <a:t> = "Submit";</a:t>
            </a:r>
          </a:p>
          <a:p>
            <a:endParaRPr lang="en-US" dirty="0" smtClean="0"/>
          </a:p>
          <a:p>
            <a:r>
              <a:rPr lang="en-US" dirty="0" smtClean="0"/>
              <a:t>// Set the </a:t>
            </a:r>
            <a:r>
              <a:rPr lang="en-US" dirty="0" err="1" smtClean="0"/>
              <a:t>AutoSize</a:t>
            </a:r>
            <a:r>
              <a:rPr lang="en-US" dirty="0" smtClean="0"/>
              <a:t> property of the button</a:t>
            </a:r>
          </a:p>
          <a:p>
            <a:r>
              <a:rPr lang="en-US" dirty="0" smtClean="0"/>
              <a:t> </a:t>
            </a:r>
            <a:r>
              <a:rPr lang="en-US" dirty="0" err="1" smtClean="0"/>
              <a:t>Mybutton.AutoSize</a:t>
            </a:r>
            <a:r>
              <a:rPr lang="en-US" dirty="0" smtClean="0"/>
              <a:t> = true;</a:t>
            </a:r>
          </a:p>
          <a:p>
            <a:endParaRPr lang="en-US" dirty="0" smtClean="0"/>
          </a:p>
        </p:txBody>
      </p:sp>
    </p:spTree>
    <p:extLst>
      <p:ext uri="{BB962C8B-B14F-4D97-AF65-F5344CB8AC3E}">
        <p14:creationId xmlns:p14="http://schemas.microsoft.com/office/powerpoint/2010/main" val="6032028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389</TotalTime>
  <Words>3833</Words>
  <Application>Microsoft Office PowerPoint</Application>
  <PresentationFormat>Widescreen</PresentationFormat>
  <Paragraphs>506</Paragraphs>
  <Slides>42</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42</vt:i4>
      </vt:variant>
    </vt:vector>
  </HeadingPairs>
  <TitlesOfParts>
    <vt:vector size="52" baseType="lpstr">
      <vt:lpstr>Arial</vt:lpstr>
      <vt:lpstr>Calibri</vt:lpstr>
      <vt:lpstr>Calibri Light</vt:lpstr>
      <vt:lpstr>Nunito</vt:lpstr>
      <vt:lpstr>open sans</vt:lpstr>
      <vt:lpstr>Roboto</vt:lpstr>
      <vt:lpstr>Source Sans 3</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63</cp:revision>
  <dcterms:created xsi:type="dcterms:W3CDTF">2024-03-03T15:34:34Z</dcterms:created>
  <dcterms:modified xsi:type="dcterms:W3CDTF">2024-03-11T04:31:30Z</dcterms:modified>
</cp:coreProperties>
</file>