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1" r:id="rId3"/>
    <p:sldId id="262" r:id="rId4"/>
    <p:sldId id="263" r:id="rId5"/>
    <p:sldId id="264" r:id="rId6"/>
    <p:sldId id="265" r:id="rId7"/>
    <p:sldId id="256" r:id="rId8"/>
    <p:sldId id="257" r:id="rId9"/>
    <p:sldId id="258"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59" r:id="rId23"/>
    <p:sldId id="279" r:id="rId24"/>
    <p:sldId id="280" r:id="rId25"/>
    <p:sldId id="281" r:id="rId26"/>
    <p:sldId id="282" r:id="rId27"/>
    <p:sldId id="283" r:id="rId28"/>
    <p:sldId id="284" r:id="rId29"/>
    <p:sldId id="291" r:id="rId30"/>
    <p:sldId id="285" r:id="rId31"/>
    <p:sldId id="286" r:id="rId32"/>
    <p:sldId id="287" r:id="rId33"/>
    <p:sldId id="288" r:id="rId34"/>
    <p:sldId id="289" r:id="rId35"/>
    <p:sldId id="290" r:id="rId36"/>
    <p:sldId id="302" r:id="rId37"/>
    <p:sldId id="303" r:id="rId38"/>
    <p:sldId id="305" r:id="rId39"/>
    <p:sldId id="304" r:id="rId40"/>
    <p:sldId id="293" r:id="rId41"/>
    <p:sldId id="294" r:id="rId42"/>
    <p:sldId id="295" r:id="rId43"/>
    <p:sldId id="296" r:id="rId44"/>
    <p:sldId id="297" r:id="rId45"/>
    <p:sldId id="298" r:id="rId46"/>
    <p:sldId id="299" r:id="rId47"/>
    <p:sldId id="301" r:id="rId48"/>
    <p:sldId id="292" r:id="rId49"/>
    <p:sldId id="306" r:id="rId50"/>
    <p:sldId id="307" r:id="rId51"/>
    <p:sldId id="308" r:id="rId52"/>
    <p:sldId id="309"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59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82588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84735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98124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170191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112701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3959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231996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105934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36921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34990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E1D3F-6BE0-4BA5-A84A-CD59249E793F}" type="datetimeFigureOut">
              <a:rPr lang="en-US" smtClean="0"/>
              <a:pPr/>
              <a:t>2024-01-27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E130F-8BFB-416B-AF5A-63EB90D25A8A}" type="slidenum">
              <a:rPr lang="en-US" smtClean="0"/>
              <a:pPr/>
              <a:t>‹#›</a:t>
            </a:fld>
            <a:endParaRPr lang="en-US"/>
          </a:p>
        </p:txBody>
      </p:sp>
    </p:spTree>
    <p:extLst>
      <p:ext uri="{BB962C8B-B14F-4D97-AF65-F5344CB8AC3E}">
        <p14:creationId xmlns:p14="http://schemas.microsoft.com/office/powerpoint/2010/main" val="11444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E1D3F-6BE0-4BA5-A84A-CD59249E793F}" type="datetimeFigureOut">
              <a:rPr lang="en-US" smtClean="0"/>
              <a:pPr/>
              <a:t>2024-01-27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E130F-8BFB-416B-AF5A-63EB90D25A8A}" type="slidenum">
              <a:rPr lang="en-US" smtClean="0"/>
              <a:pPr/>
              <a:t>‹#›</a:t>
            </a:fld>
            <a:endParaRPr lang="en-US"/>
          </a:p>
        </p:txBody>
      </p:sp>
    </p:spTree>
    <p:extLst>
      <p:ext uri="{BB962C8B-B14F-4D97-AF65-F5344CB8AC3E}">
        <p14:creationId xmlns:p14="http://schemas.microsoft.com/office/powerpoint/2010/main" val="107506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www.geeksforgeeks.org/c-sealed-class/" TargetMode="External"/><Relationship Id="rId3" Type="http://schemas.openxmlformats.org/officeDocument/2006/relationships/hyperlink" Target="https://www.geeksforgeeks.org/c-sharp-variables/" TargetMode="External"/><Relationship Id="rId7" Type="http://schemas.openxmlformats.org/officeDocument/2006/relationships/hyperlink" Target="https://www.geeksforgeeks.org/c-operators/" TargetMode="External"/><Relationship Id="rId2" Type="http://schemas.openxmlformats.org/officeDocument/2006/relationships/hyperlink" Target="https://www.geeksforgeeks.org/c-sharp-class-and-object/" TargetMode="External"/><Relationship Id="rId1" Type="http://schemas.openxmlformats.org/officeDocument/2006/relationships/slideLayout" Target="../slideLayouts/slideLayout7.xml"/><Relationship Id="rId6" Type="http://schemas.openxmlformats.org/officeDocument/2006/relationships/hyperlink" Target="https://www.geeksforgeeks.org/c-properties/" TargetMode="External"/><Relationship Id="rId5" Type="http://schemas.openxmlformats.org/officeDocument/2006/relationships/hyperlink" Target="https://www.geeksforgeeks.org/c-sharp-constructors/" TargetMode="External"/><Relationship Id="rId4" Type="http://schemas.openxmlformats.org/officeDocument/2006/relationships/hyperlink" Target="https://www.geeksforgeeks.org/c-sharp-metho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65" y="1602462"/>
            <a:ext cx="8791061" cy="1323439"/>
          </a:xfrm>
          <a:prstGeom prst="rect">
            <a:avLst/>
          </a:prstGeom>
          <a:noFill/>
        </p:spPr>
        <p:txBody>
          <a:bodyPr wrap="none" rtlCol="0">
            <a:spAutoFit/>
          </a:bodyPr>
          <a:lstStyle/>
          <a:p>
            <a:r>
              <a:rPr lang="en-US" sz="4000" b="1" dirty="0">
                <a:ln>
                  <a:solidFill>
                    <a:schemeClr val="accent5">
                      <a:lumMod val="60000"/>
                      <a:lumOff val="40000"/>
                    </a:schemeClr>
                  </a:solidFill>
                </a:ln>
                <a:pattFill prst="dkUpDiag">
                  <a:fgClr>
                    <a:schemeClr val="bg1">
                      <a:lumMod val="50000"/>
                    </a:schemeClr>
                  </a:fgClr>
                  <a:bgClr>
                    <a:schemeClr val="tx1">
                      <a:lumMod val="75000"/>
                      <a:lumOff val="25000"/>
                    </a:schemeClr>
                  </a:bgClr>
                </a:pattFill>
                <a:effectLst>
                  <a:outerShdw blurRad="60007" dist="310007" dir="7680000" sy="30000" kx="1300200" algn="ctr" rotWithShape="0">
                    <a:prstClr val="black">
                      <a:alpha val="32000"/>
                    </a:prstClr>
                  </a:outerShdw>
                </a:effectLst>
              </a:rPr>
              <a:t>				Unit No: 2</a:t>
            </a:r>
          </a:p>
          <a:p>
            <a:r>
              <a:rPr lang="en-US" sz="4000" b="1" dirty="0">
                <a:ln>
                  <a:solidFill>
                    <a:schemeClr val="accent5">
                      <a:lumMod val="60000"/>
                      <a:lumOff val="40000"/>
                    </a:schemeClr>
                  </a:solidFill>
                </a:ln>
                <a:pattFill prst="dkUpDiag">
                  <a:fgClr>
                    <a:schemeClr val="bg1">
                      <a:lumMod val="50000"/>
                    </a:schemeClr>
                  </a:fgClr>
                  <a:bgClr>
                    <a:schemeClr val="tx1">
                      <a:lumMod val="75000"/>
                      <a:lumOff val="25000"/>
                    </a:schemeClr>
                  </a:bgClr>
                </a:pattFill>
                <a:effectLst>
                  <a:outerShdw blurRad="60007" dist="310007" dir="7680000" sy="30000" kx="1300200" algn="ctr" rotWithShape="0">
                    <a:prstClr val="black">
                      <a:alpha val="32000"/>
                    </a:prstClr>
                  </a:outerShdw>
                </a:effectLst>
              </a:rPr>
              <a:t>Object Oriented Programming Concepts:</a:t>
            </a:r>
          </a:p>
        </p:txBody>
      </p:sp>
    </p:spTree>
    <p:extLst>
      <p:ext uri="{BB962C8B-B14F-4D97-AF65-F5344CB8AC3E}">
        <p14:creationId xmlns:p14="http://schemas.microsoft.com/office/powerpoint/2010/main" val="275821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222" y="166156"/>
            <a:ext cx="1633781" cy="369332"/>
          </a:xfrm>
          <a:prstGeom prst="rect">
            <a:avLst/>
          </a:prstGeom>
        </p:spPr>
        <p:txBody>
          <a:bodyPr wrap="none">
            <a:spAutoFit/>
          </a:bodyPr>
          <a:lstStyle/>
          <a:p>
            <a:pPr fontAlgn="base"/>
            <a:r>
              <a:rPr lang="en-US" b="1" u="sng" dirty="0">
                <a:solidFill>
                  <a:srgbClr val="273239"/>
                </a:solidFill>
                <a:latin typeface="Source Sans 3"/>
              </a:rPr>
              <a:t>Constructors</a:t>
            </a:r>
            <a:endParaRPr lang="en-US" b="1" i="0" u="sng" dirty="0">
              <a:solidFill>
                <a:srgbClr val="273239"/>
              </a:solidFill>
              <a:effectLst/>
              <a:latin typeface="Source Sans 3"/>
            </a:endParaRPr>
          </a:p>
        </p:txBody>
      </p:sp>
      <p:sp>
        <p:nvSpPr>
          <p:cNvPr id="3" name="Rectangle 2"/>
          <p:cNvSpPr/>
          <p:nvPr/>
        </p:nvSpPr>
        <p:spPr>
          <a:xfrm>
            <a:off x="218222" y="658702"/>
            <a:ext cx="11840994" cy="4801314"/>
          </a:xfrm>
          <a:prstGeom prst="rect">
            <a:avLst/>
          </a:prstGeom>
        </p:spPr>
        <p:txBody>
          <a:bodyPr wrap="square">
            <a:spAutoFit/>
          </a:bodyPr>
          <a:lstStyle/>
          <a:p>
            <a:r>
              <a:rPr lang="en-US" dirty="0">
                <a:solidFill>
                  <a:srgbClr val="273239"/>
                </a:solidFill>
                <a:latin typeface="Nunito"/>
              </a:rPr>
              <a:t>A constructor is a special method of the class which gets automatically invoked whenever an instance of the class is created.</a:t>
            </a:r>
          </a:p>
          <a:p>
            <a:endParaRPr lang="en-US" dirty="0">
              <a:solidFill>
                <a:srgbClr val="273239"/>
              </a:solidFill>
              <a:latin typeface="Nunito"/>
            </a:endParaRPr>
          </a:p>
          <a:p>
            <a:r>
              <a:rPr lang="en-US" dirty="0">
                <a:solidFill>
                  <a:srgbClr val="273239"/>
                </a:solidFill>
                <a:latin typeface="Nunito"/>
              </a:rPr>
              <a:t>Syntax:</a:t>
            </a:r>
          </a:p>
          <a:p>
            <a:r>
              <a:rPr lang="en-US" dirty="0"/>
              <a:t>class ABC</a:t>
            </a:r>
          </a:p>
          <a:p>
            <a:r>
              <a:rPr lang="en-US" dirty="0"/>
              <a:t>{   </a:t>
            </a:r>
          </a:p>
          <a:p>
            <a:r>
              <a:rPr lang="en-US" dirty="0"/>
              <a:t>  // Constructor</a:t>
            </a:r>
          </a:p>
          <a:p>
            <a:r>
              <a:rPr lang="en-US" dirty="0"/>
              <a:t>  public ABC() {}</a:t>
            </a:r>
          </a:p>
          <a:p>
            <a:r>
              <a:rPr lang="en-US" dirty="0"/>
              <a:t>}</a:t>
            </a:r>
          </a:p>
          <a:p>
            <a:r>
              <a:rPr lang="en-US" dirty="0"/>
              <a:t>// an object is created of Geek class,</a:t>
            </a:r>
          </a:p>
          <a:p>
            <a:r>
              <a:rPr lang="en-US" dirty="0"/>
              <a:t>So above constructor is called</a:t>
            </a:r>
          </a:p>
          <a:p>
            <a:r>
              <a:rPr lang="en-US" dirty="0"/>
              <a:t>ABC </a:t>
            </a:r>
            <a:r>
              <a:rPr lang="en-US" dirty="0" err="1"/>
              <a:t>obj</a:t>
            </a:r>
            <a:r>
              <a:rPr lang="en-US" dirty="0"/>
              <a:t> = new ABC();</a:t>
            </a:r>
          </a:p>
          <a:p>
            <a:endParaRPr lang="en-US" dirty="0"/>
          </a:p>
          <a:p>
            <a:r>
              <a:rPr lang="en-US" dirty="0"/>
              <a:t>There can be two types of constructors</a:t>
            </a:r>
          </a:p>
          <a:p>
            <a:r>
              <a:rPr lang="en-US" dirty="0"/>
              <a:t>1)Default constructor</a:t>
            </a:r>
          </a:p>
          <a:p>
            <a:r>
              <a:rPr lang="en-US" dirty="0"/>
              <a:t>2)Parameterized constructor</a:t>
            </a:r>
          </a:p>
          <a:p>
            <a:endParaRPr lang="en-US" dirty="0"/>
          </a:p>
        </p:txBody>
      </p:sp>
      <p:sp>
        <p:nvSpPr>
          <p:cNvPr id="4" name="Rectangle 3"/>
          <p:cNvSpPr/>
          <p:nvPr/>
        </p:nvSpPr>
        <p:spPr>
          <a:xfrm>
            <a:off x="5211778" y="1174935"/>
            <a:ext cx="6096000" cy="369331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fontAlgn="base"/>
            <a:r>
              <a:rPr lang="en-US" b="1" dirty="0">
                <a:solidFill>
                  <a:srgbClr val="273239"/>
                </a:solidFill>
                <a:latin typeface="Nunito"/>
              </a:rPr>
              <a:t>Important points to Remember About Constructors</a:t>
            </a:r>
          </a:p>
          <a:p>
            <a:pPr fontAlgn="base">
              <a:buFont typeface="Arial" panose="020B0604020202020204" pitchFamily="34" charset="0"/>
              <a:buChar char="•"/>
            </a:pPr>
            <a:r>
              <a:rPr lang="en-US" dirty="0">
                <a:solidFill>
                  <a:srgbClr val="273239"/>
                </a:solidFill>
                <a:latin typeface="Nunito"/>
              </a:rPr>
              <a:t>Constructor of a class must have the same name as the class name in which it resides.</a:t>
            </a:r>
          </a:p>
          <a:p>
            <a:pPr fontAlgn="base">
              <a:buFont typeface="Arial" panose="020B0604020202020204" pitchFamily="34" charset="0"/>
              <a:buChar char="•"/>
            </a:pPr>
            <a:r>
              <a:rPr lang="en-US" dirty="0">
                <a:solidFill>
                  <a:srgbClr val="273239"/>
                </a:solidFill>
                <a:latin typeface="Nunito"/>
              </a:rPr>
              <a:t>A constructor can not be abstract, final, and Synchronized.</a:t>
            </a:r>
          </a:p>
          <a:p>
            <a:pPr fontAlgn="base">
              <a:buFont typeface="Arial" panose="020B0604020202020204" pitchFamily="34" charset="0"/>
              <a:buChar char="•"/>
            </a:pPr>
            <a:r>
              <a:rPr lang="en-US" dirty="0">
                <a:solidFill>
                  <a:srgbClr val="273239"/>
                </a:solidFill>
                <a:latin typeface="Nunito"/>
              </a:rPr>
              <a:t>Within a class, you can create only one static constructor.</a:t>
            </a:r>
          </a:p>
          <a:p>
            <a:pPr fontAlgn="base">
              <a:buFont typeface="Arial" panose="020B0604020202020204" pitchFamily="34" charset="0"/>
              <a:buChar char="•"/>
            </a:pPr>
            <a:r>
              <a:rPr lang="en-US" dirty="0">
                <a:solidFill>
                  <a:srgbClr val="273239"/>
                </a:solidFill>
                <a:latin typeface="Nunito"/>
              </a:rPr>
              <a:t>A constructor doesn’t have any return type, not even void.</a:t>
            </a:r>
          </a:p>
          <a:p>
            <a:pPr fontAlgn="base">
              <a:buFont typeface="Arial" panose="020B0604020202020204" pitchFamily="34" charset="0"/>
              <a:buChar char="•"/>
            </a:pPr>
            <a:r>
              <a:rPr lang="en-US" dirty="0">
                <a:solidFill>
                  <a:srgbClr val="273239"/>
                </a:solidFill>
                <a:latin typeface="Nunito"/>
              </a:rPr>
              <a:t>A static constructor cannot be a parameterized constructor.</a:t>
            </a:r>
          </a:p>
          <a:p>
            <a:pPr fontAlgn="base">
              <a:buFont typeface="Arial" panose="020B0604020202020204" pitchFamily="34" charset="0"/>
              <a:buChar char="•"/>
            </a:pPr>
            <a:r>
              <a:rPr lang="en-US" dirty="0">
                <a:solidFill>
                  <a:srgbClr val="273239"/>
                </a:solidFill>
                <a:latin typeface="Nunito"/>
              </a:rPr>
              <a:t>A class can have any number of constructors.</a:t>
            </a:r>
          </a:p>
          <a:p>
            <a:pPr fontAlgn="base">
              <a:buFont typeface="Arial" panose="020B0604020202020204" pitchFamily="34" charset="0"/>
              <a:buChar char="•"/>
            </a:pPr>
            <a:r>
              <a:rPr lang="en-US" dirty="0">
                <a:solidFill>
                  <a:srgbClr val="273239"/>
                </a:solidFill>
                <a:latin typeface="Nunito"/>
              </a:rPr>
              <a:t>Access modifiers can be used in constructor declaration to control its access </a:t>
            </a:r>
            <a:r>
              <a:rPr lang="en-US" dirty="0" err="1">
                <a:solidFill>
                  <a:srgbClr val="273239"/>
                </a:solidFill>
                <a:latin typeface="Nunito"/>
              </a:rPr>
              <a:t>i.e</a:t>
            </a:r>
            <a:r>
              <a:rPr lang="en-US" dirty="0">
                <a:solidFill>
                  <a:srgbClr val="273239"/>
                </a:solidFill>
                <a:latin typeface="Nunito"/>
              </a:rPr>
              <a:t> which other class can call the constructor. </a:t>
            </a:r>
            <a:endParaRPr lang="en-US" b="0" i="0" dirty="0">
              <a:solidFill>
                <a:srgbClr val="273239"/>
              </a:solidFill>
              <a:effectLst/>
              <a:latin typeface="Nunito"/>
            </a:endParaRPr>
          </a:p>
        </p:txBody>
      </p:sp>
    </p:spTree>
    <p:extLst>
      <p:ext uri="{BB962C8B-B14F-4D97-AF65-F5344CB8AC3E}">
        <p14:creationId xmlns:p14="http://schemas.microsoft.com/office/powerpoint/2010/main" val="380849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697" y="374385"/>
            <a:ext cx="2518638" cy="369332"/>
          </a:xfrm>
          <a:prstGeom prst="rect">
            <a:avLst/>
          </a:prstGeom>
        </p:spPr>
        <p:txBody>
          <a:bodyPr wrap="none">
            <a:spAutoFit/>
          </a:bodyPr>
          <a:lstStyle/>
          <a:p>
            <a:pPr algn="just"/>
            <a:r>
              <a:rPr lang="en-US" b="1" u="sng" dirty="0">
                <a:solidFill>
                  <a:srgbClr val="FF0000"/>
                </a:solidFill>
                <a:latin typeface="Times New Roman" panose="02020603050405020304" pitchFamily="18" charset="0"/>
                <a:cs typeface="Times New Roman" panose="02020603050405020304" pitchFamily="18" charset="0"/>
              </a:rPr>
              <a:t>C# Default Constructor</a:t>
            </a:r>
            <a:endParaRPr lang="en-US" b="1" i="0" u="sng" dirty="0">
              <a:solidFill>
                <a:srgbClr val="FF00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214265" y="743717"/>
            <a:ext cx="11790630" cy="369332"/>
          </a:xfrm>
          <a:prstGeom prst="rect">
            <a:avLst/>
          </a:prstGeom>
        </p:spPr>
        <p:txBody>
          <a:bodyPr wrap="square">
            <a:spAutoFit/>
          </a:bodyPr>
          <a:lstStyle/>
          <a:p>
            <a:r>
              <a:rPr lang="en-US" dirty="0">
                <a:solidFill>
                  <a:srgbClr val="333333"/>
                </a:solidFill>
                <a:latin typeface="inter-regular"/>
              </a:rPr>
              <a:t>A constructor which has no argument is known as default constructor. It is invoked at the time of creating object.</a:t>
            </a:r>
            <a:endParaRPr lang="en-US" dirty="0"/>
          </a:p>
        </p:txBody>
      </p:sp>
      <p:sp>
        <p:nvSpPr>
          <p:cNvPr id="4" name="Rectangle 3"/>
          <p:cNvSpPr/>
          <p:nvPr/>
        </p:nvSpPr>
        <p:spPr>
          <a:xfrm>
            <a:off x="214265" y="1356004"/>
            <a:ext cx="5435097"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  </a:t>
            </a:r>
          </a:p>
          <a:p>
            <a:r>
              <a:rPr lang="en-US" dirty="0"/>
              <a:t>   public class Employee  </a:t>
            </a:r>
          </a:p>
          <a:p>
            <a:r>
              <a:rPr lang="en-US" dirty="0"/>
              <a:t>    {  </a:t>
            </a:r>
          </a:p>
          <a:p>
            <a:r>
              <a:rPr lang="en-US" dirty="0"/>
              <a:t>        public Employee()  </a:t>
            </a:r>
          </a:p>
          <a:p>
            <a:r>
              <a:rPr lang="en-US" dirty="0"/>
              <a:t>        {  </a:t>
            </a:r>
          </a:p>
          <a:p>
            <a:r>
              <a:rPr lang="en-US" dirty="0"/>
              <a:t>            </a:t>
            </a:r>
            <a:r>
              <a:rPr lang="en-US" dirty="0" err="1"/>
              <a:t>Console.WriteLine</a:t>
            </a:r>
            <a:r>
              <a:rPr lang="en-US" dirty="0"/>
              <a:t>("Default Constructor Invoked");  </a:t>
            </a:r>
          </a:p>
          <a:p>
            <a:r>
              <a:rPr lang="en-US" dirty="0"/>
              <a:t>        }  </a:t>
            </a:r>
          </a:p>
          <a:p>
            <a:r>
              <a:rPr lang="en-US" dirty="0"/>
              <a:t>        public static void Main(string[] </a:t>
            </a:r>
            <a:r>
              <a:rPr lang="en-US" dirty="0" err="1"/>
              <a:t>args</a:t>
            </a:r>
            <a:r>
              <a:rPr lang="en-US" dirty="0"/>
              <a:t>)  </a:t>
            </a:r>
          </a:p>
          <a:p>
            <a:r>
              <a:rPr lang="en-US" dirty="0"/>
              <a:t>        {  </a:t>
            </a:r>
          </a:p>
          <a:p>
            <a:r>
              <a:rPr lang="en-US" dirty="0"/>
              <a:t>            Employee e1 = new Employee();  </a:t>
            </a:r>
          </a:p>
          <a:p>
            <a:r>
              <a:rPr lang="en-US" dirty="0"/>
              <a:t>            Employee e2 = new Employee();  </a:t>
            </a:r>
          </a:p>
          <a:p>
            <a:r>
              <a:rPr lang="en-US" dirty="0"/>
              <a:t>        }  </a:t>
            </a:r>
          </a:p>
          <a:p>
            <a:r>
              <a:rPr lang="en-US" dirty="0"/>
              <a:t>    } </a:t>
            </a:r>
          </a:p>
        </p:txBody>
      </p:sp>
      <p:sp>
        <p:nvSpPr>
          <p:cNvPr id="5" name="Rectangle 4"/>
          <p:cNvSpPr/>
          <p:nvPr/>
        </p:nvSpPr>
        <p:spPr>
          <a:xfrm>
            <a:off x="6096000" y="1159215"/>
            <a:ext cx="6096000" cy="646331"/>
          </a:xfrm>
          <a:prstGeom prst="rect">
            <a:avLst/>
          </a:prstGeom>
        </p:spPr>
        <p:txBody>
          <a:bodyPr>
            <a:spAutoFit/>
          </a:bodyPr>
          <a:lstStyle/>
          <a:p>
            <a:pPr algn="just"/>
            <a:r>
              <a:rPr lang="en-US" dirty="0">
                <a:solidFill>
                  <a:srgbClr val="610B4B"/>
                </a:solidFill>
                <a:latin typeface="erdana"/>
              </a:rPr>
              <a:t>C# Default Constructor Example: Having Main() in another class</a:t>
            </a:r>
            <a:endParaRPr lang="en-US" b="0" i="0" dirty="0">
              <a:solidFill>
                <a:srgbClr val="610B4B"/>
              </a:solidFill>
              <a:effectLst/>
              <a:latin typeface="erdana"/>
            </a:endParaRPr>
          </a:p>
        </p:txBody>
      </p:sp>
      <p:sp>
        <p:nvSpPr>
          <p:cNvPr id="7" name="Rectangle 6"/>
          <p:cNvSpPr/>
          <p:nvPr/>
        </p:nvSpPr>
        <p:spPr>
          <a:xfrm>
            <a:off x="5791200" y="1851712"/>
            <a:ext cx="6096000" cy="424731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using System;  </a:t>
            </a:r>
          </a:p>
          <a:p>
            <a:r>
              <a:rPr lang="en-US" dirty="0"/>
              <a:t>   public class Employee  </a:t>
            </a:r>
          </a:p>
          <a:p>
            <a:r>
              <a:rPr lang="en-US" dirty="0"/>
              <a:t>    {  </a:t>
            </a:r>
          </a:p>
          <a:p>
            <a:r>
              <a:rPr lang="en-US" dirty="0"/>
              <a:t>        public Employee()  </a:t>
            </a:r>
          </a:p>
          <a:p>
            <a:r>
              <a:rPr lang="en-US" dirty="0"/>
              <a:t>        {  </a:t>
            </a:r>
          </a:p>
          <a:p>
            <a:r>
              <a:rPr lang="en-US" dirty="0"/>
              <a:t>            </a:t>
            </a:r>
            <a:r>
              <a:rPr lang="en-US" dirty="0" err="1"/>
              <a:t>Console.WriteLine</a:t>
            </a:r>
            <a:r>
              <a:rPr lang="en-US" dirty="0"/>
              <a:t>("Default Constructor Invoked");  </a:t>
            </a:r>
          </a:p>
          <a:p>
            <a:r>
              <a:rPr lang="en-US" dirty="0"/>
              <a:t>        }  </a:t>
            </a:r>
          </a:p>
          <a:p>
            <a:r>
              <a:rPr lang="en-US" dirty="0"/>
              <a:t>    }  </a:t>
            </a:r>
          </a:p>
          <a:p>
            <a:r>
              <a:rPr lang="en-US" dirty="0"/>
              <a:t>   class </a:t>
            </a:r>
            <a:r>
              <a:rPr lang="en-US" dirty="0" err="1"/>
              <a:t>TestEmployee</a:t>
            </a:r>
            <a:r>
              <a:rPr lang="en-US" dirty="0"/>
              <a:t>{  </a:t>
            </a:r>
          </a:p>
          <a:p>
            <a:r>
              <a:rPr lang="en-US" dirty="0"/>
              <a:t>       public static void Main(string[] </a:t>
            </a:r>
            <a:r>
              <a:rPr lang="en-US" dirty="0" err="1"/>
              <a:t>args</a:t>
            </a:r>
            <a:r>
              <a:rPr lang="en-US" dirty="0"/>
              <a:t>)  </a:t>
            </a:r>
          </a:p>
          <a:p>
            <a:r>
              <a:rPr lang="en-US" dirty="0"/>
              <a:t>        {  </a:t>
            </a:r>
          </a:p>
          <a:p>
            <a:r>
              <a:rPr lang="en-US" dirty="0"/>
              <a:t>            Employee e1 = new Employee();  </a:t>
            </a:r>
          </a:p>
          <a:p>
            <a:r>
              <a:rPr lang="en-US" dirty="0"/>
              <a:t>            Employee e2 = new Employee();  </a:t>
            </a:r>
          </a:p>
          <a:p>
            <a:r>
              <a:rPr lang="en-US" dirty="0"/>
              <a:t>        }  </a:t>
            </a:r>
          </a:p>
          <a:p>
            <a:r>
              <a:rPr lang="en-US" dirty="0"/>
              <a:t>    } </a:t>
            </a:r>
          </a:p>
        </p:txBody>
      </p:sp>
    </p:spTree>
    <p:extLst>
      <p:ext uri="{BB962C8B-B14F-4D97-AF65-F5344CB8AC3E}">
        <p14:creationId xmlns:p14="http://schemas.microsoft.com/office/powerpoint/2010/main" val="302329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158" y="365332"/>
            <a:ext cx="3236784" cy="369332"/>
          </a:xfrm>
          <a:prstGeom prst="rect">
            <a:avLst/>
          </a:prstGeom>
        </p:spPr>
        <p:txBody>
          <a:bodyPr wrap="none">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C# Parameterized Constructor</a:t>
            </a:r>
            <a:endParaRPr lang="en-US" b="1" i="0" dirty="0">
              <a:solidFill>
                <a:srgbClr val="FF00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223318" y="734664"/>
            <a:ext cx="11772523" cy="338554"/>
          </a:xfrm>
          <a:prstGeom prst="rect">
            <a:avLst/>
          </a:prstGeom>
        </p:spPr>
        <p:txBody>
          <a:bodyPr wrap="square">
            <a:spAutoFit/>
          </a:bodyPr>
          <a:lstStyle/>
          <a:p>
            <a:r>
              <a:rPr lang="en-US" sz="1600" dirty="0">
                <a:solidFill>
                  <a:srgbClr val="333333"/>
                </a:solidFill>
                <a:latin typeface="Times New Roman" panose="02020603050405020304" pitchFamily="18" charset="0"/>
                <a:cs typeface="Times New Roman" panose="02020603050405020304" pitchFamily="18" charset="0"/>
              </a:rPr>
              <a:t>A constructor which has parameters is called parameterized constructor. It is used to provide different values to distinct objects.</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223318" y="1103996"/>
            <a:ext cx="5217815"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  </a:t>
            </a:r>
          </a:p>
          <a:p>
            <a:r>
              <a:rPr lang="en-US" dirty="0"/>
              <a:t>   public class Employee  </a:t>
            </a:r>
          </a:p>
          <a:p>
            <a:r>
              <a:rPr lang="en-US" dirty="0"/>
              <a:t>    {  </a:t>
            </a:r>
          </a:p>
          <a:p>
            <a:r>
              <a:rPr lang="en-US" dirty="0"/>
              <a:t>        public </a:t>
            </a:r>
            <a:r>
              <a:rPr lang="en-US" dirty="0" err="1"/>
              <a:t>int</a:t>
            </a:r>
            <a:r>
              <a:rPr lang="en-US" dirty="0"/>
              <a:t> id;   </a:t>
            </a:r>
          </a:p>
          <a:p>
            <a:r>
              <a:rPr lang="en-US" dirty="0"/>
              <a:t>        public String name;  </a:t>
            </a:r>
          </a:p>
          <a:p>
            <a:r>
              <a:rPr lang="en-US" dirty="0"/>
              <a:t>        public float salary;  </a:t>
            </a:r>
          </a:p>
          <a:p>
            <a:r>
              <a:rPr lang="en-US" dirty="0"/>
              <a:t>        public Employee(</a:t>
            </a:r>
            <a:r>
              <a:rPr lang="en-US" dirty="0" err="1"/>
              <a:t>int</a:t>
            </a:r>
            <a:r>
              <a:rPr lang="en-US" dirty="0"/>
              <a:t> </a:t>
            </a:r>
            <a:r>
              <a:rPr lang="en-US" dirty="0" err="1"/>
              <a:t>i</a:t>
            </a:r>
            <a:r>
              <a:rPr lang="en-US" dirty="0"/>
              <a:t>, String </a:t>
            </a:r>
            <a:r>
              <a:rPr lang="en-US" dirty="0" err="1"/>
              <a:t>n,float</a:t>
            </a:r>
            <a:r>
              <a:rPr lang="en-US" dirty="0"/>
              <a:t> s)  </a:t>
            </a:r>
          </a:p>
          <a:p>
            <a:r>
              <a:rPr lang="en-US" dirty="0"/>
              <a:t>        {  </a:t>
            </a:r>
          </a:p>
          <a:p>
            <a:r>
              <a:rPr lang="en-US" dirty="0"/>
              <a:t>            id = </a:t>
            </a:r>
            <a:r>
              <a:rPr lang="en-US" dirty="0" err="1"/>
              <a:t>i</a:t>
            </a:r>
            <a:r>
              <a:rPr lang="en-US" dirty="0"/>
              <a:t>;  </a:t>
            </a:r>
          </a:p>
          <a:p>
            <a:r>
              <a:rPr lang="en-US" dirty="0"/>
              <a:t>            name = n;  </a:t>
            </a:r>
          </a:p>
          <a:p>
            <a:r>
              <a:rPr lang="en-US" dirty="0"/>
              <a:t>            salary = s;  </a:t>
            </a:r>
          </a:p>
          <a:p>
            <a:r>
              <a:rPr lang="en-US" dirty="0"/>
              <a:t>        } </a:t>
            </a:r>
          </a:p>
          <a:p>
            <a:r>
              <a:rPr lang="en-US" dirty="0"/>
              <a:t> </a:t>
            </a:r>
            <a:r>
              <a:rPr lang="en-US" b="1" dirty="0"/>
              <a:t>public</a:t>
            </a:r>
            <a:r>
              <a:rPr lang="en-US" dirty="0"/>
              <a:t> </a:t>
            </a:r>
            <a:r>
              <a:rPr lang="en-US" b="1" dirty="0"/>
              <a:t>void</a:t>
            </a:r>
            <a:r>
              <a:rPr lang="en-US" dirty="0"/>
              <a:t> display()  </a:t>
            </a:r>
          </a:p>
          <a:p>
            <a:r>
              <a:rPr lang="en-US" dirty="0"/>
              <a:t>        {  </a:t>
            </a:r>
          </a:p>
          <a:p>
            <a:r>
              <a:rPr lang="en-US" dirty="0"/>
              <a:t>            </a:t>
            </a:r>
            <a:r>
              <a:rPr lang="en-US" dirty="0" err="1"/>
              <a:t>Console.WriteLine</a:t>
            </a:r>
            <a:r>
              <a:rPr lang="en-US" dirty="0"/>
              <a:t>(id + " " + name+" "+salary);  </a:t>
            </a:r>
          </a:p>
          <a:p>
            <a:r>
              <a:rPr lang="en-US" dirty="0"/>
              <a:t>        }  </a:t>
            </a:r>
          </a:p>
          <a:p>
            <a:r>
              <a:rPr lang="en-US" dirty="0"/>
              <a:t>   }  </a:t>
            </a:r>
          </a:p>
          <a:p>
            <a:endParaRPr lang="en-US" dirty="0"/>
          </a:p>
        </p:txBody>
      </p:sp>
      <p:sp>
        <p:nvSpPr>
          <p:cNvPr id="7" name="Rectangle 6"/>
          <p:cNvSpPr/>
          <p:nvPr/>
        </p:nvSpPr>
        <p:spPr>
          <a:xfrm>
            <a:off x="5800253" y="1103996"/>
            <a:ext cx="6096000" cy="397031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class </a:t>
            </a:r>
            <a:r>
              <a:rPr lang="en-US" dirty="0" err="1"/>
              <a:t>TestEmployee</a:t>
            </a:r>
            <a:r>
              <a:rPr lang="en-US" dirty="0"/>
              <a:t>{  </a:t>
            </a:r>
          </a:p>
          <a:p>
            <a:r>
              <a:rPr lang="en-US" dirty="0"/>
              <a:t>       public static void Main(string[] </a:t>
            </a:r>
            <a:r>
              <a:rPr lang="en-US" dirty="0" err="1"/>
              <a:t>args</a:t>
            </a:r>
            <a:r>
              <a:rPr lang="en-US" dirty="0"/>
              <a:t>)  </a:t>
            </a:r>
          </a:p>
          <a:p>
            <a:r>
              <a:rPr lang="en-US" dirty="0"/>
              <a:t>        {  </a:t>
            </a:r>
          </a:p>
          <a:p>
            <a:r>
              <a:rPr lang="en-US" dirty="0"/>
              <a:t>            Employee e1 = new Employee(101, "</a:t>
            </a:r>
            <a:r>
              <a:rPr lang="en-US" dirty="0" err="1"/>
              <a:t>Sonoo</a:t>
            </a:r>
            <a:r>
              <a:rPr lang="en-US" dirty="0"/>
              <a:t>", 890000f);  </a:t>
            </a:r>
          </a:p>
          <a:p>
            <a:r>
              <a:rPr lang="en-US" dirty="0"/>
              <a:t>            Employee e2 = new Employee(102, "Mahesh", 490000f);  </a:t>
            </a:r>
          </a:p>
          <a:p>
            <a:r>
              <a:rPr lang="en-US" dirty="0"/>
              <a:t>            e1.display();  </a:t>
            </a:r>
          </a:p>
          <a:p>
            <a:r>
              <a:rPr lang="en-US" dirty="0"/>
              <a:t>            e2.display();  </a:t>
            </a:r>
          </a:p>
          <a:p>
            <a:r>
              <a:rPr lang="en-US" dirty="0"/>
              <a:t>  </a:t>
            </a:r>
          </a:p>
          <a:p>
            <a:r>
              <a:rPr lang="en-US" dirty="0"/>
              <a:t>        }  </a:t>
            </a:r>
          </a:p>
          <a:p>
            <a:r>
              <a:rPr lang="en-US" dirty="0"/>
              <a:t>    } </a:t>
            </a:r>
          </a:p>
          <a:p>
            <a:r>
              <a:rPr lang="en-US" dirty="0"/>
              <a:t>Output:</a:t>
            </a:r>
          </a:p>
          <a:p>
            <a:endParaRPr lang="en-US" dirty="0"/>
          </a:p>
          <a:p>
            <a:r>
              <a:rPr lang="en-US" dirty="0"/>
              <a:t>101 </a:t>
            </a:r>
            <a:r>
              <a:rPr lang="en-US" dirty="0" err="1"/>
              <a:t>Sonoo</a:t>
            </a:r>
            <a:r>
              <a:rPr lang="en-US" dirty="0"/>
              <a:t> 890000</a:t>
            </a:r>
          </a:p>
          <a:p>
            <a:r>
              <a:rPr lang="en-US" dirty="0"/>
              <a:t>102 Mahesh 490000</a:t>
            </a:r>
          </a:p>
        </p:txBody>
      </p:sp>
    </p:spTree>
    <p:extLst>
      <p:ext uri="{BB962C8B-B14F-4D97-AF65-F5344CB8AC3E}">
        <p14:creationId xmlns:p14="http://schemas.microsoft.com/office/powerpoint/2010/main" val="170198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05" y="166155"/>
            <a:ext cx="883575" cy="369332"/>
          </a:xfrm>
          <a:prstGeom prst="rect">
            <a:avLst/>
          </a:prstGeom>
        </p:spPr>
        <p:txBody>
          <a:bodyPr wrap="none">
            <a:spAutoFit/>
          </a:bodyPr>
          <a:lstStyle/>
          <a:p>
            <a:pPr algn="just"/>
            <a:r>
              <a:rPr lang="en-US" b="1" dirty="0">
                <a:solidFill>
                  <a:schemeClr val="accent2">
                    <a:lumMod val="50000"/>
                  </a:schemeClr>
                </a:solidFill>
                <a:latin typeface="Times New Roman" panose="02020603050405020304" pitchFamily="18" charset="0"/>
                <a:cs typeface="Times New Roman" panose="02020603050405020304" pitchFamily="18" charset="0"/>
              </a:rPr>
              <a:t>C# this</a:t>
            </a:r>
            <a:endParaRPr lang="en-US" b="1" i="0" dirty="0">
              <a:solidFill>
                <a:schemeClr val="accent2">
                  <a:lumMod val="50000"/>
                </a:schemeClr>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 y="607079"/>
            <a:ext cx="10511073" cy="2308324"/>
          </a:xfrm>
          <a:prstGeom prst="rect">
            <a:avLst/>
          </a:prstGeom>
        </p:spPr>
        <p:txBody>
          <a:bodyPr wrap="square">
            <a:spAutoFit/>
          </a:bodyPr>
          <a:lstStyle/>
          <a:p>
            <a:pPr marL="342900" indent="-342900">
              <a:buAutoNum type="arabicParenR"/>
            </a:pPr>
            <a:r>
              <a:rPr lang="en-US" dirty="0"/>
              <a:t>The “this” keyword in C# is used to refer to the current instance of the class. It is also used to differentiate between the method parameters and class fields if they both have the same name.</a:t>
            </a:r>
          </a:p>
          <a:p>
            <a:pPr marL="342900" indent="-342900">
              <a:buAutoNum type="arabicParenR"/>
            </a:pPr>
            <a:endParaRPr lang="en-US" dirty="0"/>
          </a:p>
          <a:p>
            <a:pPr marL="342900" indent="-342900">
              <a:buAutoNum type="arabicParenR"/>
            </a:pPr>
            <a:r>
              <a:rPr lang="en-US" dirty="0"/>
              <a:t>Another usage of “this” keyword is to call another constructor from a constructor in the same class.</a:t>
            </a:r>
          </a:p>
          <a:p>
            <a:pPr marL="342900" indent="-342900">
              <a:buAutoNum type="arabicParenR"/>
            </a:pPr>
            <a:endParaRPr lang="en-US" dirty="0"/>
          </a:p>
          <a:p>
            <a:pPr marL="342900" indent="-342900">
              <a:buAutoNum type="arabicParenR"/>
            </a:pPr>
            <a:r>
              <a:rPr lang="en-US" dirty="0"/>
              <a:t>example, we are showing a record of Students </a:t>
            </a:r>
            <a:r>
              <a:rPr lang="en-US" dirty="0" err="1"/>
              <a:t>i.e</a:t>
            </a:r>
            <a:r>
              <a:rPr lang="en-US" dirty="0"/>
              <a:t>: id, Name, Age, and Subject. To refer to the fields of the current class, we have used the “this” keyword in C#</a:t>
            </a:r>
            <a:br>
              <a:rPr lang="en-US" dirty="0"/>
            </a:br>
            <a:endParaRPr lang="en-US" dirty="0"/>
          </a:p>
        </p:txBody>
      </p:sp>
    </p:spTree>
    <p:extLst>
      <p:ext uri="{BB962C8B-B14F-4D97-AF65-F5344CB8AC3E}">
        <p14:creationId xmlns:p14="http://schemas.microsoft.com/office/powerpoint/2010/main" val="194396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640" y="351441"/>
            <a:ext cx="5806289"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System.IO;</a:t>
            </a:r>
          </a:p>
          <a:p>
            <a:r>
              <a:rPr lang="en-US" dirty="0"/>
              <a:t>using System;</a:t>
            </a:r>
          </a:p>
          <a:p>
            <a:endParaRPr lang="en-US" dirty="0"/>
          </a:p>
          <a:p>
            <a:r>
              <a:rPr lang="en-US" dirty="0"/>
              <a:t>class Student {</a:t>
            </a:r>
          </a:p>
          <a:p>
            <a:r>
              <a:rPr lang="en-US" dirty="0"/>
              <a:t>   public </a:t>
            </a:r>
            <a:r>
              <a:rPr lang="en-US" dirty="0" err="1"/>
              <a:t>int</a:t>
            </a:r>
            <a:r>
              <a:rPr lang="en-US" dirty="0"/>
              <a:t> id, age;  </a:t>
            </a:r>
          </a:p>
          <a:p>
            <a:r>
              <a:rPr lang="en-US" dirty="0"/>
              <a:t>   public String name, subject;</a:t>
            </a:r>
          </a:p>
          <a:p>
            <a:endParaRPr lang="en-US" dirty="0"/>
          </a:p>
          <a:p>
            <a:r>
              <a:rPr lang="en-US" dirty="0"/>
              <a:t>   public Student(</a:t>
            </a:r>
            <a:r>
              <a:rPr lang="en-US" dirty="0" err="1"/>
              <a:t>int</a:t>
            </a:r>
            <a:r>
              <a:rPr lang="en-US" dirty="0"/>
              <a:t> id, String name, </a:t>
            </a:r>
            <a:r>
              <a:rPr lang="en-US" dirty="0" err="1"/>
              <a:t>int</a:t>
            </a:r>
            <a:r>
              <a:rPr lang="en-US" dirty="0"/>
              <a:t> age, String subject) {</a:t>
            </a:r>
          </a:p>
          <a:p>
            <a:r>
              <a:rPr lang="en-US" dirty="0"/>
              <a:t>      this.id = id;</a:t>
            </a:r>
          </a:p>
          <a:p>
            <a:r>
              <a:rPr lang="en-US" dirty="0"/>
              <a:t>      this.name = name;</a:t>
            </a:r>
          </a:p>
          <a:p>
            <a:r>
              <a:rPr lang="en-US" dirty="0"/>
              <a:t>      </a:t>
            </a:r>
            <a:r>
              <a:rPr lang="en-US" dirty="0" err="1"/>
              <a:t>this.subject</a:t>
            </a:r>
            <a:r>
              <a:rPr lang="en-US" dirty="0"/>
              <a:t> = subject;</a:t>
            </a:r>
          </a:p>
          <a:p>
            <a:r>
              <a:rPr lang="en-US" dirty="0"/>
              <a:t>      </a:t>
            </a:r>
            <a:r>
              <a:rPr lang="en-US" dirty="0" err="1"/>
              <a:t>this.age</a:t>
            </a:r>
            <a:r>
              <a:rPr lang="en-US" dirty="0"/>
              <a:t> = age;</a:t>
            </a:r>
          </a:p>
          <a:p>
            <a:r>
              <a:rPr lang="en-US" dirty="0"/>
              <a:t>   }</a:t>
            </a:r>
          </a:p>
          <a:p>
            <a:endParaRPr lang="en-US" dirty="0"/>
          </a:p>
          <a:p>
            <a:r>
              <a:rPr lang="en-US" dirty="0"/>
              <a:t>   public void </a:t>
            </a:r>
            <a:r>
              <a:rPr lang="en-US" dirty="0" err="1"/>
              <a:t>showInfo</a:t>
            </a:r>
            <a:r>
              <a:rPr lang="en-US" dirty="0"/>
              <a:t>() {</a:t>
            </a:r>
          </a:p>
          <a:p>
            <a:r>
              <a:rPr lang="en-US" dirty="0"/>
              <a:t>      </a:t>
            </a:r>
            <a:r>
              <a:rPr lang="en-US" dirty="0" err="1"/>
              <a:t>Console.WriteLine</a:t>
            </a:r>
            <a:r>
              <a:rPr lang="en-US" dirty="0"/>
              <a:t>(id + " " + name+" "+age+ " "+subject);</a:t>
            </a:r>
          </a:p>
          <a:p>
            <a:r>
              <a:rPr lang="en-US" dirty="0"/>
              <a:t>   }</a:t>
            </a:r>
          </a:p>
          <a:p>
            <a:r>
              <a:rPr lang="en-US" dirty="0"/>
              <a:t>}</a:t>
            </a:r>
          </a:p>
          <a:p>
            <a:endParaRPr lang="en-US" dirty="0"/>
          </a:p>
        </p:txBody>
      </p:sp>
      <p:sp>
        <p:nvSpPr>
          <p:cNvPr id="4" name="Rectangle 3"/>
          <p:cNvSpPr/>
          <p:nvPr/>
        </p:nvSpPr>
        <p:spPr>
          <a:xfrm>
            <a:off x="6162391" y="386011"/>
            <a:ext cx="584250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class </a:t>
            </a:r>
            <a:r>
              <a:rPr lang="en-US" dirty="0" err="1"/>
              <a:t>StudentDetails</a:t>
            </a:r>
            <a:r>
              <a:rPr lang="en-US" dirty="0"/>
              <a:t> {</a:t>
            </a:r>
          </a:p>
          <a:p>
            <a:r>
              <a:rPr lang="en-US" dirty="0"/>
              <a:t>   public static void Main(string[] </a:t>
            </a:r>
            <a:r>
              <a:rPr lang="en-US" dirty="0" err="1"/>
              <a:t>args</a:t>
            </a:r>
            <a:r>
              <a:rPr lang="en-US" dirty="0"/>
              <a:t>) {</a:t>
            </a:r>
          </a:p>
          <a:p>
            <a:r>
              <a:rPr lang="en-US" dirty="0"/>
              <a:t>      Student std1 = new Student(001, "Jack", 23, "</a:t>
            </a:r>
            <a:r>
              <a:rPr lang="en-US" dirty="0" err="1"/>
              <a:t>Maths</a:t>
            </a:r>
            <a:r>
              <a:rPr lang="en-US" dirty="0"/>
              <a:t>");</a:t>
            </a:r>
          </a:p>
          <a:p>
            <a:r>
              <a:rPr lang="en-US" dirty="0"/>
              <a:t>      Student std2 = new Student(002, "Harry", 27, "Science");</a:t>
            </a:r>
          </a:p>
          <a:p>
            <a:r>
              <a:rPr lang="en-US" dirty="0"/>
              <a:t>      Student std3 = new Student(003, "Steve", 23, "Programming");</a:t>
            </a:r>
          </a:p>
          <a:p>
            <a:r>
              <a:rPr lang="en-US" dirty="0"/>
              <a:t>      Student std4 = new Student(004, "David", 27, "English");</a:t>
            </a:r>
          </a:p>
          <a:p>
            <a:endParaRPr lang="en-US" dirty="0"/>
          </a:p>
          <a:p>
            <a:r>
              <a:rPr lang="en-US" dirty="0"/>
              <a:t>      std1.showInfo();</a:t>
            </a:r>
          </a:p>
          <a:p>
            <a:r>
              <a:rPr lang="en-US" dirty="0"/>
              <a:t>      std2.showInfo();</a:t>
            </a:r>
          </a:p>
          <a:p>
            <a:r>
              <a:rPr lang="en-US" dirty="0"/>
              <a:t>      std3.showInfo();</a:t>
            </a:r>
          </a:p>
          <a:p>
            <a:r>
              <a:rPr lang="en-US" dirty="0"/>
              <a:t>      std4.showInfo();</a:t>
            </a:r>
          </a:p>
          <a:p>
            <a:r>
              <a:rPr lang="en-US" dirty="0"/>
              <a:t>   }</a:t>
            </a:r>
          </a:p>
          <a:p>
            <a:r>
              <a:rPr lang="en-US" dirty="0"/>
              <a:t>} </a:t>
            </a:r>
          </a:p>
        </p:txBody>
      </p:sp>
    </p:spTree>
    <p:extLst>
      <p:ext uri="{BB962C8B-B14F-4D97-AF65-F5344CB8AC3E}">
        <p14:creationId xmlns:p14="http://schemas.microsoft.com/office/powerpoint/2010/main" val="39362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621"/>
            <a:ext cx="2416046" cy="369332"/>
          </a:xfrm>
          <a:prstGeom prst="rect">
            <a:avLst/>
          </a:prstGeom>
        </p:spPr>
        <p:txBody>
          <a:bodyPr wrap="none">
            <a:spAutoFit/>
          </a:bodyPr>
          <a:lstStyle/>
          <a:p>
            <a:pPr algn="ctr"/>
            <a:r>
              <a:rPr lang="en-US" b="1" dirty="0">
                <a:solidFill>
                  <a:srgbClr val="000000"/>
                </a:solidFill>
                <a:latin typeface="var(--ff-lato)"/>
              </a:rPr>
              <a:t>static keyword in C#</a:t>
            </a:r>
            <a:endParaRPr lang="en-US" b="1" i="0" dirty="0">
              <a:solidFill>
                <a:srgbClr val="000000"/>
              </a:solidFill>
              <a:effectLst/>
              <a:latin typeface="var(--ff-lato)"/>
            </a:endParaRPr>
          </a:p>
        </p:txBody>
      </p:sp>
      <p:sp>
        <p:nvSpPr>
          <p:cNvPr id="3" name="Rectangle 2"/>
          <p:cNvSpPr/>
          <p:nvPr/>
        </p:nvSpPr>
        <p:spPr>
          <a:xfrm>
            <a:off x="205211" y="553718"/>
            <a:ext cx="11899271" cy="5355312"/>
          </a:xfrm>
          <a:prstGeom prst="rect">
            <a:avLst/>
          </a:prstGeom>
        </p:spPr>
        <p:txBody>
          <a:bodyPr wrap="square">
            <a:spAutoFit/>
          </a:bodyPr>
          <a:lstStyle/>
          <a:p>
            <a:pPr fontAlgn="base"/>
            <a:r>
              <a:rPr lang="en-US" b="1" dirty="0"/>
              <a:t>static </a:t>
            </a:r>
            <a:r>
              <a:rPr lang="en-US" dirty="0"/>
              <a:t>is a modifier in C# which is applicable for the following: </a:t>
            </a:r>
          </a:p>
          <a:p>
            <a:pPr fontAlgn="base"/>
            <a:r>
              <a:rPr lang="en-US" u="sng" dirty="0">
                <a:hlinkClick r:id="rId2"/>
              </a:rPr>
              <a:t>Classes</a:t>
            </a:r>
            <a:endParaRPr lang="en-US" dirty="0"/>
          </a:p>
          <a:p>
            <a:pPr fontAlgn="base"/>
            <a:r>
              <a:rPr lang="en-US" u="sng" dirty="0">
                <a:hlinkClick r:id="rId3"/>
              </a:rPr>
              <a:t>Variables</a:t>
            </a:r>
            <a:endParaRPr lang="en-US" dirty="0"/>
          </a:p>
          <a:p>
            <a:pPr fontAlgn="base"/>
            <a:r>
              <a:rPr lang="en-US" u="sng" dirty="0">
                <a:hlinkClick r:id="rId4"/>
              </a:rPr>
              <a:t>Methods</a:t>
            </a:r>
            <a:endParaRPr lang="en-US" dirty="0"/>
          </a:p>
          <a:p>
            <a:pPr fontAlgn="base"/>
            <a:r>
              <a:rPr lang="en-US" u="sng" dirty="0">
                <a:hlinkClick r:id="rId5"/>
              </a:rPr>
              <a:t>Constructor</a:t>
            </a:r>
            <a:endParaRPr lang="en-US" u="sng" dirty="0"/>
          </a:p>
          <a:p>
            <a:pPr fontAlgn="base"/>
            <a:endParaRPr lang="en-US" u="sng" dirty="0"/>
          </a:p>
          <a:p>
            <a:pPr fontAlgn="base"/>
            <a:r>
              <a:rPr lang="en-US" dirty="0"/>
              <a:t>It is also applicable to </a:t>
            </a:r>
            <a:r>
              <a:rPr lang="en-US" i="1" u="sng" dirty="0">
                <a:hlinkClick r:id="rId6"/>
              </a:rPr>
              <a:t>properties</a:t>
            </a:r>
            <a:r>
              <a:rPr lang="en-US" dirty="0"/>
              <a:t>, event, and </a:t>
            </a:r>
            <a:r>
              <a:rPr lang="en-US" i="1" u="sng" dirty="0">
                <a:hlinkClick r:id="rId7"/>
              </a:rPr>
              <a:t>operators</a:t>
            </a:r>
            <a:r>
              <a:rPr lang="en-US" dirty="0"/>
              <a:t>. To create a static member(class, variable, methods, constructor), precede its declaration with the keyword </a:t>
            </a:r>
            <a:r>
              <a:rPr lang="en-US" i="1" dirty="0"/>
              <a:t>static</a:t>
            </a:r>
            <a:r>
              <a:rPr lang="en-US" dirty="0"/>
              <a:t>. When a member is declared static, it can be accessed with the name of its class directly.</a:t>
            </a:r>
          </a:p>
          <a:p>
            <a:pPr fontAlgn="base"/>
            <a:endParaRPr lang="en-US" dirty="0"/>
          </a:p>
          <a:p>
            <a:pPr fontAlgn="base"/>
            <a:r>
              <a:rPr lang="en-US" b="1" dirty="0"/>
              <a:t>Static Class</a:t>
            </a:r>
          </a:p>
          <a:p>
            <a:pPr fontAlgn="base"/>
            <a:r>
              <a:rPr lang="en-US" dirty="0"/>
              <a:t>A static class is declared with the help of </a:t>
            </a:r>
            <a:r>
              <a:rPr lang="en-US" i="1" dirty="0"/>
              <a:t>static </a:t>
            </a:r>
            <a:r>
              <a:rPr lang="en-US" dirty="0"/>
              <a:t>keyword. </a:t>
            </a:r>
          </a:p>
          <a:p>
            <a:pPr fontAlgn="base"/>
            <a:endParaRPr lang="en-US" dirty="0"/>
          </a:p>
          <a:p>
            <a:pPr fontAlgn="base"/>
            <a:r>
              <a:rPr lang="en-US" dirty="0"/>
              <a:t>A static class can only contain static data members, static methods, and a static constructor.</a:t>
            </a:r>
          </a:p>
          <a:p>
            <a:pPr fontAlgn="base"/>
            <a:endParaRPr lang="en-US" dirty="0"/>
          </a:p>
          <a:p>
            <a:pPr fontAlgn="base"/>
            <a:r>
              <a:rPr lang="en-US" dirty="0"/>
              <a:t> It is not allowed to create objects of the static class. </a:t>
            </a:r>
          </a:p>
          <a:p>
            <a:pPr fontAlgn="base"/>
            <a:endParaRPr lang="en-US" dirty="0"/>
          </a:p>
          <a:p>
            <a:pPr fontAlgn="base"/>
            <a:r>
              <a:rPr lang="en-US" dirty="0"/>
              <a:t>Static classes are </a:t>
            </a:r>
            <a:r>
              <a:rPr lang="en-US" b="1" i="1" u="sng" dirty="0">
                <a:hlinkClick r:id="rId8"/>
              </a:rPr>
              <a:t>sealed</a:t>
            </a:r>
            <a:r>
              <a:rPr lang="en-US" dirty="0"/>
              <a:t>, means one cannot inherit a static class from another class.</a:t>
            </a:r>
          </a:p>
          <a:p>
            <a:pPr fontAlgn="base"/>
            <a:endParaRPr lang="en-US" dirty="0"/>
          </a:p>
        </p:txBody>
      </p:sp>
    </p:spTree>
    <p:extLst>
      <p:ext uri="{BB962C8B-B14F-4D97-AF65-F5344CB8AC3E}">
        <p14:creationId xmlns:p14="http://schemas.microsoft.com/office/powerpoint/2010/main" val="356918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8998" y="106812"/>
            <a:ext cx="6096000" cy="646330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 C# program to illustrate the</a:t>
            </a:r>
          </a:p>
          <a:p>
            <a:r>
              <a:rPr lang="en-US" dirty="0"/>
              <a:t>// concept of a static class</a:t>
            </a:r>
          </a:p>
          <a:p>
            <a:r>
              <a:rPr lang="en-US" dirty="0"/>
              <a:t>using System;</a:t>
            </a:r>
          </a:p>
          <a:p>
            <a:r>
              <a:rPr lang="en-US" dirty="0"/>
              <a:t> </a:t>
            </a:r>
          </a:p>
          <a:p>
            <a:r>
              <a:rPr lang="en-US" dirty="0"/>
              <a:t>// Creating static class</a:t>
            </a:r>
          </a:p>
          <a:p>
            <a:r>
              <a:rPr lang="en-US" dirty="0"/>
              <a:t>// Using static keyword</a:t>
            </a:r>
          </a:p>
          <a:p>
            <a:r>
              <a:rPr lang="en-US" dirty="0"/>
              <a:t>static class Tutorial {</a:t>
            </a:r>
          </a:p>
          <a:p>
            <a:r>
              <a:rPr lang="en-US" dirty="0"/>
              <a:t> </a:t>
            </a:r>
          </a:p>
          <a:p>
            <a:r>
              <a:rPr lang="en-US" dirty="0"/>
              <a:t>    // Static data members of Tutorial</a:t>
            </a:r>
          </a:p>
          <a:p>
            <a:r>
              <a:rPr lang="en-US" dirty="0"/>
              <a:t>    public static string Topic = "Static class";</a:t>
            </a:r>
          </a:p>
          <a:p>
            <a:r>
              <a:rPr lang="en-US" dirty="0"/>
              <a:t>}</a:t>
            </a:r>
          </a:p>
          <a:p>
            <a:r>
              <a:rPr lang="en-US" dirty="0"/>
              <a:t> </a:t>
            </a:r>
          </a:p>
          <a:p>
            <a:r>
              <a:rPr lang="en-US" dirty="0"/>
              <a:t>// Driver Class</a:t>
            </a:r>
          </a:p>
          <a:p>
            <a:r>
              <a:rPr lang="en-US" dirty="0"/>
              <a:t>public class GFG {</a:t>
            </a:r>
          </a:p>
          <a:p>
            <a:r>
              <a:rPr lang="en-US" dirty="0"/>
              <a:t> </a:t>
            </a:r>
          </a:p>
          <a:p>
            <a:r>
              <a:rPr lang="en-US" dirty="0"/>
              <a:t>    // Main Method</a:t>
            </a:r>
          </a:p>
          <a:p>
            <a:r>
              <a:rPr lang="en-US" dirty="0"/>
              <a:t>    static public void Main()</a:t>
            </a:r>
          </a:p>
          <a:p>
            <a:r>
              <a:rPr lang="en-US" dirty="0"/>
              <a:t>    {</a:t>
            </a:r>
          </a:p>
          <a:p>
            <a:r>
              <a:rPr lang="en-US" dirty="0"/>
              <a:t> </a:t>
            </a:r>
          </a:p>
          <a:p>
            <a:r>
              <a:rPr lang="en-US" dirty="0"/>
              <a:t>        // Accessing the static data members of Tutorial</a:t>
            </a:r>
          </a:p>
          <a:p>
            <a:r>
              <a:rPr lang="en-US" dirty="0"/>
              <a:t>        </a:t>
            </a:r>
            <a:r>
              <a:rPr lang="en-US" dirty="0" err="1"/>
              <a:t>Console.WriteLine</a:t>
            </a:r>
            <a:r>
              <a:rPr lang="en-US" dirty="0"/>
              <a:t>("Topic name is : {0} ", </a:t>
            </a:r>
            <a:r>
              <a:rPr lang="en-US" dirty="0" err="1"/>
              <a:t>Tutorial.Topic</a:t>
            </a:r>
            <a:r>
              <a:rPr lang="en-US" dirty="0"/>
              <a:t>);</a:t>
            </a:r>
          </a:p>
          <a:p>
            <a:r>
              <a:rPr lang="en-US" dirty="0"/>
              <a:t>    }</a:t>
            </a:r>
          </a:p>
          <a:p>
            <a:r>
              <a:rPr lang="en-US" dirty="0"/>
              <a:t>}</a:t>
            </a:r>
          </a:p>
        </p:txBody>
      </p:sp>
      <p:sp>
        <p:nvSpPr>
          <p:cNvPr id="6" name="Rectangle 5"/>
          <p:cNvSpPr/>
          <p:nvPr/>
        </p:nvSpPr>
        <p:spPr>
          <a:xfrm>
            <a:off x="6950043" y="1075161"/>
            <a:ext cx="4466377"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Output: </a:t>
            </a:r>
          </a:p>
          <a:p>
            <a:endParaRPr lang="en-US" dirty="0"/>
          </a:p>
          <a:p>
            <a:r>
              <a:rPr lang="en-US" dirty="0"/>
              <a:t>Topic name is : Static class </a:t>
            </a:r>
          </a:p>
        </p:txBody>
      </p:sp>
    </p:spTree>
    <p:extLst>
      <p:ext uri="{BB962C8B-B14F-4D97-AF65-F5344CB8AC3E}">
        <p14:creationId xmlns:p14="http://schemas.microsoft.com/office/powerpoint/2010/main" val="1059315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783" y="122811"/>
            <a:ext cx="11944539" cy="1754326"/>
          </a:xfrm>
          <a:prstGeom prst="rect">
            <a:avLst/>
          </a:prstGeom>
        </p:spPr>
        <p:txBody>
          <a:bodyPr wrap="square">
            <a:spAutoFit/>
          </a:bodyPr>
          <a:lstStyle/>
          <a:p>
            <a:pPr algn="ctr" fontAlgn="base"/>
            <a:r>
              <a:rPr lang="en-US" b="1" dirty="0">
                <a:solidFill>
                  <a:srgbClr val="273239"/>
                </a:solidFill>
                <a:latin typeface="Nunito"/>
              </a:rPr>
              <a:t>Static Variable</a:t>
            </a:r>
          </a:p>
          <a:p>
            <a:pPr fontAlgn="base"/>
            <a:r>
              <a:rPr lang="en-US" dirty="0">
                <a:solidFill>
                  <a:srgbClr val="273239"/>
                </a:solidFill>
                <a:latin typeface="Times New Roman" panose="02020603050405020304" pitchFamily="18" charset="0"/>
                <a:cs typeface="Times New Roman" panose="02020603050405020304" pitchFamily="18" charset="0"/>
              </a:rPr>
              <a:t>A static variable is declared with the help of static keyword.</a:t>
            </a:r>
          </a:p>
          <a:p>
            <a:pPr fontAlgn="base"/>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When a variable is declared as static, then a single copy of the variable is created and shared among all objects at the class level. </a:t>
            </a:r>
          </a:p>
          <a:p>
            <a:pPr fontAlgn="base"/>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Static variables are accessed with the name of the class, they do not require any object for access.</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377227" y="2172558"/>
            <a:ext cx="5109173"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C# program to illustrate the</a:t>
            </a:r>
          </a:p>
          <a:p>
            <a:r>
              <a:rPr lang="en-US" dirty="0"/>
              <a:t>// concept of static variable</a:t>
            </a:r>
          </a:p>
          <a:p>
            <a:r>
              <a:rPr lang="en-US" dirty="0"/>
              <a:t>using System;</a:t>
            </a:r>
          </a:p>
          <a:p>
            <a:endParaRPr lang="en-US" dirty="0"/>
          </a:p>
          <a:p>
            <a:r>
              <a:rPr lang="en-US" dirty="0"/>
              <a:t>class Vehicle {</a:t>
            </a:r>
          </a:p>
          <a:p>
            <a:endParaRPr lang="en-US" dirty="0"/>
          </a:p>
          <a:p>
            <a:r>
              <a:rPr lang="en-US" dirty="0"/>
              <a:t>	// Creating static variable</a:t>
            </a:r>
          </a:p>
          <a:p>
            <a:r>
              <a:rPr lang="en-US" dirty="0"/>
              <a:t>	// Using static keyword</a:t>
            </a:r>
          </a:p>
          <a:p>
            <a:r>
              <a:rPr lang="en-US" dirty="0"/>
              <a:t>	public static string </a:t>
            </a:r>
            <a:r>
              <a:rPr lang="en-US" dirty="0" err="1"/>
              <a:t>Model_color</a:t>
            </a:r>
            <a:r>
              <a:rPr lang="en-US" dirty="0"/>
              <a:t> = "Black";</a:t>
            </a:r>
          </a:p>
          <a:p>
            <a:r>
              <a:rPr lang="en-US" dirty="0"/>
              <a:t>}</a:t>
            </a:r>
          </a:p>
          <a:p>
            <a:endParaRPr lang="en-US" dirty="0"/>
          </a:p>
          <a:p>
            <a:r>
              <a:rPr lang="en-US" dirty="0"/>
              <a:t>// Driver Class</a:t>
            </a:r>
          </a:p>
          <a:p>
            <a:r>
              <a:rPr lang="en-US" dirty="0"/>
              <a:t>public class GFG {</a:t>
            </a:r>
          </a:p>
          <a:p>
            <a:endParaRPr lang="en-US" dirty="0"/>
          </a:p>
        </p:txBody>
      </p:sp>
      <p:sp>
        <p:nvSpPr>
          <p:cNvPr id="5" name="Rectangle 4"/>
          <p:cNvSpPr/>
          <p:nvPr/>
        </p:nvSpPr>
        <p:spPr>
          <a:xfrm>
            <a:off x="5594554" y="2172558"/>
            <a:ext cx="6346478"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 Main Method</a:t>
            </a:r>
          </a:p>
          <a:p>
            <a:r>
              <a:rPr lang="en-US" dirty="0"/>
              <a:t>	static public void Main()</a:t>
            </a:r>
          </a:p>
          <a:p>
            <a:r>
              <a:rPr lang="en-US" dirty="0"/>
              <a:t>	{</a:t>
            </a:r>
          </a:p>
          <a:p>
            <a:endParaRPr lang="en-US" dirty="0"/>
          </a:p>
          <a:p>
            <a:r>
              <a:rPr lang="en-US" dirty="0"/>
              <a:t>	// Accessing the static variable</a:t>
            </a:r>
          </a:p>
          <a:p>
            <a:r>
              <a:rPr lang="en-US" dirty="0"/>
              <a:t>	// using its class name</a:t>
            </a:r>
          </a:p>
          <a:p>
            <a:r>
              <a:rPr lang="en-US" dirty="0"/>
              <a:t>	</a:t>
            </a:r>
            <a:r>
              <a:rPr lang="en-US" dirty="0" err="1"/>
              <a:t>Console.WriteLine</a:t>
            </a:r>
            <a:r>
              <a:rPr lang="en-US" dirty="0"/>
              <a:t>("Color of XY model is : {0} ",</a:t>
            </a:r>
          </a:p>
          <a:p>
            <a:r>
              <a:rPr lang="en-US" dirty="0"/>
              <a:t>	</a:t>
            </a:r>
            <a:r>
              <a:rPr lang="en-US" dirty="0" err="1"/>
              <a:t>Vehicle.Model_color</a:t>
            </a:r>
            <a:r>
              <a:rPr lang="en-US" dirty="0"/>
              <a:t>);</a:t>
            </a:r>
          </a:p>
          <a:p>
            <a:r>
              <a:rPr lang="en-US" dirty="0"/>
              <a:t>	}</a:t>
            </a:r>
          </a:p>
          <a:p>
            <a:r>
              <a:rPr lang="en-US" dirty="0"/>
              <a:t>}</a:t>
            </a:r>
          </a:p>
          <a:p>
            <a:endParaRPr lang="en-US" dirty="0"/>
          </a:p>
          <a:p>
            <a:r>
              <a:rPr lang="en-US" dirty="0"/>
              <a:t>Output: </a:t>
            </a:r>
          </a:p>
          <a:p>
            <a:endParaRPr lang="en-US" dirty="0"/>
          </a:p>
          <a:p>
            <a:r>
              <a:rPr lang="en-US" dirty="0"/>
              <a:t>Color of XY model is  : Black </a:t>
            </a:r>
          </a:p>
        </p:txBody>
      </p:sp>
    </p:spTree>
    <p:extLst>
      <p:ext uri="{BB962C8B-B14F-4D97-AF65-F5344CB8AC3E}">
        <p14:creationId xmlns:p14="http://schemas.microsoft.com/office/powerpoint/2010/main" val="192997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64" y="181070"/>
            <a:ext cx="11977735" cy="1477328"/>
          </a:xfrm>
          <a:prstGeom prst="rect">
            <a:avLst/>
          </a:prstGeom>
        </p:spPr>
        <p:txBody>
          <a:bodyPr wrap="square">
            <a:spAutoFit/>
          </a:bodyPr>
          <a:lstStyle/>
          <a:p>
            <a:pPr algn="ctr" fontAlgn="base"/>
            <a:r>
              <a:rPr lang="en-US" b="1" dirty="0">
                <a:solidFill>
                  <a:srgbClr val="273239"/>
                </a:solidFill>
                <a:latin typeface="Times New Roman" panose="02020603050405020304" pitchFamily="18" charset="0"/>
                <a:cs typeface="Times New Roman" panose="02020603050405020304" pitchFamily="18" charset="0"/>
              </a:rPr>
              <a:t>Static Method</a:t>
            </a:r>
          </a:p>
          <a:p>
            <a:pPr fontAlgn="base"/>
            <a:r>
              <a:rPr lang="en-US" dirty="0">
                <a:solidFill>
                  <a:srgbClr val="273239"/>
                </a:solidFill>
                <a:latin typeface="Times New Roman" panose="02020603050405020304" pitchFamily="18" charset="0"/>
                <a:cs typeface="Times New Roman" panose="02020603050405020304" pitchFamily="18" charset="0"/>
              </a:rPr>
              <a:t>-A static method is declared with the help of static keyword. </a:t>
            </a:r>
          </a:p>
          <a:p>
            <a:pPr fontAlgn="base"/>
            <a:r>
              <a:rPr lang="en-US" dirty="0">
                <a:solidFill>
                  <a:srgbClr val="273239"/>
                </a:solidFill>
                <a:latin typeface="Times New Roman" panose="02020603050405020304" pitchFamily="18" charset="0"/>
                <a:cs typeface="Times New Roman" panose="02020603050405020304" pitchFamily="18" charset="0"/>
              </a:rPr>
              <a:t>-Static methods are accessed with the name of the class. </a:t>
            </a:r>
          </a:p>
          <a:p>
            <a:pPr fontAlgn="base"/>
            <a:r>
              <a:rPr lang="en-US" dirty="0">
                <a:solidFill>
                  <a:srgbClr val="273239"/>
                </a:solidFill>
                <a:latin typeface="Times New Roman" panose="02020603050405020304" pitchFamily="18" charset="0"/>
                <a:cs typeface="Times New Roman" panose="02020603050405020304" pitchFamily="18" charset="0"/>
              </a:rPr>
              <a:t>-A static method can access static and non-static fields, static fields are directly accessed by the static method without class name whereas non-static fields require objects.</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295746" y="2212395"/>
            <a:ext cx="5507525"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C# program to illustrate the</a:t>
            </a:r>
          </a:p>
          <a:p>
            <a:r>
              <a:rPr lang="en-US" dirty="0"/>
              <a:t>// concept of static method</a:t>
            </a:r>
          </a:p>
          <a:p>
            <a:r>
              <a:rPr lang="en-US" dirty="0"/>
              <a:t>using System;</a:t>
            </a:r>
          </a:p>
          <a:p>
            <a:r>
              <a:rPr lang="en-US" dirty="0"/>
              <a:t> </a:t>
            </a:r>
          </a:p>
          <a:p>
            <a:r>
              <a:rPr lang="en-US" dirty="0"/>
              <a:t>class </a:t>
            </a:r>
            <a:r>
              <a:rPr lang="en-US" dirty="0" err="1"/>
              <a:t>Nparks</a:t>
            </a:r>
            <a:r>
              <a:rPr lang="en-US" dirty="0"/>
              <a:t> {</a:t>
            </a:r>
          </a:p>
          <a:p>
            <a:r>
              <a:rPr lang="en-US" dirty="0"/>
              <a:t> </a:t>
            </a:r>
          </a:p>
          <a:p>
            <a:r>
              <a:rPr lang="en-US" dirty="0"/>
              <a:t>    static public </a:t>
            </a:r>
            <a:r>
              <a:rPr lang="en-US" dirty="0" err="1"/>
              <a:t>int</a:t>
            </a:r>
            <a:r>
              <a:rPr lang="en-US" dirty="0"/>
              <a:t> t = 104;</a:t>
            </a:r>
          </a:p>
          <a:p>
            <a:r>
              <a:rPr lang="en-US" dirty="0"/>
              <a:t> </a:t>
            </a:r>
          </a:p>
          <a:p>
            <a:r>
              <a:rPr lang="en-US" dirty="0"/>
              <a:t>    // Creating static method</a:t>
            </a:r>
          </a:p>
          <a:p>
            <a:r>
              <a:rPr lang="en-US" dirty="0"/>
              <a:t>    // Using static keyword</a:t>
            </a:r>
          </a:p>
          <a:p>
            <a:r>
              <a:rPr lang="en-US" dirty="0"/>
              <a:t>    public static void total()</a:t>
            </a:r>
          </a:p>
          <a:p>
            <a:r>
              <a:rPr lang="en-US" dirty="0"/>
              <a:t>    {</a:t>
            </a:r>
          </a:p>
          <a:p>
            <a:r>
              <a:rPr lang="en-US" dirty="0"/>
              <a:t>        </a:t>
            </a:r>
            <a:r>
              <a:rPr lang="en-US" dirty="0" err="1"/>
              <a:t>Console.WriteLine</a:t>
            </a:r>
            <a:r>
              <a:rPr lang="en-US" dirty="0"/>
              <a:t>("Total number of national parks"+</a:t>
            </a:r>
          </a:p>
          <a:p>
            <a:r>
              <a:rPr lang="en-US" dirty="0"/>
              <a:t>                           " present in India is :{0}", t);</a:t>
            </a:r>
          </a:p>
          <a:p>
            <a:r>
              <a:rPr lang="en-US" dirty="0"/>
              <a:t>    }</a:t>
            </a:r>
          </a:p>
          <a:p>
            <a:r>
              <a:rPr lang="en-US" dirty="0"/>
              <a:t>}</a:t>
            </a:r>
          </a:p>
        </p:txBody>
      </p:sp>
      <p:sp>
        <p:nvSpPr>
          <p:cNvPr id="7" name="Rectangle 6"/>
          <p:cNvSpPr/>
          <p:nvPr/>
        </p:nvSpPr>
        <p:spPr>
          <a:xfrm>
            <a:off x="6203131" y="2282155"/>
            <a:ext cx="5548267"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Driver Class</a:t>
            </a:r>
          </a:p>
          <a:p>
            <a:r>
              <a:rPr lang="en-US" dirty="0"/>
              <a:t>public class GFG {</a:t>
            </a:r>
          </a:p>
          <a:p>
            <a:r>
              <a:rPr lang="en-US" dirty="0"/>
              <a:t> </a:t>
            </a:r>
          </a:p>
          <a:p>
            <a:r>
              <a:rPr lang="en-US" dirty="0"/>
              <a:t>    // Main Method</a:t>
            </a:r>
          </a:p>
          <a:p>
            <a:r>
              <a:rPr lang="en-US" dirty="0"/>
              <a:t>    static public void Main()</a:t>
            </a:r>
          </a:p>
          <a:p>
            <a:r>
              <a:rPr lang="en-US" dirty="0"/>
              <a:t>    {</a:t>
            </a:r>
          </a:p>
          <a:p>
            <a:r>
              <a:rPr lang="en-US" dirty="0"/>
              <a:t> </a:t>
            </a:r>
          </a:p>
          <a:p>
            <a:r>
              <a:rPr lang="en-US" dirty="0"/>
              <a:t>        // Accessing the static method</a:t>
            </a:r>
          </a:p>
          <a:p>
            <a:r>
              <a:rPr lang="en-US" dirty="0"/>
              <a:t>        // using its class name</a:t>
            </a:r>
          </a:p>
          <a:p>
            <a:r>
              <a:rPr lang="en-US" dirty="0"/>
              <a:t>        </a:t>
            </a:r>
            <a:r>
              <a:rPr lang="en-US" dirty="0" err="1"/>
              <a:t>Nparks.total</a:t>
            </a:r>
            <a:r>
              <a:rPr lang="en-US" dirty="0"/>
              <a:t>();</a:t>
            </a:r>
          </a:p>
          <a:p>
            <a:r>
              <a:rPr lang="en-US" dirty="0"/>
              <a:t>    }</a:t>
            </a:r>
          </a:p>
          <a:p>
            <a:r>
              <a:rPr lang="en-US" dirty="0"/>
              <a:t>}</a:t>
            </a:r>
          </a:p>
          <a:p>
            <a:r>
              <a:rPr lang="en-US" dirty="0"/>
              <a:t>Output: </a:t>
            </a:r>
          </a:p>
          <a:p>
            <a:endParaRPr lang="en-US" dirty="0"/>
          </a:p>
          <a:p>
            <a:r>
              <a:rPr lang="en-US"/>
              <a:t>Total number of national parks present in India is :104</a:t>
            </a:r>
            <a:endParaRPr lang="en-US" dirty="0"/>
          </a:p>
        </p:txBody>
      </p:sp>
    </p:spTree>
    <p:extLst>
      <p:ext uri="{BB962C8B-B14F-4D97-AF65-F5344CB8AC3E}">
        <p14:creationId xmlns:p14="http://schemas.microsoft.com/office/powerpoint/2010/main" val="373766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26" y="298829"/>
            <a:ext cx="11985674" cy="2031325"/>
          </a:xfrm>
          <a:prstGeom prst="rect">
            <a:avLst/>
          </a:prstGeom>
        </p:spPr>
        <p:txBody>
          <a:bodyPr wrap="square">
            <a:spAutoFit/>
          </a:bodyPr>
          <a:lstStyle/>
          <a:p>
            <a:pPr fontAlgn="base"/>
            <a:r>
              <a:rPr lang="en-US" b="1" dirty="0"/>
              <a:t>Static Constructor</a:t>
            </a:r>
          </a:p>
          <a:p>
            <a:pPr fontAlgn="base"/>
            <a:r>
              <a:rPr lang="en-US" dirty="0"/>
              <a:t>A static constructor is declared with the help of static keyword. </a:t>
            </a:r>
          </a:p>
          <a:p>
            <a:pPr fontAlgn="base"/>
            <a:endParaRPr lang="en-US" dirty="0"/>
          </a:p>
          <a:p>
            <a:pPr fontAlgn="base"/>
            <a:r>
              <a:rPr lang="en-US" dirty="0"/>
              <a:t>Static Constructor has to be invoked only once in the class and it has been invoked during the creation of the first reference to a static member in the class. </a:t>
            </a:r>
          </a:p>
          <a:p>
            <a:pPr fontAlgn="base"/>
            <a:endParaRPr lang="en-US" dirty="0"/>
          </a:p>
          <a:p>
            <a:pPr fontAlgn="base"/>
            <a:endParaRPr lang="en-US" dirty="0"/>
          </a:p>
        </p:txBody>
      </p:sp>
      <p:sp>
        <p:nvSpPr>
          <p:cNvPr id="3" name="Rectangle 2"/>
          <p:cNvSpPr/>
          <p:nvPr/>
        </p:nvSpPr>
        <p:spPr>
          <a:xfrm>
            <a:off x="192258" y="2129806"/>
            <a:ext cx="7573108" cy="2308324"/>
          </a:xfrm>
          <a:prstGeom prst="rect">
            <a:avLst/>
          </a:prstGeom>
        </p:spPr>
        <p:txBody>
          <a:bodyPr wrap="square">
            <a:spAutoFit/>
          </a:bodyPr>
          <a:lstStyle/>
          <a:p>
            <a:pPr fontAlgn="base"/>
            <a:r>
              <a:rPr lang="en-US" b="1" dirty="0"/>
              <a:t>Points To Remember:</a:t>
            </a:r>
            <a:r>
              <a:rPr lang="en-US" dirty="0"/>
              <a:t>  </a:t>
            </a:r>
          </a:p>
          <a:p>
            <a:pPr fontAlgn="base"/>
            <a:r>
              <a:rPr lang="en-US" dirty="0"/>
              <a:t>It can’t be called directly.</a:t>
            </a:r>
          </a:p>
          <a:p>
            <a:pPr fontAlgn="base"/>
            <a:endParaRPr lang="en-US" dirty="0"/>
          </a:p>
          <a:p>
            <a:pPr fontAlgn="base"/>
            <a:r>
              <a:rPr lang="en-US" dirty="0"/>
              <a:t>When it is executing, then the user has no control.</a:t>
            </a:r>
          </a:p>
          <a:p>
            <a:pPr fontAlgn="base"/>
            <a:endParaRPr lang="en-US" dirty="0"/>
          </a:p>
          <a:p>
            <a:pPr fontAlgn="base"/>
            <a:r>
              <a:rPr lang="en-US" dirty="0"/>
              <a:t>It does not take access modifiers or any parameters.</a:t>
            </a:r>
          </a:p>
          <a:p>
            <a:pPr fontAlgn="base"/>
            <a:endParaRPr lang="en-US" dirty="0"/>
          </a:p>
          <a:p>
            <a:pPr fontAlgn="base"/>
            <a:r>
              <a:rPr lang="en-US" dirty="0"/>
              <a:t>It is called automatically to initialize the class before the first instance created.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1" y="274797"/>
            <a:ext cx="3541419" cy="369332"/>
          </a:xfrm>
          <a:prstGeom prst="rect">
            <a:avLst/>
          </a:prstGeom>
        </p:spPr>
        <p:txBody>
          <a:bodyPr wrap="none">
            <a:spAutoFit/>
          </a:bodyPr>
          <a:lstStyle/>
          <a:p>
            <a:r>
              <a:rPr lang="en-US" b="1" dirty="0">
                <a:solidFill>
                  <a:srgbClr val="181717"/>
                </a:solidFill>
                <a:latin typeface="Segoe UI" panose="020B0502040204020203" pitchFamily="34" charset="0"/>
              </a:rPr>
              <a:t>Value Type and Reference Type</a:t>
            </a:r>
            <a:endParaRPr lang="en-US" b="1" i="0" dirty="0">
              <a:solidFill>
                <a:srgbClr val="181717"/>
              </a:solidFill>
              <a:effectLst/>
              <a:latin typeface="Segoe UI" panose="020B0502040204020203" pitchFamily="34" charset="0"/>
            </a:endParaRPr>
          </a:p>
        </p:txBody>
      </p:sp>
      <p:sp>
        <p:nvSpPr>
          <p:cNvPr id="3" name="Rectangle 2"/>
          <p:cNvSpPr/>
          <p:nvPr/>
        </p:nvSpPr>
        <p:spPr>
          <a:xfrm>
            <a:off x="168997" y="855181"/>
            <a:ext cx="11863057" cy="1754326"/>
          </a:xfrm>
          <a:prstGeom prst="rect">
            <a:avLst/>
          </a:prstGeom>
        </p:spPr>
        <p:txBody>
          <a:bodyPr wrap="square">
            <a:spAutoFit/>
          </a:bodyPr>
          <a:lstStyle/>
          <a:p>
            <a:r>
              <a:rPr lang="en-US" b="1" dirty="0">
                <a:solidFill>
                  <a:srgbClr val="FF0000"/>
                </a:solidFill>
              </a:rPr>
              <a:t>Value Type</a:t>
            </a:r>
          </a:p>
          <a:p>
            <a:r>
              <a:rPr lang="en-US" dirty="0"/>
              <a:t>A data type is a value type if it holds a data value within its own memory space. It means the variables of these data types directly contain values.</a:t>
            </a:r>
          </a:p>
          <a:p>
            <a:endParaRPr lang="en-US" dirty="0"/>
          </a:p>
          <a:p>
            <a:r>
              <a:rPr lang="en-US" dirty="0"/>
              <a:t>For example, consider integer variable </a:t>
            </a:r>
            <a:r>
              <a:rPr lang="en-US" dirty="0" err="1"/>
              <a:t>int</a:t>
            </a:r>
            <a:r>
              <a:rPr lang="en-US" dirty="0"/>
              <a:t> </a:t>
            </a:r>
            <a:r>
              <a:rPr lang="en-US" dirty="0" err="1"/>
              <a:t>i</a:t>
            </a:r>
            <a:r>
              <a:rPr lang="en-US" dirty="0"/>
              <a:t> = 100;</a:t>
            </a:r>
          </a:p>
          <a:p>
            <a:r>
              <a:rPr lang="en-US" dirty="0"/>
              <a:t>The system stores 100 in the memory space allocated for the variable </a:t>
            </a:r>
            <a:r>
              <a:rPr lang="en-US" dirty="0" err="1"/>
              <a:t>i</a:t>
            </a:r>
            <a:r>
              <a:rPr lang="en-US" dirty="0"/>
              <a:t>.</a:t>
            </a:r>
          </a:p>
        </p:txBody>
      </p:sp>
      <p:pic>
        <p:nvPicPr>
          <p:cNvPr id="5" name="Picture 4"/>
          <p:cNvPicPr>
            <a:picLocks noChangeAspect="1"/>
          </p:cNvPicPr>
          <p:nvPr/>
        </p:nvPicPr>
        <p:blipFill>
          <a:blip r:embed="rId2"/>
          <a:stretch>
            <a:fillRect/>
          </a:stretch>
        </p:blipFill>
        <p:spPr>
          <a:xfrm>
            <a:off x="966835" y="3060448"/>
            <a:ext cx="8610600" cy="2819400"/>
          </a:xfrm>
          <a:prstGeom prst="rect">
            <a:avLst/>
          </a:prstGeom>
        </p:spPr>
      </p:pic>
    </p:spTree>
    <p:extLst>
      <p:ext uri="{BB962C8B-B14F-4D97-AF65-F5344CB8AC3E}">
        <p14:creationId xmlns:p14="http://schemas.microsoft.com/office/powerpoint/2010/main" val="383512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597" y="264505"/>
            <a:ext cx="5533292"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C# Program to illustrate calling</a:t>
            </a:r>
          </a:p>
          <a:p>
            <a:r>
              <a:rPr lang="en-US" dirty="0"/>
              <a:t>// a Static constructor</a:t>
            </a:r>
          </a:p>
          <a:p>
            <a:r>
              <a:rPr lang="en-US" dirty="0"/>
              <a:t>using System;</a:t>
            </a:r>
          </a:p>
          <a:p>
            <a:r>
              <a:rPr lang="en-US" dirty="0"/>
              <a:t> </a:t>
            </a:r>
          </a:p>
          <a:p>
            <a:r>
              <a:rPr lang="en-US" dirty="0"/>
              <a:t>class G1 {</a:t>
            </a:r>
          </a:p>
          <a:p>
            <a:r>
              <a:rPr lang="en-US" dirty="0"/>
              <a:t> </a:t>
            </a:r>
          </a:p>
          <a:p>
            <a:r>
              <a:rPr lang="en-US" dirty="0"/>
              <a:t>    // It is invoked before the first</a:t>
            </a:r>
          </a:p>
          <a:p>
            <a:r>
              <a:rPr lang="en-US" dirty="0"/>
              <a:t>    // instance constructor is run.</a:t>
            </a:r>
          </a:p>
          <a:p>
            <a:r>
              <a:rPr lang="en-US" dirty="0"/>
              <a:t>    static G1()</a:t>
            </a:r>
          </a:p>
          <a:p>
            <a:r>
              <a:rPr lang="en-US" dirty="0"/>
              <a:t>    {</a:t>
            </a:r>
          </a:p>
          <a:p>
            <a:r>
              <a:rPr lang="en-US" dirty="0"/>
              <a:t> </a:t>
            </a:r>
          </a:p>
          <a:p>
            <a:r>
              <a:rPr lang="en-US" dirty="0"/>
              <a:t>        // The following statement produces</a:t>
            </a:r>
          </a:p>
          <a:p>
            <a:r>
              <a:rPr lang="en-US" dirty="0"/>
              <a:t>        // the first line of output,</a:t>
            </a:r>
          </a:p>
          <a:p>
            <a:r>
              <a:rPr lang="en-US" dirty="0"/>
              <a:t>        // and the line occurs only once.</a:t>
            </a:r>
          </a:p>
          <a:p>
            <a:r>
              <a:rPr lang="en-US" dirty="0"/>
              <a:t>        </a:t>
            </a:r>
            <a:r>
              <a:rPr lang="en-US" dirty="0" err="1"/>
              <a:t>Console.WriteLine</a:t>
            </a:r>
            <a:r>
              <a:rPr lang="en-US" dirty="0"/>
              <a:t>("Example of Static Constructor");</a:t>
            </a:r>
          </a:p>
          <a:p>
            <a:r>
              <a:rPr lang="en-US" dirty="0"/>
              <a:t>    }</a:t>
            </a:r>
          </a:p>
          <a:p>
            <a:endParaRPr lang="en-US" dirty="0"/>
          </a:p>
          <a:p>
            <a:r>
              <a:rPr lang="en-US" dirty="0"/>
              <a:t>    // Instance constructor.</a:t>
            </a:r>
          </a:p>
          <a:p>
            <a:r>
              <a:rPr lang="en-US" dirty="0"/>
              <a:t>    public G1(</a:t>
            </a:r>
            <a:r>
              <a:rPr lang="en-US" dirty="0" err="1"/>
              <a:t>int</a:t>
            </a:r>
            <a:r>
              <a:rPr lang="en-US" dirty="0"/>
              <a:t> j)</a:t>
            </a:r>
          </a:p>
          <a:p>
            <a:r>
              <a:rPr lang="en-US" dirty="0"/>
              <a:t>    {</a:t>
            </a:r>
          </a:p>
          <a:p>
            <a:r>
              <a:rPr lang="en-US" dirty="0"/>
              <a:t>        </a:t>
            </a:r>
            <a:r>
              <a:rPr lang="en-US" dirty="0" err="1"/>
              <a:t>Console.WriteLine</a:t>
            </a:r>
            <a:r>
              <a:rPr lang="en-US" dirty="0"/>
              <a:t>("Instance Constructor " + j);</a:t>
            </a:r>
          </a:p>
          <a:p>
            <a:r>
              <a:rPr lang="en-US" dirty="0"/>
              <a:t>    }</a:t>
            </a:r>
          </a:p>
          <a:p>
            <a:r>
              <a:rPr lang="en-US" dirty="0"/>
              <a:t> </a:t>
            </a:r>
          </a:p>
        </p:txBody>
      </p:sp>
      <p:sp>
        <p:nvSpPr>
          <p:cNvPr id="6" name="Rectangle 5"/>
          <p:cNvSpPr/>
          <p:nvPr/>
        </p:nvSpPr>
        <p:spPr>
          <a:xfrm>
            <a:off x="6194477" y="117694"/>
            <a:ext cx="5495778"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Instance method.</a:t>
            </a:r>
          </a:p>
          <a:p>
            <a:r>
              <a:rPr lang="en-US" dirty="0"/>
              <a:t>    public string g1_detail(string name, string branch)</a:t>
            </a:r>
          </a:p>
          <a:p>
            <a:r>
              <a:rPr lang="en-US" dirty="0"/>
              <a:t>    {</a:t>
            </a:r>
          </a:p>
          <a:p>
            <a:r>
              <a:rPr lang="en-US" dirty="0"/>
              <a:t>        return "Name: " + name + " Branch: " + branch;</a:t>
            </a:r>
          </a:p>
          <a:p>
            <a:r>
              <a:rPr lang="en-US" dirty="0"/>
              <a:t>    }</a:t>
            </a:r>
          </a:p>
          <a:p>
            <a:pPr fontAlgn="base"/>
            <a:r>
              <a:rPr lang="en-US" dirty="0"/>
              <a:t>// Main Method</a:t>
            </a:r>
          </a:p>
          <a:p>
            <a:pPr fontAlgn="base"/>
            <a:r>
              <a:rPr lang="en-US" dirty="0"/>
              <a:t>    public static void Main()</a:t>
            </a:r>
          </a:p>
          <a:p>
            <a:pPr fontAlgn="base"/>
            <a:r>
              <a:rPr lang="en-US" dirty="0"/>
              <a:t>    {</a:t>
            </a:r>
          </a:p>
          <a:p>
            <a:pPr fontAlgn="base"/>
            <a:r>
              <a:rPr lang="en-US" dirty="0"/>
              <a:t> </a:t>
            </a:r>
          </a:p>
          <a:p>
            <a:pPr fontAlgn="base"/>
            <a:r>
              <a:rPr lang="en-US" dirty="0"/>
              <a:t>        // Here Both Static and instance</a:t>
            </a:r>
          </a:p>
          <a:p>
            <a:pPr fontAlgn="base"/>
            <a:r>
              <a:rPr lang="en-US" dirty="0"/>
              <a:t>        // constructors are invoked for</a:t>
            </a:r>
          </a:p>
          <a:p>
            <a:pPr fontAlgn="base"/>
            <a:r>
              <a:rPr lang="en-US" dirty="0"/>
              <a:t>        // first instance</a:t>
            </a:r>
          </a:p>
          <a:p>
            <a:pPr fontAlgn="base"/>
            <a:r>
              <a:rPr lang="en-US" dirty="0"/>
              <a:t>        G1 </a:t>
            </a:r>
            <a:r>
              <a:rPr lang="en-US" dirty="0" err="1"/>
              <a:t>obj</a:t>
            </a:r>
            <a:r>
              <a:rPr lang="en-US" dirty="0"/>
              <a:t> = new G1(1);</a:t>
            </a:r>
          </a:p>
          <a:p>
            <a:pPr fontAlgn="base"/>
            <a:r>
              <a:rPr lang="en-US" dirty="0"/>
              <a:t> </a:t>
            </a:r>
          </a:p>
          <a:p>
            <a:pPr fontAlgn="base"/>
            <a:r>
              <a:rPr lang="en-US" dirty="0"/>
              <a:t>        </a:t>
            </a:r>
            <a:r>
              <a:rPr lang="en-US" dirty="0" err="1"/>
              <a:t>Console.WriteLine</a:t>
            </a:r>
            <a:r>
              <a:rPr lang="en-US" dirty="0"/>
              <a:t>(obj.g1_detail("Sunil", "CSE"));</a:t>
            </a:r>
          </a:p>
          <a:p>
            <a:pPr fontAlgn="base"/>
            <a:r>
              <a:rPr lang="en-US" dirty="0"/>
              <a:t>        // Here only instance constructor</a:t>
            </a:r>
          </a:p>
          <a:p>
            <a:pPr fontAlgn="base"/>
            <a:r>
              <a:rPr lang="en-US" dirty="0"/>
              <a:t>        // will be invoked</a:t>
            </a:r>
          </a:p>
          <a:p>
            <a:pPr fontAlgn="base"/>
            <a:r>
              <a:rPr lang="en-US" dirty="0"/>
              <a:t>        G1 ob = new G1(2);</a:t>
            </a:r>
          </a:p>
          <a:p>
            <a:pPr fontAlgn="base"/>
            <a:r>
              <a:rPr lang="en-US" dirty="0"/>
              <a:t> </a:t>
            </a:r>
          </a:p>
          <a:p>
            <a:pPr fontAlgn="base"/>
            <a:r>
              <a:rPr lang="en-US" dirty="0"/>
              <a:t>        </a:t>
            </a:r>
            <a:r>
              <a:rPr lang="en-US" dirty="0" err="1"/>
              <a:t>Console.WriteLine</a:t>
            </a:r>
            <a:r>
              <a:rPr lang="en-US" dirty="0"/>
              <a:t>(ob.g1_detail("</a:t>
            </a:r>
            <a:r>
              <a:rPr lang="en-US" dirty="0" err="1"/>
              <a:t>Sweta</a:t>
            </a:r>
            <a:r>
              <a:rPr lang="en-US" dirty="0"/>
              <a:t>", "ECE"));</a:t>
            </a:r>
          </a:p>
          <a:p>
            <a:pPr fontAlgn="base"/>
            <a:r>
              <a:rPr lang="en-US" dirty="0"/>
              <a:t>    }</a:t>
            </a:r>
          </a:p>
          <a:p>
            <a:pPr fontAlgn="base"/>
            <a:r>
              <a:rPr lang="en-US" dirty="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0216" y="1231652"/>
            <a:ext cx="6096000" cy="2031325"/>
          </a:xfrm>
          <a:prstGeom prst="rect">
            <a:avLst/>
          </a:prstGeom>
        </p:spPr>
        <p:txBody>
          <a:bodyPr>
            <a:spAutoFit/>
          </a:bodyPr>
          <a:lstStyle/>
          <a:p>
            <a:r>
              <a:rPr lang="en-US" dirty="0"/>
              <a:t>Output: </a:t>
            </a:r>
          </a:p>
          <a:p>
            <a:endParaRPr lang="en-US" dirty="0"/>
          </a:p>
          <a:p>
            <a:r>
              <a:rPr lang="en-US" dirty="0"/>
              <a:t>Example of Static Constructor</a:t>
            </a:r>
          </a:p>
          <a:p>
            <a:r>
              <a:rPr lang="en-US" dirty="0"/>
              <a:t>Instance Constructor 1</a:t>
            </a:r>
          </a:p>
          <a:p>
            <a:r>
              <a:rPr lang="en-US" dirty="0"/>
              <a:t>Name: Sunil Branch: CSE</a:t>
            </a:r>
          </a:p>
          <a:p>
            <a:r>
              <a:rPr lang="en-US" dirty="0"/>
              <a:t>Instance Constructor 2</a:t>
            </a:r>
          </a:p>
          <a:p>
            <a:r>
              <a:rPr lang="en-US" dirty="0"/>
              <a:t>Name: </a:t>
            </a:r>
            <a:r>
              <a:rPr lang="en-US" dirty="0" err="1"/>
              <a:t>Sweta</a:t>
            </a:r>
            <a:r>
              <a:rPr lang="en-US" dirty="0"/>
              <a:t> Branch: ECE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476" y="102782"/>
            <a:ext cx="1774845" cy="369332"/>
          </a:xfrm>
          <a:prstGeom prst="rect">
            <a:avLst/>
          </a:prstGeom>
        </p:spPr>
        <p:txBody>
          <a:bodyPr wrap="none">
            <a:spAutoFit/>
          </a:bodyPr>
          <a:lstStyle/>
          <a:p>
            <a:pPr algn="just"/>
            <a:r>
              <a:rPr lang="en-US" b="0" i="0" dirty="0">
                <a:solidFill>
                  <a:srgbClr val="610B38"/>
                </a:solidFill>
                <a:effectLst/>
                <a:latin typeface="erdana"/>
              </a:rPr>
              <a:t>C# </a:t>
            </a:r>
            <a:r>
              <a:rPr lang="en-US" b="1" i="0" u="sng" dirty="0">
                <a:solidFill>
                  <a:srgbClr val="610B38"/>
                </a:solidFill>
                <a:effectLst/>
                <a:latin typeface="erdana"/>
              </a:rPr>
              <a:t>Inheritance</a:t>
            </a:r>
          </a:p>
        </p:txBody>
      </p:sp>
      <p:sp>
        <p:nvSpPr>
          <p:cNvPr id="3" name="Rectangle 2"/>
          <p:cNvSpPr/>
          <p:nvPr/>
        </p:nvSpPr>
        <p:spPr>
          <a:xfrm>
            <a:off x="313852" y="472114"/>
            <a:ext cx="11953593" cy="5632311"/>
          </a:xfrm>
          <a:prstGeom prst="rect">
            <a:avLst/>
          </a:prstGeom>
        </p:spPr>
        <p:txBody>
          <a:bodyPr wrap="square">
            <a:spAutoFit/>
          </a:bodyPr>
          <a:lstStyle/>
          <a:p>
            <a:r>
              <a:rPr lang="en-US" b="0" i="0" dirty="0">
                <a:solidFill>
                  <a:srgbClr val="333333"/>
                </a:solidFill>
                <a:effectLst/>
                <a:latin typeface="inter-regular"/>
              </a:rPr>
              <a:t>1) C#, inheritance is a process in which one object acquires all the properties and behaviors of its parent object automatically. </a:t>
            </a:r>
          </a:p>
          <a:p>
            <a:endParaRPr lang="en-US" dirty="0">
              <a:solidFill>
                <a:srgbClr val="333333"/>
              </a:solidFill>
              <a:latin typeface="inter-regular"/>
            </a:endParaRPr>
          </a:p>
          <a:p>
            <a:r>
              <a:rPr lang="en-US" b="0" i="0" dirty="0">
                <a:solidFill>
                  <a:srgbClr val="333333"/>
                </a:solidFill>
                <a:effectLst/>
                <a:latin typeface="inter-regular"/>
              </a:rPr>
              <a:t>2) you can reuse, extend or modify the attributes and behaviors which is defined in other class.</a:t>
            </a:r>
          </a:p>
          <a:p>
            <a:endParaRPr lang="en-US" dirty="0">
              <a:solidFill>
                <a:srgbClr val="333333"/>
              </a:solidFill>
              <a:latin typeface="inter-regular"/>
            </a:endParaRPr>
          </a:p>
          <a:p>
            <a:r>
              <a:rPr lang="en-US" dirty="0"/>
              <a:t>3) The class which inherits the members of another class is called </a:t>
            </a:r>
            <a:r>
              <a:rPr lang="en-US" b="1" dirty="0"/>
              <a:t>derived class</a:t>
            </a:r>
            <a:r>
              <a:rPr lang="en-US" dirty="0"/>
              <a:t> and the class whose members are inherited is called </a:t>
            </a:r>
            <a:r>
              <a:rPr lang="en-US" b="1" dirty="0"/>
              <a:t>base</a:t>
            </a:r>
            <a:r>
              <a:rPr lang="en-US" dirty="0"/>
              <a:t> class. </a:t>
            </a:r>
          </a:p>
          <a:p>
            <a:endParaRPr lang="en-US" dirty="0"/>
          </a:p>
          <a:p>
            <a:r>
              <a:rPr lang="en-US" dirty="0"/>
              <a:t>4) In C#, use the : symbol to inherit a class from another class.</a:t>
            </a:r>
          </a:p>
          <a:p>
            <a:endParaRPr lang="en-US" dirty="0"/>
          </a:p>
          <a:p>
            <a:r>
              <a:rPr lang="en-US" dirty="0"/>
              <a:t>Inheritance Syntax</a:t>
            </a:r>
          </a:p>
          <a:p>
            <a:r>
              <a:rPr lang="en-US" dirty="0"/>
              <a:t>&lt;</a:t>
            </a:r>
            <a:r>
              <a:rPr lang="en-US" dirty="0" err="1"/>
              <a:t>access_modifier</a:t>
            </a:r>
            <a:r>
              <a:rPr lang="en-US" dirty="0"/>
              <a:t>&gt; class &lt;</a:t>
            </a:r>
            <a:r>
              <a:rPr lang="en-US" dirty="0" err="1"/>
              <a:t>base_class_name</a:t>
            </a:r>
            <a:r>
              <a:rPr lang="en-US" dirty="0"/>
              <a:t>&gt;</a:t>
            </a:r>
            <a:br>
              <a:rPr lang="en-US" dirty="0"/>
            </a:br>
            <a:r>
              <a:rPr lang="en-US" dirty="0"/>
              <a:t>{</a:t>
            </a:r>
            <a:br>
              <a:rPr lang="en-US" dirty="0"/>
            </a:br>
            <a:r>
              <a:rPr lang="en-US" dirty="0"/>
              <a:t>// Base class Implementation</a:t>
            </a:r>
            <a:br>
              <a:rPr lang="en-US" dirty="0"/>
            </a:br>
            <a:r>
              <a:rPr lang="en-US" dirty="0"/>
              <a:t>}</a:t>
            </a:r>
            <a:br>
              <a:rPr lang="en-US" dirty="0"/>
            </a:br>
            <a:r>
              <a:rPr lang="en-US" dirty="0"/>
              <a:t/>
            </a:r>
            <a:br>
              <a:rPr lang="en-US" dirty="0"/>
            </a:br>
            <a:r>
              <a:rPr lang="en-US" dirty="0"/>
              <a:t>&lt;</a:t>
            </a:r>
            <a:r>
              <a:rPr lang="en-US" dirty="0" err="1"/>
              <a:t>access_modifier</a:t>
            </a:r>
            <a:r>
              <a:rPr lang="en-US" dirty="0"/>
              <a:t>&gt; class &lt;</a:t>
            </a:r>
            <a:r>
              <a:rPr lang="en-US" dirty="0" err="1"/>
              <a:t>derived_class_name</a:t>
            </a:r>
            <a:r>
              <a:rPr lang="en-US" dirty="0"/>
              <a:t>&gt; : &lt;</a:t>
            </a:r>
            <a:r>
              <a:rPr lang="en-US" dirty="0" err="1"/>
              <a:t>base_class_name</a:t>
            </a:r>
            <a:r>
              <a:rPr lang="en-US" dirty="0"/>
              <a:t>&gt;</a:t>
            </a:r>
            <a:br>
              <a:rPr lang="en-US" dirty="0"/>
            </a:br>
            <a:r>
              <a:rPr lang="en-US" dirty="0"/>
              <a:t>{</a:t>
            </a:r>
            <a:br>
              <a:rPr lang="en-US" dirty="0"/>
            </a:br>
            <a:r>
              <a:rPr lang="en-US" dirty="0"/>
              <a:t>// Derived class implementation</a:t>
            </a:r>
            <a:br>
              <a:rPr lang="en-US" dirty="0"/>
            </a:br>
            <a:r>
              <a:rPr lang="en-US" dirty="0"/>
              <a:t>}</a:t>
            </a:r>
          </a:p>
        </p:txBody>
      </p:sp>
    </p:spTree>
    <p:extLst>
      <p:ext uri="{BB962C8B-B14F-4D97-AF65-F5344CB8AC3E}">
        <p14:creationId xmlns:p14="http://schemas.microsoft.com/office/powerpoint/2010/main" val="1482763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98" y="272285"/>
            <a:ext cx="11854004" cy="2862322"/>
          </a:xfrm>
          <a:prstGeom prst="rect">
            <a:avLst/>
          </a:prstGeom>
        </p:spPr>
        <p:txBody>
          <a:bodyPr wrap="square">
            <a:spAutoFit/>
          </a:bodyPr>
          <a:lstStyle/>
          <a:p>
            <a:r>
              <a:rPr lang="en-US" dirty="0">
                <a:solidFill>
                  <a:srgbClr val="181717"/>
                </a:solidFill>
                <a:latin typeface="Times New Roman" panose="02020603050405020304" pitchFamily="18" charset="0"/>
                <a:cs typeface="Times New Roman" panose="02020603050405020304" pitchFamily="18" charset="0"/>
              </a:rPr>
              <a:t>In the real world example, a customer is a person.</a:t>
            </a:r>
          </a:p>
          <a:p>
            <a:endParaRPr lang="en-US" dirty="0">
              <a:solidFill>
                <a:srgbClr val="181717"/>
              </a:solidFill>
              <a:latin typeface="Times New Roman" panose="02020603050405020304" pitchFamily="18" charset="0"/>
              <a:cs typeface="Times New Roman" panose="02020603050405020304" pitchFamily="18" charset="0"/>
            </a:endParaRPr>
          </a:p>
          <a:p>
            <a:r>
              <a:rPr lang="en-US" dirty="0">
                <a:solidFill>
                  <a:srgbClr val="181717"/>
                </a:solidFill>
                <a:latin typeface="Times New Roman" panose="02020603050405020304" pitchFamily="18" charset="0"/>
                <a:cs typeface="Times New Roman" panose="02020603050405020304" pitchFamily="18" charset="0"/>
              </a:rPr>
              <a:t> In the same way, a student is a person and an employee is also a person. </a:t>
            </a:r>
          </a:p>
          <a:p>
            <a:endParaRPr lang="en-US" dirty="0">
              <a:solidFill>
                <a:srgbClr val="181717"/>
              </a:solidFill>
              <a:latin typeface="Times New Roman" panose="02020603050405020304" pitchFamily="18" charset="0"/>
              <a:cs typeface="Times New Roman" panose="02020603050405020304" pitchFamily="18" charset="0"/>
            </a:endParaRPr>
          </a:p>
          <a:p>
            <a:r>
              <a:rPr lang="en-US" dirty="0">
                <a:solidFill>
                  <a:srgbClr val="181717"/>
                </a:solidFill>
                <a:latin typeface="Times New Roman" panose="02020603050405020304" pitchFamily="18" charset="0"/>
                <a:cs typeface="Times New Roman" panose="02020603050405020304" pitchFamily="18" charset="0"/>
              </a:rPr>
              <a:t>They all have some common things, for example, they all have a first name, middle name, and last name. </a:t>
            </a:r>
          </a:p>
          <a:p>
            <a:endParaRPr lang="en-US" dirty="0">
              <a:solidFill>
                <a:srgbClr val="181717"/>
              </a:solidFill>
              <a:latin typeface="Times New Roman" panose="02020603050405020304" pitchFamily="18" charset="0"/>
              <a:cs typeface="Times New Roman" panose="02020603050405020304" pitchFamily="18" charset="0"/>
            </a:endParaRPr>
          </a:p>
          <a:p>
            <a:r>
              <a:rPr lang="en-US" dirty="0">
                <a:solidFill>
                  <a:srgbClr val="181717"/>
                </a:solidFill>
                <a:latin typeface="Times New Roman" panose="02020603050405020304" pitchFamily="18" charset="0"/>
                <a:cs typeface="Times New Roman" panose="02020603050405020304" pitchFamily="18" charset="0"/>
              </a:rPr>
              <a:t>So to translate this into object-oriented programming, we can create the Person class with first name, middle name, and last name properties and inherit the Customer, Student, and Employee classes from the Person class. </a:t>
            </a:r>
          </a:p>
          <a:p>
            <a:endParaRPr lang="en-US" dirty="0">
              <a:solidFill>
                <a:srgbClr val="181717"/>
              </a:solidFill>
              <a:latin typeface="Times New Roman" panose="02020603050405020304" pitchFamily="18" charset="0"/>
              <a:cs typeface="Times New Roman" panose="02020603050405020304" pitchFamily="18" charset="0"/>
            </a:endParaRPr>
          </a:p>
          <a:p>
            <a:r>
              <a:rPr lang="en-US" dirty="0">
                <a:solidFill>
                  <a:srgbClr val="181717"/>
                </a:solidFill>
                <a:latin typeface="Times New Roman" panose="02020603050405020304" pitchFamily="18" charset="0"/>
                <a:cs typeface="Times New Roman" panose="02020603050405020304" pitchFamily="18" charset="0"/>
              </a:rPr>
              <a:t>That way we don't need to create the same properties in all classes and avoid the violation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142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7725" y="823912"/>
            <a:ext cx="10496550" cy="5210175"/>
          </a:xfrm>
          <a:prstGeom prst="rect">
            <a:avLst/>
          </a:prstGeom>
        </p:spPr>
      </p:pic>
    </p:spTree>
    <p:extLst>
      <p:ext uri="{BB962C8B-B14F-4D97-AF65-F5344CB8AC3E}">
        <p14:creationId xmlns:p14="http://schemas.microsoft.com/office/powerpoint/2010/main" val="64964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030" y="137445"/>
            <a:ext cx="6096000" cy="4247317"/>
          </a:xfrm>
          <a:prstGeom prst="rect">
            <a:avLst/>
          </a:prstGeom>
        </p:spPr>
        <p:txBody>
          <a:bodyPr>
            <a:spAutoFit/>
          </a:bodyPr>
          <a:lstStyle/>
          <a:p>
            <a:r>
              <a:rPr lang="en-US" dirty="0"/>
              <a:t>class Vehicle {</a:t>
            </a:r>
          </a:p>
          <a:p>
            <a:r>
              <a:rPr lang="en-US" dirty="0"/>
              <a:t>  // attributes and methods</a:t>
            </a:r>
          </a:p>
          <a:p>
            <a:r>
              <a:rPr lang="en-US" dirty="0"/>
              <a:t>}</a:t>
            </a:r>
          </a:p>
          <a:p>
            <a:endParaRPr lang="en-US" dirty="0"/>
          </a:p>
          <a:p>
            <a:r>
              <a:rPr lang="en-US" dirty="0"/>
              <a:t>// Car inherits from Vehicle</a:t>
            </a:r>
          </a:p>
          <a:p>
            <a:r>
              <a:rPr lang="en-US" dirty="0"/>
              <a:t>class Car : Vehicle {</a:t>
            </a:r>
          </a:p>
          <a:p>
            <a:r>
              <a:rPr lang="en-US" dirty="0"/>
              <a:t>  // attributes and methods of Vehicle</a:t>
            </a:r>
          </a:p>
          <a:p>
            <a:r>
              <a:rPr lang="en-US" dirty="0"/>
              <a:t>  // attributes and methods of Car</a:t>
            </a:r>
          </a:p>
          <a:p>
            <a:r>
              <a:rPr lang="en-US" dirty="0"/>
              <a:t>}</a:t>
            </a:r>
          </a:p>
          <a:p>
            <a:endParaRPr lang="en-US" dirty="0"/>
          </a:p>
          <a:p>
            <a:r>
              <a:rPr lang="en-US" dirty="0"/>
              <a:t>// Truck inherits from Vehicle</a:t>
            </a:r>
          </a:p>
          <a:p>
            <a:r>
              <a:rPr lang="en-US" dirty="0"/>
              <a:t>class Truck : Vehicle {</a:t>
            </a:r>
          </a:p>
          <a:p>
            <a:r>
              <a:rPr lang="en-US" dirty="0"/>
              <a:t>  // attributes and methods of Vehicle</a:t>
            </a:r>
          </a:p>
          <a:p>
            <a:r>
              <a:rPr lang="en-US" dirty="0"/>
              <a:t>  // attributes and methods of Truck</a:t>
            </a:r>
          </a:p>
          <a:p>
            <a:r>
              <a:rPr lang="en-US" dirty="0"/>
              <a:t>}</a:t>
            </a:r>
          </a:p>
        </p:txBody>
      </p:sp>
      <p:sp>
        <p:nvSpPr>
          <p:cNvPr id="3" name="Rectangle 2"/>
          <p:cNvSpPr/>
          <p:nvPr/>
        </p:nvSpPr>
        <p:spPr>
          <a:xfrm>
            <a:off x="132784" y="4787082"/>
            <a:ext cx="11962646" cy="646331"/>
          </a:xfrm>
          <a:prstGeom prst="rect">
            <a:avLst/>
          </a:prstGeom>
        </p:spPr>
        <p:txBody>
          <a:bodyPr wrap="square">
            <a:spAutoFit/>
          </a:bodyPr>
          <a:lstStyle/>
          <a:p>
            <a:r>
              <a:rPr lang="en-US" dirty="0"/>
              <a:t>there are three classes - Vehicle, Car, and Truck. The Vehicle class is a base class whereas the other two are the derived classes that inherit the properties of the base class Vehicle.</a:t>
            </a:r>
          </a:p>
        </p:txBody>
      </p:sp>
    </p:spTree>
    <p:extLst>
      <p:ext uri="{BB962C8B-B14F-4D97-AF65-F5344CB8AC3E}">
        <p14:creationId xmlns:p14="http://schemas.microsoft.com/office/powerpoint/2010/main" val="3604865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479" y="394692"/>
            <a:ext cx="5733862" cy="618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a:t>
            </a:r>
          </a:p>
          <a:p>
            <a:r>
              <a:rPr lang="en-US" dirty="0"/>
              <a:t>namespace Inheritance {</a:t>
            </a:r>
          </a:p>
          <a:p>
            <a:endParaRPr lang="en-US" dirty="0"/>
          </a:p>
          <a:p>
            <a:r>
              <a:rPr lang="en-US" dirty="0"/>
              <a:t>  // base class</a:t>
            </a:r>
          </a:p>
          <a:p>
            <a:r>
              <a:rPr lang="en-US" dirty="0"/>
              <a:t>  class Vehicle {</a:t>
            </a:r>
          </a:p>
          <a:p>
            <a:endParaRPr lang="en-US" dirty="0"/>
          </a:p>
          <a:p>
            <a:r>
              <a:rPr lang="en-US" dirty="0"/>
              <a:t>    public string name;</a:t>
            </a:r>
          </a:p>
          <a:p>
            <a:endParaRPr lang="en-US" dirty="0"/>
          </a:p>
          <a:p>
            <a:r>
              <a:rPr lang="en-US" dirty="0"/>
              <a:t>    public void engine() {</a:t>
            </a:r>
          </a:p>
          <a:p>
            <a:r>
              <a:rPr lang="en-US" dirty="0"/>
              <a:t>      </a:t>
            </a:r>
            <a:r>
              <a:rPr lang="en-US" dirty="0" err="1"/>
              <a:t>Console.WriteLine</a:t>
            </a:r>
            <a:r>
              <a:rPr lang="en-US" dirty="0"/>
              <a:t>("This is the engine of the vehicle");</a:t>
            </a:r>
          </a:p>
          <a:p>
            <a:r>
              <a:rPr lang="en-US" dirty="0"/>
              <a:t>    }</a:t>
            </a:r>
          </a:p>
          <a:p>
            <a:endParaRPr lang="en-US" dirty="0"/>
          </a:p>
          <a:p>
            <a:r>
              <a:rPr lang="en-US" dirty="0"/>
              <a:t>  }</a:t>
            </a:r>
          </a:p>
          <a:p>
            <a:endParaRPr lang="en-US" dirty="0"/>
          </a:p>
          <a:p>
            <a:r>
              <a:rPr lang="en-US" dirty="0"/>
              <a:t>  // derived class of Vehicle</a:t>
            </a:r>
          </a:p>
          <a:p>
            <a:r>
              <a:rPr lang="en-US" dirty="0"/>
              <a:t>  class Car : Vehicle {</a:t>
            </a:r>
          </a:p>
          <a:p>
            <a:endParaRPr lang="en-US" dirty="0"/>
          </a:p>
          <a:p>
            <a:r>
              <a:rPr lang="en-US" dirty="0"/>
              <a:t>    public void display() {</a:t>
            </a:r>
          </a:p>
          <a:p>
            <a:r>
              <a:rPr lang="en-US" dirty="0"/>
              <a:t>      </a:t>
            </a:r>
            <a:r>
              <a:rPr lang="en-US" dirty="0" err="1"/>
              <a:t>Console.WriteLine</a:t>
            </a:r>
            <a:r>
              <a:rPr lang="en-US" dirty="0"/>
              <a:t>("This car is" + name);</a:t>
            </a:r>
          </a:p>
          <a:p>
            <a:r>
              <a:rPr lang="en-US" dirty="0"/>
              <a:t>    }</a:t>
            </a:r>
          </a:p>
          <a:p>
            <a:r>
              <a:rPr lang="en-US" dirty="0"/>
              <a:t>  }</a:t>
            </a:r>
          </a:p>
          <a:p>
            <a:r>
              <a:rPr lang="en-US" dirty="0"/>
              <a:t>  </a:t>
            </a:r>
          </a:p>
        </p:txBody>
      </p:sp>
      <p:sp>
        <p:nvSpPr>
          <p:cNvPr id="3" name="Rectangle 2"/>
          <p:cNvSpPr/>
          <p:nvPr/>
        </p:nvSpPr>
        <p:spPr>
          <a:xfrm>
            <a:off x="6340443" y="394692"/>
            <a:ext cx="5619184" cy="618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class Program {</a:t>
            </a:r>
          </a:p>
          <a:p>
            <a:endParaRPr lang="en-US" dirty="0"/>
          </a:p>
          <a:p>
            <a:r>
              <a:rPr lang="en-US" dirty="0"/>
              <a:t>    static void Main(string[] </a:t>
            </a:r>
            <a:r>
              <a:rPr lang="en-US" dirty="0" err="1"/>
              <a:t>args</a:t>
            </a:r>
            <a:r>
              <a:rPr lang="en-US" dirty="0"/>
              <a:t>) {</a:t>
            </a:r>
          </a:p>
          <a:p>
            <a:endParaRPr lang="en-US" dirty="0"/>
          </a:p>
          <a:p>
            <a:r>
              <a:rPr lang="en-US" dirty="0"/>
              <a:t>      // object of derived class</a:t>
            </a:r>
          </a:p>
          <a:p>
            <a:r>
              <a:rPr lang="en-US" dirty="0"/>
              <a:t>      Car c = new Car();</a:t>
            </a:r>
          </a:p>
          <a:p>
            <a:endParaRPr lang="en-US" dirty="0"/>
          </a:p>
          <a:p>
            <a:r>
              <a:rPr lang="en-US" dirty="0"/>
              <a:t>      c.name = "Tiago";</a:t>
            </a:r>
          </a:p>
          <a:p>
            <a:endParaRPr lang="en-US" dirty="0"/>
          </a:p>
          <a:p>
            <a:r>
              <a:rPr lang="en-US" dirty="0"/>
              <a:t>      // method of base class</a:t>
            </a:r>
          </a:p>
          <a:p>
            <a:r>
              <a:rPr lang="en-US" dirty="0"/>
              <a:t>      </a:t>
            </a:r>
            <a:r>
              <a:rPr lang="en-US" dirty="0" err="1"/>
              <a:t>c.engine</a:t>
            </a:r>
            <a:r>
              <a:rPr lang="en-US" dirty="0"/>
              <a:t>();</a:t>
            </a:r>
          </a:p>
          <a:p>
            <a:endParaRPr lang="en-US" dirty="0"/>
          </a:p>
          <a:p>
            <a:r>
              <a:rPr lang="en-US" dirty="0"/>
              <a:t>      // method from own class</a:t>
            </a:r>
          </a:p>
          <a:p>
            <a:r>
              <a:rPr lang="en-US" dirty="0"/>
              <a:t>      </a:t>
            </a:r>
            <a:r>
              <a:rPr lang="en-US" dirty="0" err="1"/>
              <a:t>c.display</a:t>
            </a:r>
            <a:r>
              <a:rPr lang="en-US" dirty="0"/>
              <a:t>();</a:t>
            </a:r>
          </a:p>
          <a:p>
            <a:r>
              <a:rPr lang="en-US" dirty="0"/>
              <a:t>    }</a:t>
            </a:r>
          </a:p>
          <a:p>
            <a:r>
              <a:rPr lang="en-US" dirty="0"/>
              <a:t>  }</a:t>
            </a:r>
          </a:p>
          <a:p>
            <a:r>
              <a:rPr lang="en-US" dirty="0"/>
              <a:t>}</a:t>
            </a:r>
          </a:p>
          <a:p>
            <a:endParaRPr lang="en-US" dirty="0"/>
          </a:p>
          <a:p>
            <a:r>
              <a:rPr lang="en-US" dirty="0"/>
              <a:t>Output:</a:t>
            </a:r>
          </a:p>
          <a:p>
            <a:endParaRPr lang="en-US" dirty="0"/>
          </a:p>
          <a:p>
            <a:r>
              <a:rPr lang="en-US" dirty="0"/>
              <a:t>This is the engine of the vehicle</a:t>
            </a:r>
          </a:p>
          <a:p>
            <a:r>
              <a:rPr lang="en-US" dirty="0"/>
              <a:t>This car is Toyota</a:t>
            </a:r>
          </a:p>
        </p:txBody>
      </p:sp>
    </p:spTree>
    <p:extLst>
      <p:ext uri="{BB962C8B-B14F-4D97-AF65-F5344CB8AC3E}">
        <p14:creationId xmlns:p14="http://schemas.microsoft.com/office/powerpoint/2010/main" val="200891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47" y="523861"/>
            <a:ext cx="11645775" cy="2031325"/>
          </a:xfrm>
          <a:prstGeom prst="rect">
            <a:avLst/>
          </a:prstGeom>
        </p:spPr>
        <p:txBody>
          <a:bodyPr wrap="square">
            <a:spAutoFit/>
          </a:bodyPr>
          <a:lstStyle/>
          <a:p>
            <a:r>
              <a:rPr lang="en-US" dirty="0"/>
              <a:t>In the above example, we have inherited a class Car from the Vehicle class. </a:t>
            </a:r>
          </a:p>
          <a:p>
            <a:endParaRPr lang="en-US" dirty="0"/>
          </a:p>
          <a:p>
            <a:r>
              <a:rPr lang="en-US" dirty="0"/>
              <a:t>You can see that using an object c of the Car class, we are accessing the members of the Vehicle class such as the name field and the engine() method. </a:t>
            </a:r>
          </a:p>
          <a:p>
            <a:endParaRPr lang="en-US" dirty="0"/>
          </a:p>
          <a:p>
            <a:r>
              <a:rPr lang="en-US" dirty="0"/>
              <a:t>All this is possible because of the inheritance relationship that exists between the parent class "Vehicle" and the child class "Car".</a:t>
            </a:r>
          </a:p>
        </p:txBody>
      </p:sp>
      <p:sp>
        <p:nvSpPr>
          <p:cNvPr id="3" name="Rectangle 2"/>
          <p:cNvSpPr/>
          <p:nvPr/>
        </p:nvSpPr>
        <p:spPr>
          <a:xfrm>
            <a:off x="431547" y="2619645"/>
            <a:ext cx="3468129" cy="369332"/>
          </a:xfrm>
          <a:prstGeom prst="rect">
            <a:avLst/>
          </a:prstGeom>
        </p:spPr>
        <p:txBody>
          <a:bodyPr wrap="none">
            <a:spAutoFit/>
          </a:bodyPr>
          <a:lstStyle/>
          <a:p>
            <a:r>
              <a:rPr lang="en-US" dirty="0">
                <a:solidFill>
                  <a:srgbClr val="FF0000"/>
                </a:solidFill>
              </a:rPr>
              <a:t>C# Inheritance Protected Members</a:t>
            </a:r>
          </a:p>
        </p:txBody>
      </p:sp>
      <p:sp>
        <p:nvSpPr>
          <p:cNvPr id="4" name="Rectangle 3"/>
          <p:cNvSpPr/>
          <p:nvPr/>
        </p:nvSpPr>
        <p:spPr>
          <a:xfrm>
            <a:off x="295744" y="3152063"/>
            <a:ext cx="11645775"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Protected is an access specifier that is used with classes, methods, or variables to restrict their usage on various parts of the program.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When we use a protected keyword with a variable or a method, it can only be accessed within the class or its derived class.</a:t>
            </a:r>
          </a:p>
        </p:txBody>
      </p:sp>
    </p:spTree>
    <p:extLst>
      <p:ext uri="{BB962C8B-B14F-4D97-AF65-F5344CB8AC3E}">
        <p14:creationId xmlns:p14="http://schemas.microsoft.com/office/powerpoint/2010/main" val="333308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282" y="211794"/>
            <a:ext cx="6096000" cy="590931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using System;</a:t>
            </a:r>
          </a:p>
          <a:p>
            <a:endParaRPr lang="en-US" dirty="0"/>
          </a:p>
          <a:p>
            <a:r>
              <a:rPr lang="en-US" dirty="0"/>
              <a:t>namespace Inheritance {</a:t>
            </a:r>
          </a:p>
          <a:p>
            <a:endParaRPr lang="en-US" dirty="0"/>
          </a:p>
          <a:p>
            <a:r>
              <a:rPr lang="en-US" dirty="0"/>
              <a:t>  class Vehicle {</a:t>
            </a:r>
          </a:p>
          <a:p>
            <a:r>
              <a:rPr lang="en-US" dirty="0"/>
              <a:t>    protected void run() {</a:t>
            </a:r>
          </a:p>
          <a:p>
            <a:r>
              <a:rPr lang="en-US" dirty="0"/>
              <a:t>      </a:t>
            </a:r>
            <a:r>
              <a:rPr lang="en-US" dirty="0" err="1"/>
              <a:t>Console.WriteLine</a:t>
            </a:r>
            <a:r>
              <a:rPr lang="en-US" dirty="0"/>
              <a:t>("The vehicle will run");</a:t>
            </a:r>
          </a:p>
          <a:p>
            <a:r>
              <a:rPr lang="en-US" dirty="0"/>
              <a:t>    }</a:t>
            </a:r>
          </a:p>
          <a:p>
            <a:r>
              <a:rPr lang="en-US" dirty="0"/>
              <a:t>  }</a:t>
            </a:r>
          </a:p>
          <a:p>
            <a:endParaRPr lang="en-US" dirty="0"/>
          </a:p>
          <a:p>
            <a:endParaRPr lang="en-US" dirty="0"/>
          </a:p>
          <a:p>
            <a:r>
              <a:rPr lang="en-US" dirty="0"/>
              <a:t>  class Truck : Vehicle {</a:t>
            </a:r>
          </a:p>
          <a:p>
            <a:r>
              <a:rPr lang="en-US" dirty="0"/>
              <a:t>     static void Main(string[] </a:t>
            </a:r>
            <a:r>
              <a:rPr lang="en-US" dirty="0" err="1"/>
              <a:t>args</a:t>
            </a:r>
            <a:r>
              <a:rPr lang="en-US" dirty="0"/>
              <a:t>) {</a:t>
            </a:r>
          </a:p>
          <a:p>
            <a:endParaRPr lang="en-US" dirty="0"/>
          </a:p>
          <a:p>
            <a:r>
              <a:rPr lang="en-US" dirty="0"/>
              <a:t>      Truck t = new Truck();</a:t>
            </a:r>
          </a:p>
          <a:p>
            <a:endParaRPr lang="en-US" dirty="0"/>
          </a:p>
          <a:p>
            <a:r>
              <a:rPr lang="en-US" dirty="0"/>
              <a:t>      // accessing protected methods from the base class</a:t>
            </a:r>
          </a:p>
          <a:p>
            <a:r>
              <a:rPr lang="en-US" dirty="0"/>
              <a:t>      </a:t>
            </a:r>
            <a:r>
              <a:rPr lang="en-US" dirty="0" err="1"/>
              <a:t>t.run</a:t>
            </a:r>
            <a:r>
              <a:rPr lang="en-US" dirty="0"/>
              <a:t>();</a:t>
            </a:r>
          </a:p>
          <a:p>
            <a:r>
              <a:rPr lang="en-US" dirty="0"/>
              <a:t>    }</a:t>
            </a:r>
          </a:p>
          <a:p>
            <a:r>
              <a:rPr lang="en-US" dirty="0"/>
              <a:t>  }</a:t>
            </a:r>
          </a:p>
          <a:p>
            <a:r>
              <a:rPr lang="en-US" dirty="0"/>
              <a:t>}</a:t>
            </a:r>
          </a:p>
        </p:txBody>
      </p:sp>
      <p:sp>
        <p:nvSpPr>
          <p:cNvPr id="4" name="Rectangle 3"/>
          <p:cNvSpPr/>
          <p:nvPr/>
        </p:nvSpPr>
        <p:spPr>
          <a:xfrm>
            <a:off x="7067738" y="776396"/>
            <a:ext cx="4430163" cy="923330"/>
          </a:xfrm>
          <a:prstGeom prst="rect">
            <a:avLst/>
          </a:prstGeom>
        </p:spPr>
        <p:txBody>
          <a:bodyPr wrap="square">
            <a:spAutoFit/>
          </a:bodyPr>
          <a:lstStyle/>
          <a:p>
            <a:r>
              <a:rPr lang="en-US" dirty="0"/>
              <a:t>Output:</a:t>
            </a:r>
          </a:p>
          <a:p>
            <a:endParaRPr lang="en-US" dirty="0"/>
          </a:p>
          <a:p>
            <a:r>
              <a:rPr lang="en-US" dirty="0"/>
              <a:t>The vehicle will run</a:t>
            </a:r>
          </a:p>
        </p:txBody>
      </p:sp>
    </p:spTree>
    <p:extLst>
      <p:ext uri="{BB962C8B-B14F-4D97-AF65-F5344CB8AC3E}">
        <p14:creationId xmlns:p14="http://schemas.microsoft.com/office/powerpoint/2010/main" val="165993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geeksforgeeks.org/wp-content/uploads/20190619121051/mod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909" y="2536904"/>
            <a:ext cx="62103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4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192" y="651850"/>
            <a:ext cx="3027175" cy="5909310"/>
          </a:xfrm>
          <a:prstGeom prst="rect">
            <a:avLst/>
          </a:prstGeom>
          <a:noFill/>
        </p:spPr>
        <p:txBody>
          <a:bodyPr wrap="none" rtlCol="0">
            <a:spAutoFit/>
          </a:bodyPr>
          <a:lstStyle/>
          <a:p>
            <a:r>
              <a:rPr lang="en-US" dirty="0">
                <a:solidFill>
                  <a:schemeClr val="accent2"/>
                </a:solidFill>
              </a:rPr>
              <a:t>Example</a:t>
            </a:r>
          </a:p>
          <a:p>
            <a:r>
              <a:rPr lang="en-US" dirty="0" err="1"/>
              <a:t>struct</a:t>
            </a:r>
            <a:r>
              <a:rPr lang="en-US" dirty="0"/>
              <a:t> Employee</a:t>
            </a:r>
          </a:p>
          <a:p>
            <a:r>
              <a:rPr lang="en-US" dirty="0"/>
              <a:t>{</a:t>
            </a:r>
          </a:p>
          <a:p>
            <a:r>
              <a:rPr lang="en-US" dirty="0"/>
              <a:t>  public </a:t>
            </a:r>
            <a:r>
              <a:rPr lang="en-US" dirty="0" err="1"/>
              <a:t>int</a:t>
            </a:r>
            <a:r>
              <a:rPr lang="en-US" dirty="0"/>
              <a:t> salary;</a:t>
            </a:r>
          </a:p>
          <a:p>
            <a:r>
              <a:rPr lang="en-US" dirty="0"/>
              <a:t>  public </a:t>
            </a:r>
            <a:r>
              <a:rPr lang="en-US" dirty="0" err="1"/>
              <a:t>int</a:t>
            </a:r>
            <a:r>
              <a:rPr lang="en-US" dirty="0"/>
              <a:t> age;</a:t>
            </a:r>
          </a:p>
          <a:p>
            <a:r>
              <a:rPr lang="en-US" dirty="0"/>
              <a:t>}</a:t>
            </a:r>
          </a:p>
          <a:p>
            <a:r>
              <a:rPr lang="en-US" dirty="0"/>
              <a:t>Class Program</a:t>
            </a:r>
          </a:p>
          <a:p>
            <a:r>
              <a:rPr lang="en-US" dirty="0"/>
              <a:t>{</a:t>
            </a:r>
          </a:p>
          <a:p>
            <a:r>
              <a:rPr lang="en-US" dirty="0"/>
              <a:t>static void Main(string[] </a:t>
            </a:r>
            <a:r>
              <a:rPr lang="en-US" dirty="0" err="1"/>
              <a:t>args</a:t>
            </a:r>
            <a:r>
              <a:rPr lang="en-US" dirty="0"/>
              <a:t>)</a:t>
            </a:r>
          </a:p>
          <a:p>
            <a:r>
              <a:rPr lang="en-US" dirty="0"/>
              <a:t>{</a:t>
            </a:r>
          </a:p>
          <a:p>
            <a:r>
              <a:rPr lang="en-US" dirty="0"/>
              <a:t> Employee e=new Employee();</a:t>
            </a:r>
          </a:p>
          <a:p>
            <a:r>
              <a:rPr lang="en-US" dirty="0"/>
              <a:t>    </a:t>
            </a:r>
            <a:r>
              <a:rPr lang="en-US" dirty="0" err="1"/>
              <a:t>e.salary</a:t>
            </a:r>
            <a:r>
              <a:rPr lang="en-US" dirty="0"/>
              <a:t>=5000;</a:t>
            </a:r>
          </a:p>
          <a:p>
            <a:r>
              <a:rPr lang="en-US" dirty="0"/>
              <a:t>    </a:t>
            </a:r>
            <a:r>
              <a:rPr lang="en-US" dirty="0" err="1"/>
              <a:t>e.age</a:t>
            </a:r>
            <a:r>
              <a:rPr lang="en-US" dirty="0"/>
              <a:t>=23;</a:t>
            </a:r>
          </a:p>
          <a:p>
            <a:r>
              <a:rPr lang="en-US" dirty="0"/>
              <a:t>    Employee e1=e;</a:t>
            </a:r>
          </a:p>
          <a:p>
            <a:r>
              <a:rPr lang="en-US" dirty="0"/>
              <a:t>    Employee e2=e;</a:t>
            </a:r>
          </a:p>
          <a:p>
            <a:r>
              <a:rPr lang="en-US" dirty="0"/>
              <a:t>    </a:t>
            </a:r>
            <a:r>
              <a:rPr lang="en-US" dirty="0" err="1"/>
              <a:t>e.age</a:t>
            </a:r>
            <a:r>
              <a:rPr lang="en-US" dirty="0"/>
              <a:t>=25;</a:t>
            </a:r>
          </a:p>
          <a:p>
            <a:r>
              <a:rPr lang="en-US" dirty="0" err="1"/>
              <a:t>Console.WriteLine</a:t>
            </a:r>
            <a:r>
              <a:rPr lang="en-US" dirty="0"/>
              <a:t>(e1.age);</a:t>
            </a:r>
          </a:p>
          <a:p>
            <a:r>
              <a:rPr lang="en-US" dirty="0" err="1"/>
              <a:t>Console.WriteLine</a:t>
            </a:r>
            <a:r>
              <a:rPr lang="en-US" dirty="0"/>
              <a:t>(e2.age);</a:t>
            </a:r>
          </a:p>
          <a:p>
            <a:r>
              <a:rPr lang="en-US" dirty="0" err="1"/>
              <a:t>Console.ReadKey</a:t>
            </a:r>
            <a:r>
              <a:rPr lang="en-US" dirty="0"/>
              <a:t>();</a:t>
            </a:r>
          </a:p>
          <a:p>
            <a:r>
              <a:rPr lang="en-US" dirty="0"/>
              <a:t>}</a:t>
            </a:r>
          </a:p>
          <a:p>
            <a:r>
              <a:rPr lang="en-US" dirty="0"/>
              <a:t>}</a:t>
            </a:r>
          </a:p>
        </p:txBody>
      </p:sp>
      <p:graphicFrame>
        <p:nvGraphicFramePr>
          <p:cNvPr id="67" name="Table 66"/>
          <p:cNvGraphicFramePr>
            <a:graphicFrameLocks noGrp="1"/>
          </p:cNvGraphicFramePr>
          <p:nvPr>
            <p:extLst>
              <p:ext uri="{D42A27DB-BD31-4B8C-83A1-F6EECF244321}">
                <p14:modId xmlns:p14="http://schemas.microsoft.com/office/powerpoint/2010/main" val="2573436829"/>
              </p:ext>
            </p:extLst>
          </p:nvPr>
        </p:nvGraphicFramePr>
        <p:xfrm>
          <a:off x="4780229" y="565756"/>
          <a:ext cx="6864540" cy="4621880"/>
        </p:xfrm>
        <a:graphic>
          <a:graphicData uri="http://schemas.openxmlformats.org/drawingml/2006/table">
            <a:tbl>
              <a:tblPr firstRow="1" bandRow="1">
                <a:tableStyleId>{5940675A-B579-460E-94D1-54222C63F5DA}</a:tableStyleId>
              </a:tblPr>
              <a:tblGrid>
                <a:gridCol w="3432270">
                  <a:extLst>
                    <a:ext uri="{9D8B030D-6E8A-4147-A177-3AD203B41FA5}">
                      <a16:colId xmlns:a16="http://schemas.microsoft.com/office/drawing/2014/main" xmlns="" val="20000"/>
                    </a:ext>
                  </a:extLst>
                </a:gridCol>
                <a:gridCol w="3432270">
                  <a:extLst>
                    <a:ext uri="{9D8B030D-6E8A-4147-A177-3AD203B41FA5}">
                      <a16:colId xmlns:a16="http://schemas.microsoft.com/office/drawing/2014/main" xmlns="" val="20001"/>
                    </a:ext>
                  </a:extLst>
                </a:gridCol>
              </a:tblGrid>
              <a:tr h="4621880">
                <a:tc>
                  <a:txBody>
                    <a:bodyPr/>
                    <a:lstStyle/>
                    <a:p>
                      <a:r>
                        <a:rPr lang="en-US" dirty="0"/>
                        <a:t>STACK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HEAP</a:t>
                      </a:r>
                    </a:p>
                    <a:p>
                      <a:endParaRPr lang="en-US" dirty="0"/>
                    </a:p>
                  </a:txBody>
                  <a:tcPr/>
                </a:tc>
                <a:extLst>
                  <a:ext uri="{0D108BD9-81ED-4DB2-BD59-A6C34878D82A}">
                    <a16:rowId xmlns:a16="http://schemas.microsoft.com/office/drawing/2014/main" xmlns="" val="10000"/>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1523970287"/>
              </p:ext>
            </p:extLst>
          </p:nvPr>
        </p:nvGraphicFramePr>
        <p:xfrm>
          <a:off x="4892894" y="1362462"/>
          <a:ext cx="3083208" cy="656461"/>
        </p:xfrm>
        <a:graphic>
          <a:graphicData uri="http://schemas.openxmlformats.org/drawingml/2006/table">
            <a:tbl>
              <a:tblPr firstRow="1" bandRow="1">
                <a:tableStyleId>{5940675A-B579-460E-94D1-54222C63F5DA}</a:tableStyleId>
              </a:tblPr>
              <a:tblGrid>
                <a:gridCol w="1541604">
                  <a:extLst>
                    <a:ext uri="{9D8B030D-6E8A-4147-A177-3AD203B41FA5}">
                      <a16:colId xmlns:a16="http://schemas.microsoft.com/office/drawing/2014/main" xmlns="" val="20000"/>
                    </a:ext>
                  </a:extLst>
                </a:gridCol>
                <a:gridCol w="1541604">
                  <a:extLst>
                    <a:ext uri="{9D8B030D-6E8A-4147-A177-3AD203B41FA5}">
                      <a16:colId xmlns:a16="http://schemas.microsoft.com/office/drawing/2014/main" xmlns="" val="20001"/>
                    </a:ext>
                  </a:extLst>
                </a:gridCol>
              </a:tblGrid>
              <a:tr h="656461">
                <a:tc>
                  <a:txBody>
                    <a:bodyPr/>
                    <a:lstStyle/>
                    <a:p>
                      <a:r>
                        <a:rPr lang="en-US" dirty="0"/>
                        <a:t>Salary</a:t>
                      </a:r>
                    </a:p>
                    <a:p>
                      <a:r>
                        <a:rPr lang="en-US" dirty="0"/>
                        <a:t>5000</a:t>
                      </a:r>
                    </a:p>
                  </a:txBody>
                  <a:tcPr/>
                </a:tc>
                <a:tc>
                  <a:txBody>
                    <a:bodyPr/>
                    <a:lstStyle/>
                    <a:p>
                      <a:r>
                        <a:rPr lang="en-US" dirty="0"/>
                        <a:t>Age</a:t>
                      </a:r>
                    </a:p>
                    <a:p>
                      <a:r>
                        <a:rPr lang="en-US" dirty="0"/>
                        <a:t>23</a:t>
                      </a:r>
                    </a:p>
                  </a:txBody>
                  <a:tcPr/>
                </a:tc>
                <a:extLst>
                  <a:ext uri="{0D108BD9-81ED-4DB2-BD59-A6C34878D82A}">
                    <a16:rowId xmlns:a16="http://schemas.microsoft.com/office/drawing/2014/main" xmlns="" val="10000"/>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1061778502"/>
              </p:ext>
            </p:extLst>
          </p:nvPr>
        </p:nvGraphicFramePr>
        <p:xfrm>
          <a:off x="4927599" y="2528851"/>
          <a:ext cx="3083208" cy="640080"/>
        </p:xfrm>
        <a:graphic>
          <a:graphicData uri="http://schemas.openxmlformats.org/drawingml/2006/table">
            <a:tbl>
              <a:tblPr firstRow="1" bandRow="1">
                <a:tableStyleId>{5940675A-B579-460E-94D1-54222C63F5DA}</a:tableStyleId>
              </a:tblPr>
              <a:tblGrid>
                <a:gridCol w="1541604">
                  <a:extLst>
                    <a:ext uri="{9D8B030D-6E8A-4147-A177-3AD203B41FA5}">
                      <a16:colId xmlns:a16="http://schemas.microsoft.com/office/drawing/2014/main" xmlns="" val="20000"/>
                    </a:ext>
                  </a:extLst>
                </a:gridCol>
                <a:gridCol w="1541604">
                  <a:extLst>
                    <a:ext uri="{9D8B030D-6E8A-4147-A177-3AD203B41FA5}">
                      <a16:colId xmlns:a16="http://schemas.microsoft.com/office/drawing/2014/main" xmlns="" val="20001"/>
                    </a:ext>
                  </a:extLst>
                </a:gridCol>
              </a:tblGrid>
              <a:tr h="258108">
                <a:tc>
                  <a:txBody>
                    <a:bodyPr/>
                    <a:lstStyle/>
                    <a:p>
                      <a:r>
                        <a:rPr lang="en-US" dirty="0"/>
                        <a:t>Salary</a:t>
                      </a:r>
                    </a:p>
                    <a:p>
                      <a:r>
                        <a:rPr lang="en-US" dirty="0"/>
                        <a:t>5000</a:t>
                      </a:r>
                    </a:p>
                  </a:txBody>
                  <a:tcPr/>
                </a:tc>
                <a:tc>
                  <a:txBody>
                    <a:bodyPr/>
                    <a:lstStyle/>
                    <a:p>
                      <a:r>
                        <a:rPr lang="en-US" dirty="0"/>
                        <a:t>Age</a:t>
                      </a:r>
                    </a:p>
                    <a:p>
                      <a:r>
                        <a:rPr lang="en-US" dirty="0"/>
                        <a:t>23</a:t>
                      </a:r>
                    </a:p>
                  </a:txBody>
                  <a:tcPr/>
                </a:tc>
                <a:extLst>
                  <a:ext uri="{0D108BD9-81ED-4DB2-BD59-A6C34878D82A}">
                    <a16:rowId xmlns:a16="http://schemas.microsoft.com/office/drawing/2014/main" xmlns="" val="1000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32051663"/>
              </p:ext>
            </p:extLst>
          </p:nvPr>
        </p:nvGraphicFramePr>
        <p:xfrm>
          <a:off x="4944199" y="3606505"/>
          <a:ext cx="3083208" cy="640080"/>
        </p:xfrm>
        <a:graphic>
          <a:graphicData uri="http://schemas.openxmlformats.org/drawingml/2006/table">
            <a:tbl>
              <a:tblPr firstRow="1" bandRow="1">
                <a:tableStyleId>{5940675A-B579-460E-94D1-54222C63F5DA}</a:tableStyleId>
              </a:tblPr>
              <a:tblGrid>
                <a:gridCol w="1541604">
                  <a:extLst>
                    <a:ext uri="{9D8B030D-6E8A-4147-A177-3AD203B41FA5}">
                      <a16:colId xmlns:a16="http://schemas.microsoft.com/office/drawing/2014/main" xmlns="" val="20000"/>
                    </a:ext>
                  </a:extLst>
                </a:gridCol>
                <a:gridCol w="1541604">
                  <a:extLst>
                    <a:ext uri="{9D8B030D-6E8A-4147-A177-3AD203B41FA5}">
                      <a16:colId xmlns:a16="http://schemas.microsoft.com/office/drawing/2014/main" xmlns="" val="20001"/>
                    </a:ext>
                  </a:extLst>
                </a:gridCol>
              </a:tblGrid>
              <a:tr h="258108">
                <a:tc>
                  <a:txBody>
                    <a:bodyPr/>
                    <a:lstStyle/>
                    <a:p>
                      <a:r>
                        <a:rPr lang="en-US" dirty="0"/>
                        <a:t>Salary</a:t>
                      </a:r>
                    </a:p>
                    <a:p>
                      <a:r>
                        <a:rPr lang="en-US" dirty="0"/>
                        <a:t>5000</a:t>
                      </a:r>
                    </a:p>
                  </a:txBody>
                  <a:tcPr/>
                </a:tc>
                <a:tc>
                  <a:txBody>
                    <a:bodyPr/>
                    <a:lstStyle/>
                    <a:p>
                      <a:r>
                        <a:rPr lang="en-US" dirty="0"/>
                        <a:t>Age</a:t>
                      </a:r>
                    </a:p>
                    <a:p>
                      <a:r>
                        <a:rPr lang="en-US" dirty="0"/>
                        <a:t>23</a:t>
                      </a:r>
                    </a:p>
                  </a:txBody>
                  <a:tcPr/>
                </a:tc>
                <a:extLst>
                  <a:ext uri="{0D108BD9-81ED-4DB2-BD59-A6C34878D82A}">
                    <a16:rowId xmlns:a16="http://schemas.microsoft.com/office/drawing/2014/main" xmlns="" val="10000"/>
                  </a:ext>
                </a:extLst>
              </a:tr>
            </a:tbl>
          </a:graphicData>
        </a:graphic>
      </p:graphicFrame>
      <p:cxnSp>
        <p:nvCxnSpPr>
          <p:cNvPr id="72" name="Straight Arrow Connector 71"/>
          <p:cNvCxnSpPr/>
          <p:nvPr/>
        </p:nvCxnSpPr>
        <p:spPr>
          <a:xfrm flipH="1" flipV="1">
            <a:off x="4526733" y="1647731"/>
            <a:ext cx="362138" cy="135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flipV="1">
            <a:off x="4508626" y="2806574"/>
            <a:ext cx="416459" cy="108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H="1" flipV="1">
            <a:off x="4526733" y="3938257"/>
            <a:ext cx="362138" cy="81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73649" y="1463065"/>
            <a:ext cx="443620" cy="369332"/>
          </a:xfrm>
          <a:prstGeom prst="rect">
            <a:avLst/>
          </a:prstGeom>
          <a:noFill/>
        </p:spPr>
        <p:txBody>
          <a:bodyPr wrap="square" rtlCol="0">
            <a:spAutoFit/>
          </a:bodyPr>
          <a:lstStyle/>
          <a:p>
            <a:r>
              <a:rPr lang="en-US" dirty="0"/>
              <a:t>e2</a:t>
            </a:r>
          </a:p>
        </p:txBody>
      </p:sp>
      <p:sp>
        <p:nvSpPr>
          <p:cNvPr id="78" name="TextBox 77"/>
          <p:cNvSpPr txBox="1"/>
          <p:nvPr/>
        </p:nvSpPr>
        <p:spPr>
          <a:xfrm>
            <a:off x="4155541" y="2621908"/>
            <a:ext cx="443621" cy="369332"/>
          </a:xfrm>
          <a:prstGeom prst="rect">
            <a:avLst/>
          </a:prstGeom>
          <a:noFill/>
        </p:spPr>
        <p:txBody>
          <a:bodyPr wrap="square" rtlCol="0">
            <a:spAutoFit/>
          </a:bodyPr>
          <a:lstStyle/>
          <a:p>
            <a:r>
              <a:rPr lang="en-US" dirty="0"/>
              <a:t>e1</a:t>
            </a:r>
          </a:p>
        </p:txBody>
      </p:sp>
      <p:sp>
        <p:nvSpPr>
          <p:cNvPr id="79" name="TextBox 78"/>
          <p:cNvSpPr txBox="1"/>
          <p:nvPr/>
        </p:nvSpPr>
        <p:spPr>
          <a:xfrm>
            <a:off x="4264184" y="3753591"/>
            <a:ext cx="353085"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3899004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38" y="93728"/>
            <a:ext cx="3040128" cy="369332"/>
          </a:xfrm>
          <a:prstGeom prst="rect">
            <a:avLst/>
          </a:prstGeom>
        </p:spPr>
        <p:txBody>
          <a:bodyPr wrap="none">
            <a:spAutoFit/>
          </a:bodyPr>
          <a:lstStyle/>
          <a:p>
            <a:r>
              <a:rPr lang="en-US" b="1" dirty="0">
                <a:latin typeface="__Source_Sans_Pro_fea366"/>
              </a:rPr>
              <a:t>Types of Inheritance in C#</a:t>
            </a:r>
            <a:endParaRPr lang="en-US" b="1" i="0" dirty="0">
              <a:effectLst/>
              <a:latin typeface="__Source_Sans_Pro_fea366"/>
            </a:endParaRPr>
          </a:p>
        </p:txBody>
      </p:sp>
      <p:sp>
        <p:nvSpPr>
          <p:cNvPr id="3" name="Rectangle 2"/>
          <p:cNvSpPr/>
          <p:nvPr/>
        </p:nvSpPr>
        <p:spPr>
          <a:xfrm>
            <a:off x="131865" y="595327"/>
            <a:ext cx="10379207" cy="646331"/>
          </a:xfrm>
          <a:prstGeom prst="rect">
            <a:avLst/>
          </a:prstGeom>
        </p:spPr>
        <p:txBody>
          <a:bodyPr wrap="square">
            <a:spAutoFit/>
          </a:bodyPr>
          <a:lstStyle/>
          <a:p>
            <a:r>
              <a:rPr lang="en-US" b="1" dirty="0">
                <a:solidFill>
                  <a:srgbClr val="FFC000"/>
                </a:solidFill>
                <a:latin typeface="Times New Roman" panose="02020603050405020304" pitchFamily="18" charset="0"/>
                <a:cs typeface="Times New Roman" panose="02020603050405020304" pitchFamily="18" charset="0"/>
              </a:rPr>
              <a:t>Single Inheritance:</a:t>
            </a:r>
          </a:p>
          <a:p>
            <a:r>
              <a:rPr lang="en-US" dirty="0">
                <a:latin typeface="Times New Roman" panose="02020603050405020304" pitchFamily="18" charset="0"/>
                <a:cs typeface="Times New Roman" panose="02020603050405020304" pitchFamily="18" charset="0"/>
              </a:rPr>
              <a:t>In single inheritance, a derived class inherits the properties of only one base class.</a:t>
            </a:r>
          </a:p>
        </p:txBody>
      </p:sp>
      <p:pic>
        <p:nvPicPr>
          <p:cNvPr id="4" name="Picture 3"/>
          <p:cNvPicPr>
            <a:picLocks noChangeAspect="1"/>
          </p:cNvPicPr>
          <p:nvPr/>
        </p:nvPicPr>
        <p:blipFill rotWithShape="1">
          <a:blip r:embed="rId2"/>
          <a:srcRect l="25475" r="10104" b="26759"/>
          <a:stretch/>
        </p:blipFill>
        <p:spPr>
          <a:xfrm>
            <a:off x="4345663" y="1911610"/>
            <a:ext cx="3983525" cy="3683427"/>
          </a:xfrm>
          <a:prstGeom prst="rect">
            <a:avLst/>
          </a:prstGeom>
        </p:spPr>
      </p:pic>
    </p:spTree>
    <p:extLst>
      <p:ext uri="{BB962C8B-B14F-4D97-AF65-F5344CB8AC3E}">
        <p14:creationId xmlns:p14="http://schemas.microsoft.com/office/powerpoint/2010/main" val="275223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38" y="275167"/>
            <a:ext cx="6096000" cy="590931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using System;</a:t>
            </a:r>
          </a:p>
          <a:p>
            <a:endParaRPr lang="en-US" dirty="0"/>
          </a:p>
          <a:p>
            <a:r>
              <a:rPr lang="en-US" dirty="0"/>
              <a:t>class Vehicle {</a:t>
            </a:r>
          </a:p>
          <a:p>
            <a:r>
              <a:rPr lang="en-US" dirty="0"/>
              <a:t>    public void Engine() {</a:t>
            </a:r>
          </a:p>
          <a:p>
            <a:r>
              <a:rPr lang="en-US" dirty="0"/>
              <a:t>        </a:t>
            </a:r>
            <a:r>
              <a:rPr lang="en-US" dirty="0" err="1"/>
              <a:t>Console.WriteLine</a:t>
            </a:r>
            <a:r>
              <a:rPr lang="en-US" dirty="0"/>
              <a:t>("A vehicle has an engine.");</a:t>
            </a:r>
          </a:p>
          <a:p>
            <a:r>
              <a:rPr lang="en-US" dirty="0"/>
              <a:t>    }</a:t>
            </a:r>
          </a:p>
          <a:p>
            <a:r>
              <a:rPr lang="en-US" dirty="0"/>
              <a:t>}</a:t>
            </a:r>
          </a:p>
          <a:p>
            <a:endParaRPr lang="en-US" dirty="0"/>
          </a:p>
          <a:p>
            <a:r>
              <a:rPr lang="en-US" dirty="0"/>
              <a:t>class Car : Vehicle {</a:t>
            </a:r>
          </a:p>
          <a:p>
            <a:r>
              <a:rPr lang="en-US" dirty="0"/>
              <a:t>    public void run() {</a:t>
            </a:r>
          </a:p>
          <a:p>
            <a:r>
              <a:rPr lang="en-US" dirty="0"/>
              <a:t>        </a:t>
            </a:r>
            <a:r>
              <a:rPr lang="en-US" dirty="0" err="1"/>
              <a:t>Console.WriteLine</a:t>
            </a:r>
            <a:r>
              <a:rPr lang="en-US" dirty="0"/>
              <a:t>("Car is running.");</a:t>
            </a:r>
          </a:p>
          <a:p>
            <a:r>
              <a:rPr lang="en-US" dirty="0"/>
              <a:t>    }</a:t>
            </a:r>
          </a:p>
          <a:p>
            <a:r>
              <a:rPr lang="en-US" dirty="0"/>
              <a:t>}</a:t>
            </a:r>
          </a:p>
          <a:p>
            <a:endParaRPr lang="en-US" dirty="0"/>
          </a:p>
          <a:p>
            <a:r>
              <a:rPr lang="en-US" dirty="0"/>
              <a:t>class Example {</a:t>
            </a:r>
          </a:p>
          <a:p>
            <a:r>
              <a:rPr lang="en-US" dirty="0"/>
              <a:t>    static void Main(string[] </a:t>
            </a:r>
            <a:r>
              <a:rPr lang="en-US" dirty="0" err="1"/>
              <a:t>args</a:t>
            </a:r>
            <a:r>
              <a:rPr lang="en-US" dirty="0"/>
              <a:t>) {</a:t>
            </a:r>
          </a:p>
          <a:p>
            <a:r>
              <a:rPr lang="en-US" dirty="0"/>
              <a:t>        Car c = new Car();</a:t>
            </a:r>
          </a:p>
          <a:p>
            <a:r>
              <a:rPr lang="en-US" dirty="0"/>
              <a:t>        </a:t>
            </a:r>
            <a:r>
              <a:rPr lang="en-US" dirty="0" err="1"/>
              <a:t>c.Engine</a:t>
            </a:r>
            <a:r>
              <a:rPr lang="en-US" dirty="0"/>
              <a:t>();</a:t>
            </a:r>
          </a:p>
          <a:p>
            <a:r>
              <a:rPr lang="en-US" dirty="0"/>
              <a:t>        </a:t>
            </a:r>
            <a:r>
              <a:rPr lang="en-US" dirty="0" err="1"/>
              <a:t>c.run</a:t>
            </a:r>
            <a:r>
              <a:rPr lang="en-US" dirty="0"/>
              <a:t>();</a:t>
            </a:r>
          </a:p>
          <a:p>
            <a:r>
              <a:rPr lang="en-US" dirty="0"/>
              <a:t>    }</a:t>
            </a:r>
          </a:p>
          <a:p>
            <a:r>
              <a:rPr lang="en-US" dirty="0"/>
              <a:t>}</a:t>
            </a:r>
          </a:p>
        </p:txBody>
      </p:sp>
      <p:sp>
        <p:nvSpPr>
          <p:cNvPr id="4" name="Rectangle 3"/>
          <p:cNvSpPr/>
          <p:nvPr/>
        </p:nvSpPr>
        <p:spPr>
          <a:xfrm>
            <a:off x="6735778" y="516544"/>
            <a:ext cx="3711921" cy="646331"/>
          </a:xfrm>
          <a:prstGeom prst="rect">
            <a:avLst/>
          </a:prstGeom>
        </p:spPr>
        <p:txBody>
          <a:bodyPr wrap="square">
            <a:spAutoFit/>
          </a:bodyPr>
          <a:lstStyle/>
          <a:p>
            <a:r>
              <a:rPr lang="en-US" dirty="0"/>
              <a:t>A vehicle has an engine.</a:t>
            </a:r>
          </a:p>
          <a:p>
            <a:r>
              <a:rPr lang="en-US" dirty="0"/>
              <a:t>Car is running.</a:t>
            </a:r>
          </a:p>
        </p:txBody>
      </p:sp>
      <p:sp>
        <p:nvSpPr>
          <p:cNvPr id="5" name="Rectangle 4"/>
          <p:cNvSpPr/>
          <p:nvPr/>
        </p:nvSpPr>
        <p:spPr>
          <a:xfrm>
            <a:off x="6316301" y="1337711"/>
            <a:ext cx="575196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the Car class is only inherited from the Vehicle class. Therefore, it is an example of single inheritance as only one derived class is inherited from one base class.</a:t>
            </a:r>
          </a:p>
        </p:txBody>
      </p:sp>
    </p:spTree>
    <p:extLst>
      <p:ext uri="{BB962C8B-B14F-4D97-AF65-F5344CB8AC3E}">
        <p14:creationId xmlns:p14="http://schemas.microsoft.com/office/powerpoint/2010/main" val="19311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944" y="225096"/>
            <a:ext cx="11790629" cy="1477328"/>
          </a:xfrm>
          <a:prstGeom prst="rect">
            <a:avLst/>
          </a:prstGeom>
        </p:spPr>
        <p:txBody>
          <a:bodyPr wrap="square">
            <a:spAutoFit/>
          </a:bodyPr>
          <a:lstStyle/>
          <a:p>
            <a:pPr algn="just"/>
            <a:r>
              <a:rPr lang="en-US" dirty="0">
                <a:solidFill>
                  <a:srgbClr val="610B38"/>
                </a:solidFill>
                <a:latin typeface="Times New Roman" panose="02020603050405020304" pitchFamily="18" charset="0"/>
                <a:cs typeface="Times New Roman" panose="02020603050405020304" pitchFamily="18" charset="0"/>
              </a:rPr>
              <a:t>C# Multi Level Inheritance Example</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When one class inherits another class which is further inherited by another class, it is known as multi level inheritance in C#.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Inheritance is transitive so the last derived class acquires all the members of all its base classes.</a:t>
            </a:r>
            <a:endParaRPr lang="en-US"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21902" r="3604" b="19554"/>
          <a:stretch/>
        </p:blipFill>
        <p:spPr>
          <a:xfrm>
            <a:off x="2516862" y="2855166"/>
            <a:ext cx="5386813" cy="3144418"/>
          </a:xfrm>
          <a:prstGeom prst="rect">
            <a:avLst/>
          </a:prstGeom>
        </p:spPr>
      </p:pic>
    </p:spTree>
    <p:extLst>
      <p:ext uri="{BB962C8B-B14F-4D97-AF65-F5344CB8AC3E}">
        <p14:creationId xmlns:p14="http://schemas.microsoft.com/office/powerpoint/2010/main" val="10529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212" y="256287"/>
            <a:ext cx="5543738" cy="5909310"/>
          </a:xfrm>
          <a:prstGeom prst="rect">
            <a:avLst/>
          </a:prstGeom>
        </p:spPr>
        <p:txBody>
          <a:bodyPr wrap="square">
            <a:spAutoFit/>
          </a:bodyPr>
          <a:lstStyle/>
          <a:p>
            <a:r>
              <a:rPr lang="en-US" dirty="0"/>
              <a:t>using System;</a:t>
            </a:r>
          </a:p>
          <a:p>
            <a:endParaRPr lang="en-US" dirty="0"/>
          </a:p>
          <a:p>
            <a:r>
              <a:rPr lang="en-US" dirty="0"/>
              <a:t>class </a:t>
            </a:r>
            <a:r>
              <a:rPr lang="en-US" dirty="0" err="1"/>
              <a:t>GrandFather</a:t>
            </a:r>
            <a:r>
              <a:rPr lang="en-US" dirty="0"/>
              <a:t> {</a:t>
            </a:r>
          </a:p>
          <a:p>
            <a:r>
              <a:rPr lang="en-US" dirty="0"/>
              <a:t>    public void write() {</a:t>
            </a:r>
          </a:p>
          <a:p>
            <a:r>
              <a:rPr lang="en-US" dirty="0"/>
              <a:t>        </a:t>
            </a:r>
            <a:r>
              <a:rPr lang="en-US" dirty="0" err="1"/>
              <a:t>Console.WriteLine</a:t>
            </a:r>
            <a:r>
              <a:rPr lang="en-US" dirty="0"/>
              <a:t>("</a:t>
            </a:r>
            <a:r>
              <a:rPr lang="en-US" dirty="0" err="1"/>
              <a:t>GrandFather</a:t>
            </a:r>
            <a:r>
              <a:rPr lang="en-US" dirty="0"/>
              <a:t>");</a:t>
            </a:r>
          </a:p>
          <a:p>
            <a:r>
              <a:rPr lang="en-US" dirty="0"/>
              <a:t>    }</a:t>
            </a:r>
          </a:p>
          <a:p>
            <a:r>
              <a:rPr lang="en-US" dirty="0"/>
              <a:t>}</a:t>
            </a:r>
          </a:p>
          <a:p>
            <a:endParaRPr lang="en-US" dirty="0"/>
          </a:p>
          <a:p>
            <a:r>
              <a:rPr lang="en-US" dirty="0"/>
              <a:t>class Father : </a:t>
            </a:r>
            <a:r>
              <a:rPr lang="en-US" dirty="0" err="1"/>
              <a:t>GrandFather</a:t>
            </a:r>
            <a:r>
              <a:rPr lang="en-US" dirty="0"/>
              <a:t> {</a:t>
            </a:r>
          </a:p>
          <a:p>
            <a:r>
              <a:rPr lang="en-US" dirty="0"/>
              <a:t>    public void wrote() {</a:t>
            </a:r>
          </a:p>
          <a:p>
            <a:r>
              <a:rPr lang="en-US" dirty="0"/>
              <a:t>        </a:t>
            </a:r>
            <a:r>
              <a:rPr lang="en-US" dirty="0" err="1"/>
              <a:t>Console.WriteLine</a:t>
            </a:r>
            <a:r>
              <a:rPr lang="en-US" dirty="0"/>
              <a:t>("Father");</a:t>
            </a:r>
          </a:p>
          <a:p>
            <a:r>
              <a:rPr lang="en-US" dirty="0"/>
              <a:t>    }</a:t>
            </a:r>
          </a:p>
          <a:p>
            <a:r>
              <a:rPr lang="en-US" dirty="0"/>
              <a:t>}</a:t>
            </a:r>
          </a:p>
          <a:p>
            <a:endParaRPr lang="en-US" dirty="0"/>
          </a:p>
          <a:p>
            <a:r>
              <a:rPr lang="en-US" dirty="0"/>
              <a:t>class Son : Father {</a:t>
            </a:r>
          </a:p>
          <a:p>
            <a:r>
              <a:rPr lang="en-US" dirty="0"/>
              <a:t>    public void written() {</a:t>
            </a:r>
          </a:p>
          <a:p>
            <a:r>
              <a:rPr lang="en-US" dirty="0"/>
              <a:t>        </a:t>
            </a:r>
            <a:r>
              <a:rPr lang="en-US" dirty="0" err="1"/>
              <a:t>Console.WriteLine</a:t>
            </a:r>
            <a:r>
              <a:rPr lang="en-US" dirty="0"/>
              <a:t>("Son");</a:t>
            </a:r>
          </a:p>
          <a:p>
            <a:r>
              <a:rPr lang="en-US" dirty="0"/>
              <a:t>    }</a:t>
            </a:r>
          </a:p>
          <a:p>
            <a:r>
              <a:rPr lang="en-US" dirty="0"/>
              <a:t>}</a:t>
            </a:r>
          </a:p>
          <a:p>
            <a:endParaRPr lang="en-US" dirty="0"/>
          </a:p>
          <a:p>
            <a:endParaRPr lang="en-US" dirty="0"/>
          </a:p>
        </p:txBody>
      </p:sp>
      <p:sp>
        <p:nvSpPr>
          <p:cNvPr id="3" name="Rectangle 2"/>
          <p:cNvSpPr/>
          <p:nvPr/>
        </p:nvSpPr>
        <p:spPr>
          <a:xfrm>
            <a:off x="5881735" y="256287"/>
            <a:ext cx="6096000" cy="3416320"/>
          </a:xfrm>
          <a:prstGeom prst="rect">
            <a:avLst/>
          </a:prstGeom>
        </p:spPr>
        <p:txBody>
          <a:bodyPr>
            <a:spAutoFit/>
          </a:bodyPr>
          <a:lstStyle/>
          <a:p>
            <a:endParaRPr lang="en-US" dirty="0"/>
          </a:p>
          <a:p>
            <a:r>
              <a:rPr lang="en-US" dirty="0"/>
              <a:t>class Example {</a:t>
            </a:r>
          </a:p>
          <a:p>
            <a:r>
              <a:rPr lang="en-US" dirty="0"/>
              <a:t>    static void Main(string[] </a:t>
            </a:r>
            <a:r>
              <a:rPr lang="en-US" dirty="0" err="1"/>
              <a:t>args</a:t>
            </a:r>
            <a:r>
              <a:rPr lang="en-US" dirty="0"/>
              <a:t>) {</a:t>
            </a:r>
          </a:p>
          <a:p>
            <a:r>
              <a:rPr lang="en-US" dirty="0"/>
              <a:t>        Son s = new Son();</a:t>
            </a:r>
          </a:p>
          <a:p>
            <a:r>
              <a:rPr lang="en-US" dirty="0"/>
              <a:t>        </a:t>
            </a:r>
            <a:r>
              <a:rPr lang="en-US" dirty="0" err="1"/>
              <a:t>s.write</a:t>
            </a:r>
            <a:r>
              <a:rPr lang="en-US" dirty="0"/>
              <a:t>();</a:t>
            </a:r>
          </a:p>
          <a:p>
            <a:r>
              <a:rPr lang="en-US" dirty="0"/>
              <a:t>        </a:t>
            </a:r>
            <a:r>
              <a:rPr lang="en-US" dirty="0" err="1"/>
              <a:t>s.wrote</a:t>
            </a:r>
            <a:r>
              <a:rPr lang="en-US" dirty="0"/>
              <a:t>();</a:t>
            </a:r>
          </a:p>
          <a:p>
            <a:r>
              <a:rPr lang="en-US" dirty="0"/>
              <a:t>        </a:t>
            </a:r>
            <a:r>
              <a:rPr lang="en-US" dirty="0" err="1"/>
              <a:t>s.written</a:t>
            </a:r>
            <a:r>
              <a:rPr lang="en-US" dirty="0"/>
              <a:t>();</a:t>
            </a:r>
          </a:p>
          <a:p>
            <a:r>
              <a:rPr lang="en-US" dirty="0"/>
              <a:t>    }</a:t>
            </a:r>
          </a:p>
          <a:p>
            <a:r>
              <a:rPr lang="en-US" dirty="0"/>
              <a:t>}</a:t>
            </a:r>
          </a:p>
          <a:p>
            <a:endParaRPr lang="en-US" dirty="0"/>
          </a:p>
          <a:p>
            <a:r>
              <a:rPr lang="en-US" dirty="0"/>
              <a:t>OUTPUT:</a:t>
            </a:r>
          </a:p>
          <a:p>
            <a:endParaRPr lang="en-US" dirty="0"/>
          </a:p>
        </p:txBody>
      </p:sp>
      <p:sp>
        <p:nvSpPr>
          <p:cNvPr id="4" name="Rectangle 3"/>
          <p:cNvSpPr/>
          <p:nvPr/>
        </p:nvSpPr>
        <p:spPr>
          <a:xfrm>
            <a:off x="5881735" y="3365688"/>
            <a:ext cx="6096000" cy="923330"/>
          </a:xfrm>
          <a:prstGeom prst="rect">
            <a:avLst/>
          </a:prstGeom>
        </p:spPr>
        <p:txBody>
          <a:bodyPr>
            <a:spAutoFit/>
          </a:bodyPr>
          <a:lstStyle/>
          <a:p>
            <a:r>
              <a:rPr lang="en-US" dirty="0" err="1"/>
              <a:t>GrandFather</a:t>
            </a:r>
            <a:endParaRPr lang="en-US" dirty="0"/>
          </a:p>
          <a:p>
            <a:r>
              <a:rPr lang="en-US" dirty="0"/>
              <a:t>Father</a:t>
            </a:r>
          </a:p>
          <a:p>
            <a:r>
              <a:rPr lang="en-US" dirty="0"/>
              <a:t>Son</a:t>
            </a:r>
          </a:p>
        </p:txBody>
      </p:sp>
    </p:spTree>
    <p:extLst>
      <p:ext uri="{BB962C8B-B14F-4D97-AF65-F5344CB8AC3E}">
        <p14:creationId xmlns:p14="http://schemas.microsoft.com/office/powerpoint/2010/main" val="324755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211" y="204292"/>
            <a:ext cx="11428491" cy="923330"/>
          </a:xfrm>
          <a:prstGeom prst="rect">
            <a:avLst/>
          </a:prstGeom>
        </p:spPr>
        <p:txBody>
          <a:bodyPr wrap="square">
            <a:spAutoFit/>
          </a:bodyPr>
          <a:lstStyle/>
          <a:p>
            <a:r>
              <a:rPr lang="en-US" b="1" u="sng" dirty="0">
                <a:solidFill>
                  <a:srgbClr val="FFC000"/>
                </a:solidFill>
                <a:latin typeface="Times New Roman" panose="02020603050405020304" pitchFamily="18" charset="0"/>
                <a:cs typeface="Times New Roman" panose="02020603050405020304" pitchFamily="18" charset="0"/>
              </a:rPr>
              <a:t>Hierarchical inheritance in C#</a:t>
            </a:r>
          </a:p>
          <a:p>
            <a:r>
              <a:rPr lang="en-US" dirty="0">
                <a:solidFill>
                  <a:srgbClr val="212121"/>
                </a:solidFill>
                <a:latin typeface="Times New Roman" panose="02020603050405020304" pitchFamily="18" charset="0"/>
                <a:cs typeface="Times New Roman" panose="02020603050405020304" pitchFamily="18" charset="0"/>
              </a:rPr>
              <a:t>This is the type of inheritance in which there are multiple classes derived from one base class. This type of inheritance is used when there is a requirement of one class feature that is needed in multiple classes.</a:t>
            </a:r>
          </a:p>
        </p:txBody>
      </p:sp>
      <p:pic>
        <p:nvPicPr>
          <p:cNvPr id="3" name="Picture 2"/>
          <p:cNvPicPr>
            <a:picLocks noChangeAspect="1"/>
          </p:cNvPicPr>
          <p:nvPr/>
        </p:nvPicPr>
        <p:blipFill>
          <a:blip r:embed="rId2"/>
          <a:stretch>
            <a:fillRect/>
          </a:stretch>
        </p:blipFill>
        <p:spPr>
          <a:xfrm>
            <a:off x="3652506" y="1635942"/>
            <a:ext cx="4533900" cy="4610949"/>
          </a:xfrm>
          <a:prstGeom prst="rect">
            <a:avLst/>
          </a:prstGeom>
        </p:spPr>
      </p:pic>
    </p:spTree>
    <p:extLst>
      <p:ext uri="{BB962C8B-B14F-4D97-AF65-F5344CB8AC3E}">
        <p14:creationId xmlns:p14="http://schemas.microsoft.com/office/powerpoint/2010/main" val="2457844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158" y="117693"/>
            <a:ext cx="5326455"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a:t>
            </a:r>
          </a:p>
          <a:p>
            <a:r>
              <a:rPr lang="en-US" dirty="0"/>
              <a:t>namespace </a:t>
            </a:r>
            <a:r>
              <a:rPr lang="en-US" dirty="0" err="1"/>
              <a:t>Studytonight</a:t>
            </a:r>
            <a:endParaRPr lang="en-US" dirty="0"/>
          </a:p>
          <a:p>
            <a:r>
              <a:rPr lang="en-US" dirty="0"/>
              <a:t>{</a:t>
            </a:r>
          </a:p>
          <a:p>
            <a:r>
              <a:rPr lang="en-US" dirty="0"/>
              <a:t>    public class Parent</a:t>
            </a:r>
          </a:p>
          <a:p>
            <a:r>
              <a:rPr lang="en-US" dirty="0"/>
              <a:t>    {</a:t>
            </a:r>
          </a:p>
          <a:p>
            <a:r>
              <a:rPr lang="en-US" dirty="0"/>
              <a:t>        public void </a:t>
            </a:r>
            <a:r>
              <a:rPr lang="en-US" dirty="0" err="1"/>
              <a:t>DisplayParentsAB</a:t>
            </a:r>
            <a:r>
              <a:rPr lang="en-US" dirty="0"/>
              <a:t>()</a:t>
            </a:r>
          </a:p>
          <a:p>
            <a:r>
              <a:rPr lang="en-US" dirty="0"/>
              <a:t>        {</a:t>
            </a:r>
          </a:p>
          <a:p>
            <a:r>
              <a:rPr lang="en-US" dirty="0"/>
              <a:t>            </a:t>
            </a:r>
            <a:r>
              <a:rPr lang="en-US" dirty="0" err="1"/>
              <a:t>Console.WriteLine</a:t>
            </a:r>
            <a:r>
              <a:rPr lang="en-US" dirty="0"/>
              <a:t>("A and B are my parents");</a:t>
            </a:r>
          </a:p>
          <a:p>
            <a:r>
              <a:rPr lang="en-US" dirty="0"/>
              <a:t>        }</a:t>
            </a:r>
          </a:p>
          <a:p>
            <a:r>
              <a:rPr lang="en-US" dirty="0"/>
              <a:t>    }</a:t>
            </a:r>
          </a:p>
          <a:p>
            <a:r>
              <a:rPr lang="en-US" dirty="0"/>
              <a:t>        public class </a:t>
            </a:r>
            <a:r>
              <a:rPr lang="en-US" dirty="0" err="1"/>
              <a:t>ChildC</a:t>
            </a:r>
            <a:r>
              <a:rPr lang="en-US" dirty="0"/>
              <a:t>: Parent</a:t>
            </a:r>
          </a:p>
          <a:p>
            <a:r>
              <a:rPr lang="en-US" dirty="0"/>
              <a:t>    {</a:t>
            </a:r>
          </a:p>
          <a:p>
            <a:r>
              <a:rPr lang="en-US" dirty="0"/>
              <a:t>        public void </a:t>
            </a:r>
            <a:r>
              <a:rPr lang="en-US" dirty="0" err="1"/>
              <a:t>DisplayChildC</a:t>
            </a:r>
            <a:r>
              <a:rPr lang="en-US" dirty="0"/>
              <a:t>()</a:t>
            </a:r>
          </a:p>
          <a:p>
            <a:r>
              <a:rPr lang="en-US" dirty="0"/>
              <a:t>        {</a:t>
            </a:r>
          </a:p>
          <a:p>
            <a:r>
              <a:rPr lang="en-US" dirty="0"/>
              <a:t>            </a:t>
            </a:r>
            <a:r>
              <a:rPr lang="en-US" dirty="0" err="1"/>
              <a:t>Console.WriteLine</a:t>
            </a:r>
            <a:r>
              <a:rPr lang="en-US" dirty="0"/>
              <a:t>("I am the child C");</a:t>
            </a:r>
          </a:p>
          <a:p>
            <a:r>
              <a:rPr lang="en-US" dirty="0"/>
              <a:t>        }</a:t>
            </a:r>
          </a:p>
          <a:p>
            <a:r>
              <a:rPr lang="en-US" dirty="0"/>
              <a:t>    }</a:t>
            </a:r>
          </a:p>
          <a:p>
            <a:r>
              <a:rPr lang="en-US" dirty="0"/>
              <a:t>    public class </a:t>
            </a:r>
            <a:r>
              <a:rPr lang="en-US" dirty="0" err="1"/>
              <a:t>ChildD</a:t>
            </a:r>
            <a:r>
              <a:rPr lang="en-US" dirty="0"/>
              <a:t>: Parent</a:t>
            </a:r>
          </a:p>
          <a:p>
            <a:r>
              <a:rPr lang="en-US" dirty="0"/>
              <a:t>    {</a:t>
            </a:r>
          </a:p>
          <a:p>
            <a:r>
              <a:rPr lang="en-US" dirty="0"/>
              <a:t>        public void </a:t>
            </a:r>
            <a:r>
              <a:rPr lang="en-US" dirty="0" err="1"/>
              <a:t>DisplayChildD</a:t>
            </a:r>
            <a:r>
              <a:rPr lang="en-US" dirty="0"/>
              <a:t>()</a:t>
            </a:r>
          </a:p>
          <a:p>
            <a:r>
              <a:rPr lang="en-US" dirty="0"/>
              <a:t>        {</a:t>
            </a:r>
          </a:p>
        </p:txBody>
      </p:sp>
      <p:sp>
        <p:nvSpPr>
          <p:cNvPr id="3" name="Rectangle 2"/>
          <p:cNvSpPr/>
          <p:nvPr/>
        </p:nvSpPr>
        <p:spPr>
          <a:xfrm>
            <a:off x="5764039" y="117693"/>
            <a:ext cx="6096000" cy="646330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 </a:t>
            </a:r>
            <a:r>
              <a:rPr lang="en-US" dirty="0" err="1"/>
              <a:t>Console.WriteLine</a:t>
            </a:r>
            <a:r>
              <a:rPr lang="en-US" dirty="0"/>
              <a:t>("I am the child D");</a:t>
            </a:r>
          </a:p>
          <a:p>
            <a:r>
              <a:rPr lang="en-US" dirty="0"/>
              <a:t>        }   </a:t>
            </a:r>
          </a:p>
          <a:p>
            <a:r>
              <a:rPr lang="en-US" dirty="0"/>
              <a:t>    }       </a:t>
            </a:r>
          </a:p>
          <a:p>
            <a:r>
              <a:rPr lang="en-US" dirty="0"/>
              <a:t>public class Program</a:t>
            </a:r>
          </a:p>
          <a:p>
            <a:r>
              <a:rPr lang="en-US" dirty="0"/>
              <a:t>    {</a:t>
            </a:r>
          </a:p>
          <a:p>
            <a:r>
              <a:rPr lang="en-US" dirty="0"/>
              <a:t>        public static void Main(string[] </a:t>
            </a:r>
            <a:r>
              <a:rPr lang="en-US" dirty="0" err="1"/>
              <a:t>args</a:t>
            </a:r>
            <a:r>
              <a:rPr lang="en-US" dirty="0"/>
              <a:t>)</a:t>
            </a:r>
          </a:p>
          <a:p>
            <a:r>
              <a:rPr lang="en-US" dirty="0"/>
              <a:t>        {</a:t>
            </a:r>
          </a:p>
          <a:p>
            <a:r>
              <a:rPr lang="en-US" dirty="0"/>
              <a:t>            </a:t>
            </a:r>
            <a:r>
              <a:rPr lang="en-US" dirty="0" err="1"/>
              <a:t>ChildC</a:t>
            </a:r>
            <a:r>
              <a:rPr lang="en-US" dirty="0"/>
              <a:t> cc = new </a:t>
            </a:r>
            <a:r>
              <a:rPr lang="en-US" dirty="0" err="1"/>
              <a:t>ChildC</a:t>
            </a:r>
            <a:r>
              <a:rPr lang="en-US" dirty="0"/>
              <a:t>();</a:t>
            </a:r>
          </a:p>
          <a:p>
            <a:r>
              <a:rPr lang="en-US" dirty="0"/>
              <a:t>            </a:t>
            </a:r>
            <a:r>
              <a:rPr lang="en-US" dirty="0" err="1"/>
              <a:t>ChildD</a:t>
            </a:r>
            <a:r>
              <a:rPr lang="en-US" dirty="0"/>
              <a:t> cd = new </a:t>
            </a:r>
            <a:r>
              <a:rPr lang="en-US" dirty="0" err="1"/>
              <a:t>ChildD</a:t>
            </a:r>
            <a:r>
              <a:rPr lang="en-US" dirty="0"/>
              <a:t>();</a:t>
            </a:r>
          </a:p>
          <a:p>
            <a:r>
              <a:rPr lang="en-US" dirty="0"/>
              <a:t>            </a:t>
            </a:r>
          </a:p>
          <a:p>
            <a:r>
              <a:rPr lang="en-US" dirty="0"/>
              <a:t>            </a:t>
            </a:r>
            <a:r>
              <a:rPr lang="en-US" dirty="0" err="1"/>
              <a:t>cc.DisplayChildC</a:t>
            </a:r>
            <a:r>
              <a:rPr lang="en-US" dirty="0"/>
              <a:t>();</a:t>
            </a:r>
          </a:p>
          <a:p>
            <a:r>
              <a:rPr lang="en-US" dirty="0"/>
              <a:t>            </a:t>
            </a:r>
            <a:r>
              <a:rPr lang="en-US" dirty="0" err="1"/>
              <a:t>cc.DisplayParentsAB</a:t>
            </a:r>
            <a:r>
              <a:rPr lang="en-US" dirty="0"/>
              <a:t>();  // accessing parent class</a:t>
            </a:r>
          </a:p>
          <a:p>
            <a:r>
              <a:rPr lang="en-US" dirty="0"/>
              <a:t>            </a:t>
            </a:r>
          </a:p>
          <a:p>
            <a:r>
              <a:rPr lang="en-US" dirty="0"/>
              <a:t>            </a:t>
            </a:r>
            <a:r>
              <a:rPr lang="en-US" dirty="0" err="1"/>
              <a:t>cd.DisplayChildD</a:t>
            </a:r>
            <a:r>
              <a:rPr lang="en-US" dirty="0"/>
              <a:t>();</a:t>
            </a:r>
          </a:p>
          <a:p>
            <a:r>
              <a:rPr lang="en-US" dirty="0"/>
              <a:t>            </a:t>
            </a:r>
            <a:r>
              <a:rPr lang="en-US" dirty="0" err="1"/>
              <a:t>cd.DisplayParentsAB</a:t>
            </a:r>
            <a:r>
              <a:rPr lang="en-US" dirty="0"/>
              <a:t>();   // accessing parent class</a:t>
            </a:r>
          </a:p>
          <a:p>
            <a:r>
              <a:rPr lang="en-US" dirty="0"/>
              <a:t>        }</a:t>
            </a:r>
          </a:p>
          <a:p>
            <a:r>
              <a:rPr lang="en-US" dirty="0"/>
              <a:t>    }</a:t>
            </a:r>
          </a:p>
          <a:p>
            <a:r>
              <a:rPr lang="en-US" dirty="0"/>
              <a:t>}</a:t>
            </a:r>
          </a:p>
          <a:p>
            <a:r>
              <a:rPr lang="en-US" b="1" dirty="0"/>
              <a:t>Output:</a:t>
            </a:r>
          </a:p>
          <a:p>
            <a:r>
              <a:rPr lang="en-US" dirty="0"/>
              <a:t>I am the child C</a:t>
            </a:r>
          </a:p>
          <a:p>
            <a:r>
              <a:rPr lang="en-US" dirty="0"/>
              <a:t>A and B are my parents</a:t>
            </a:r>
          </a:p>
          <a:p>
            <a:r>
              <a:rPr lang="en-US" dirty="0"/>
              <a:t>I am the child D</a:t>
            </a:r>
          </a:p>
          <a:p>
            <a:r>
              <a:rPr lang="en-US" dirty="0"/>
              <a:t>A and B are my parents</a:t>
            </a:r>
          </a:p>
        </p:txBody>
      </p:sp>
    </p:spTree>
    <p:extLst>
      <p:ext uri="{BB962C8B-B14F-4D97-AF65-F5344CB8AC3E}">
        <p14:creationId xmlns:p14="http://schemas.microsoft.com/office/powerpoint/2010/main" val="380187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0012FF-3AA3-4B57-5EE4-E92A177D5FAF}"/>
              </a:ext>
            </a:extLst>
          </p:cNvPr>
          <p:cNvSpPr txBox="1"/>
          <p:nvPr/>
        </p:nvSpPr>
        <p:spPr>
          <a:xfrm>
            <a:off x="250962" y="148125"/>
            <a:ext cx="11619738" cy="5693866"/>
          </a:xfrm>
          <a:prstGeom prst="rect">
            <a:avLst/>
          </a:prstGeom>
          <a:noFill/>
        </p:spPr>
        <p:txBody>
          <a:bodyPr wrap="square">
            <a:spAutoFit/>
          </a:bodyPr>
          <a:lstStyle/>
          <a:p>
            <a:pPr algn="l"/>
            <a:r>
              <a:rPr lang="en-US" sz="1300" b="1" i="0" dirty="0">
                <a:solidFill>
                  <a:srgbClr val="222222"/>
                </a:solidFill>
                <a:effectLst/>
                <a:latin typeface="Times New Roman" panose="02020603050405020304" pitchFamily="18" charset="0"/>
                <a:cs typeface="Times New Roman" panose="02020603050405020304" pitchFamily="18" charset="0"/>
              </a:rPr>
              <a:t>Abstraction in C#</a:t>
            </a:r>
          </a:p>
          <a:p>
            <a:pPr algn="l"/>
            <a:r>
              <a:rPr lang="en-US" sz="1300" b="0" i="0" dirty="0">
                <a:effectLst/>
                <a:latin typeface="Times New Roman" panose="02020603050405020304" pitchFamily="18" charset="0"/>
                <a:cs typeface="Times New Roman" panose="02020603050405020304" pitchFamily="18" charset="0"/>
              </a:rPr>
              <a:t>Abstraction is an important part of object oriented programming. It means that only the required information is visible to the user and the rest of the information is hidden.</a:t>
            </a:r>
          </a:p>
          <a:p>
            <a:pPr algn="l"/>
            <a:endParaRPr lang="en-US" sz="1300" b="0" i="0" dirty="0">
              <a:effectLst/>
              <a:latin typeface="Times New Roman" panose="02020603050405020304" pitchFamily="18" charset="0"/>
              <a:cs typeface="Times New Roman" panose="02020603050405020304" pitchFamily="18" charset="0"/>
            </a:endParaRPr>
          </a:p>
          <a:p>
            <a:pPr algn="l"/>
            <a:r>
              <a:rPr lang="en-US" sz="1300" b="0" i="0" dirty="0">
                <a:effectLst/>
                <a:latin typeface="Times New Roman" panose="02020603050405020304" pitchFamily="18" charset="0"/>
                <a:cs typeface="Times New Roman" panose="02020603050405020304" pitchFamily="18" charset="0"/>
              </a:rPr>
              <a:t>Abstraction can be implemented using abstract classes in C#. Abstract classes are base classes with partial implementation. These classes contain abstract methods that are inherited by other classes that provide more functionality</a:t>
            </a:r>
            <a:r>
              <a:rPr lang="en-US" sz="1300" b="0" i="0" dirty="0" smtClean="0">
                <a:effectLst/>
                <a:latin typeface="Times New Roman" panose="02020603050405020304" pitchFamily="18" charset="0"/>
                <a:cs typeface="Times New Roman" panose="02020603050405020304" pitchFamily="18" charset="0"/>
              </a:rPr>
              <a:t>.</a:t>
            </a:r>
          </a:p>
          <a:p>
            <a:endParaRPr lang="en-US" sz="1300" dirty="0">
              <a:solidFill>
                <a:srgbClr val="FF0000"/>
              </a:solidFill>
              <a:latin typeface="Times New Roman" panose="02020603050405020304" pitchFamily="18" charset="0"/>
              <a:ea typeface="MingLiU_HKSCS-ExtB" panose="02020500000000000000" pitchFamily="18" charset="-120"/>
              <a:cs typeface="Times New Roman" panose="02020603050405020304" pitchFamily="18" charset="0"/>
            </a:endParaRPr>
          </a:p>
          <a:p>
            <a:r>
              <a:rPr lang="en-US" sz="1300" dirty="0"/>
              <a:t>In C# we can achieve the abstraction with the help of abstract class</a:t>
            </a:r>
          </a:p>
          <a:p>
            <a:endParaRPr lang="en-US" sz="1300" dirty="0"/>
          </a:p>
          <a:p>
            <a:r>
              <a:rPr lang="en-US" sz="1300" dirty="0"/>
              <a:t>We can declare the abstract class with the keyword of abstract</a:t>
            </a:r>
          </a:p>
          <a:p>
            <a:endParaRPr lang="en-US" sz="1300" dirty="0"/>
          </a:p>
          <a:p>
            <a:r>
              <a:rPr lang="en-US" sz="1300" dirty="0"/>
              <a:t>It is not allowed to create abstract class objects in C #. Or in other words, you can not use the abstract class directly with the new operator.</a:t>
            </a:r>
          </a:p>
          <a:p>
            <a:endParaRPr lang="en-US" sz="1300" dirty="0"/>
          </a:p>
          <a:p>
            <a:r>
              <a:rPr lang="en-US" sz="1300" dirty="0"/>
              <a:t>The class that contains the abstract keyword along with some of the methods (not all abstract methods) is known as the abstract base class.</a:t>
            </a:r>
          </a:p>
          <a:p>
            <a:endParaRPr lang="en-US" sz="1300" dirty="0"/>
          </a:p>
          <a:p>
            <a:r>
              <a:rPr lang="en-US" sz="1300" dirty="0"/>
              <a:t>The class that contains the abstract keyword with all its methods is called a pure abstract base class.</a:t>
            </a:r>
          </a:p>
          <a:p>
            <a:endParaRPr lang="en-US" sz="1300" dirty="0"/>
          </a:p>
          <a:p>
            <a:r>
              <a:rPr lang="en-US" sz="1300" dirty="0"/>
              <a:t>You cannot explain abstract methods outside the abstract class.</a:t>
            </a:r>
          </a:p>
          <a:p>
            <a:endParaRPr lang="en-US" sz="1300" dirty="0"/>
          </a:p>
          <a:p>
            <a:r>
              <a:rPr lang="en-US" sz="1300" dirty="0"/>
              <a:t>You cannot declare an abstract class as a sealed class.</a:t>
            </a:r>
            <a:endParaRPr lang="en-US" sz="1300" b="0" i="0" dirty="0">
              <a:solidFill>
                <a:srgbClr val="444444"/>
              </a:solidFill>
              <a:effectLst/>
              <a:latin typeface="Times New Roman" panose="02020603050405020304" pitchFamily="18" charset="0"/>
              <a:cs typeface="Times New Roman" panose="02020603050405020304" pitchFamily="18" charset="0"/>
            </a:endParaRPr>
          </a:p>
          <a:p>
            <a:pPr algn="l"/>
            <a:endParaRPr lang="en-US" sz="1300" b="0" i="0" dirty="0">
              <a:solidFill>
                <a:srgbClr val="444444"/>
              </a:solidFill>
              <a:effectLst/>
              <a:latin typeface="Times New Roman" panose="02020603050405020304" pitchFamily="18" charset="0"/>
              <a:cs typeface="Times New Roman" panose="02020603050405020304" pitchFamily="18" charset="0"/>
            </a:endParaRPr>
          </a:p>
          <a:p>
            <a:pPr algn="l"/>
            <a:r>
              <a:rPr lang="en-US" sz="1300" b="1" i="0" dirty="0">
                <a:solidFill>
                  <a:srgbClr val="444444"/>
                </a:solidFill>
                <a:effectLst/>
                <a:latin typeface="Times New Roman" panose="02020603050405020304" pitchFamily="18" charset="0"/>
                <a:cs typeface="Times New Roman" panose="02020603050405020304" pitchFamily="18" charset="0"/>
              </a:rPr>
              <a:t>Some of the salient points about abstract classes are as follows</a:t>
            </a:r>
            <a:r>
              <a:rPr lang="en-US" sz="1300" b="0" i="0" dirty="0">
                <a:solidFill>
                  <a:srgbClr val="444444"/>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300" b="0" i="0" dirty="0">
                <a:solidFill>
                  <a:srgbClr val="444444"/>
                </a:solidFill>
                <a:effectLst/>
                <a:latin typeface="Times New Roman" panose="02020603050405020304" pitchFamily="18" charset="0"/>
                <a:cs typeface="Times New Roman" panose="02020603050405020304" pitchFamily="18" charset="0"/>
              </a:rPr>
              <a:t>The abstract class is created using the keyword abstract and some of the methods of the abstract class also contain the keyword abstract.</a:t>
            </a:r>
          </a:p>
          <a:p>
            <a:pPr algn="l">
              <a:buFont typeface="+mj-lt"/>
              <a:buAutoNum type="arabicPeriod"/>
            </a:pPr>
            <a:endParaRPr lang="en-US" sz="1300" b="0" i="0" dirty="0">
              <a:solidFill>
                <a:srgbClr val="444444"/>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300" b="0" i="0" dirty="0">
                <a:solidFill>
                  <a:srgbClr val="444444"/>
                </a:solidFill>
                <a:effectLst/>
                <a:latin typeface="Times New Roman" panose="02020603050405020304" pitchFamily="18" charset="0"/>
                <a:cs typeface="Times New Roman" panose="02020603050405020304" pitchFamily="18" charset="0"/>
              </a:rPr>
              <a:t>No object can be created of the abstract class i.e.it cannot be instantiated.</a:t>
            </a:r>
          </a:p>
          <a:p>
            <a:pPr algn="l">
              <a:buFont typeface="+mj-lt"/>
              <a:buAutoNum type="arabicPeriod"/>
            </a:pPr>
            <a:endParaRPr lang="en-US" sz="1300" b="0" i="0" dirty="0">
              <a:solidFill>
                <a:srgbClr val="444444"/>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300" b="0" i="0" dirty="0">
                <a:solidFill>
                  <a:srgbClr val="444444"/>
                </a:solidFill>
                <a:effectLst/>
                <a:latin typeface="Times New Roman" panose="02020603050405020304" pitchFamily="18" charset="0"/>
                <a:cs typeface="Times New Roman" panose="02020603050405020304" pitchFamily="18" charset="0"/>
              </a:rPr>
              <a:t>The abstract methods in the abstract class are implemented actually only in the derived classes.</a:t>
            </a:r>
          </a:p>
          <a:p>
            <a:pPr algn="l">
              <a:buFont typeface="+mj-lt"/>
              <a:buAutoNum type="arabicPeriod"/>
            </a:pPr>
            <a:endParaRPr lang="en-US" sz="1300" b="0" i="0" dirty="0">
              <a:solidFill>
                <a:srgbClr val="444444"/>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300" b="0" i="0" dirty="0">
                <a:solidFill>
                  <a:srgbClr val="444444"/>
                </a:solidFill>
                <a:effectLst/>
                <a:latin typeface="Times New Roman" panose="02020603050405020304" pitchFamily="18" charset="0"/>
                <a:cs typeface="Times New Roman" panose="02020603050405020304" pitchFamily="18" charset="0"/>
              </a:rPr>
              <a:t>If all the methods in the abstract class contain the keyword abstract, then that class is known as pure Abstract class.</a:t>
            </a:r>
          </a:p>
        </p:txBody>
      </p:sp>
    </p:spTree>
    <p:extLst>
      <p:ext uri="{BB962C8B-B14F-4D97-AF65-F5344CB8AC3E}">
        <p14:creationId xmlns:p14="http://schemas.microsoft.com/office/powerpoint/2010/main" val="746522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4E1CC48-82B4-5D28-F4A5-9010E840E0C5}"/>
              </a:ext>
            </a:extLst>
          </p:cNvPr>
          <p:cNvSpPr txBox="1"/>
          <p:nvPr/>
        </p:nvSpPr>
        <p:spPr>
          <a:xfrm>
            <a:off x="514350" y="386924"/>
            <a:ext cx="11299698" cy="3970318"/>
          </a:xfrm>
          <a:prstGeom prst="rect">
            <a:avLst/>
          </a:prstGeom>
          <a:noFill/>
        </p:spPr>
        <p:txBody>
          <a:bodyPr wrap="square">
            <a:spAutoFit/>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Another real-time example is an ATM machine. We all use ATM machines for cash withdrawals, money transfers, retrieving min-statements, etc. in our daily lives. </a:t>
            </a:r>
          </a:p>
          <a:p>
            <a:pPr algn="just" fontAlgn="base"/>
            <a:endParaRPr lang="en-US" dirty="0">
              <a:solidFill>
                <a:srgbClr val="000000"/>
              </a:solidFill>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But we don’t know internally what things are happening inside an ATM machine when we insert an ATM card for performing different kinds of operations.</a:t>
            </a:r>
            <a:endParaRPr lang="en-US" dirty="0">
              <a:solidFill>
                <a:srgbClr val="000000"/>
              </a:solidFill>
              <a:latin typeface="Times New Roman" panose="02020603050405020304" pitchFamily="18" charset="0"/>
              <a:cs typeface="Times New Roman" panose="02020603050405020304" pitchFamily="18" charset="0"/>
            </a:endParaRPr>
          </a:p>
          <a:p>
            <a:pPr algn="just" fontAlgn="base"/>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 Information like where the server is, where the database server is, what programming language they use to write the logic, how they are validating the data, how they are implementing logic for various kinds of operations, and what SQL statements get executed on the database when we perform any operations, all these things are hidden from us. </a:t>
            </a:r>
          </a:p>
          <a:p>
            <a:pPr algn="just" fontAlgn="base"/>
            <a:endParaRPr lang="en-US" dirty="0">
              <a:solidFill>
                <a:srgbClr val="000000"/>
              </a:solidFill>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What they provide as part of the ATM machine is services (cash withdrawal, money transfer, retrieving min-statement, </a:t>
            </a:r>
            <a:r>
              <a:rPr lang="en-US" b="0" i="0" dirty="0" err="1">
                <a:solidFill>
                  <a:srgbClr val="000000"/>
                </a:solidFill>
                <a:effectLst/>
                <a:latin typeface="Times New Roman" panose="02020603050405020304" pitchFamily="18" charset="0"/>
                <a:cs typeface="Times New Roman" panose="02020603050405020304" pitchFamily="18" charset="0"/>
              </a:rPr>
              <a:t>etc</a:t>
            </a:r>
            <a:r>
              <a:rPr lang="en-US" b="0" i="0" dirty="0">
                <a:solidFill>
                  <a:srgbClr val="000000"/>
                </a:solidFill>
                <a:effectLst/>
                <a:latin typeface="Times New Roman" panose="02020603050405020304" pitchFamily="18" charset="0"/>
                <a:cs typeface="Times New Roman" panose="02020603050405020304" pitchFamily="18" charset="0"/>
              </a:rPr>
              <a:t>), but how these services are implemented is abstracted to us.</a:t>
            </a:r>
            <a:endParaRPr lang="en-US" b="0" i="0" dirty="0">
              <a:solidFill>
                <a:srgbClr val="3A3A3A"/>
              </a:solidFill>
              <a:effectLst/>
              <a:latin typeface="Times New Roman" panose="02020603050405020304" pitchFamily="18" charset="0"/>
              <a:cs typeface="Times New Roman" panose="02020603050405020304" pitchFamily="18" charset="0"/>
            </a:endParaRPr>
          </a:p>
          <a:p>
            <a:r>
              <a:rPr lang="en-US" b="0" i="0" dirty="0">
                <a:solidFill>
                  <a:srgbClr val="3A3A3A"/>
                </a:solidFill>
                <a:effectLst/>
                <a:latin typeface="Times New Roman" panose="02020603050405020304" pitchFamily="18" charset="0"/>
                <a:cs typeface="Times New Roman" panose="02020603050405020304" pitchFamily="18" charset="0"/>
              </a:rPr>
              <a:t/>
            </a:r>
            <a:br>
              <a:rPr lang="en-US" b="0" i="0" dirty="0">
                <a:solidFill>
                  <a:srgbClr val="3A3A3A"/>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198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8CECFD0-478A-4A4A-A226-5F00B04F0730}"/>
              </a:ext>
            </a:extLst>
          </p:cNvPr>
          <p:cNvSpPr txBox="1"/>
          <p:nvPr/>
        </p:nvSpPr>
        <p:spPr>
          <a:xfrm>
            <a:off x="1061357" y="800101"/>
            <a:ext cx="10083872" cy="467127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There are a few rules to follow when using abstraction in 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 classes must be marked with the abstract keyword.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 classes can contain both abstract and non-abstract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 methods do not have an implementation, and must be implemented in a derived class.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-Derived classes that implement abstract methods must use the override keyword.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 classes cannot be instantiated, and must be inherited by a derived class in order to be used.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a class contains any abstract members, it must also be marked as abstract.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derived class that implements all of the abstract members of its base class is considered to be a concrete class, and can be instantiated.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30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18EFA3D6-052A-6C45-8C62-A60E4A1085F3}"/>
              </a:ext>
            </a:extLst>
          </p:cNvPr>
          <p:cNvSpPr txBox="1"/>
          <p:nvPr/>
        </p:nvSpPr>
        <p:spPr>
          <a:xfrm>
            <a:off x="285750" y="72008"/>
            <a:ext cx="5264658" cy="6696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300" dirty="0">
                <a:latin typeface="Times New Roman" panose="02020603050405020304" pitchFamily="18" charset="0"/>
                <a:cs typeface="Times New Roman" panose="02020603050405020304" pitchFamily="18" charset="0"/>
              </a:rPr>
              <a:t>using System;</a:t>
            </a:r>
          </a:p>
          <a:p>
            <a:r>
              <a:rPr lang="en-IN" sz="1300" dirty="0">
                <a:latin typeface="Times New Roman" panose="02020603050405020304" pitchFamily="18" charset="0"/>
                <a:cs typeface="Times New Roman" panose="02020603050405020304" pitchFamily="18" charset="0"/>
              </a:rPr>
              <a:t>namespace abstraction</a:t>
            </a:r>
          </a:p>
          <a:p>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//abstract class</a:t>
            </a:r>
          </a:p>
          <a:p>
            <a:r>
              <a:rPr lang="en-IN" sz="1300" dirty="0">
                <a:latin typeface="Times New Roman" panose="02020603050405020304" pitchFamily="18" charset="0"/>
                <a:cs typeface="Times New Roman" panose="02020603050405020304" pitchFamily="18" charset="0"/>
              </a:rPr>
              <a:t>abstract class Shape</a:t>
            </a:r>
          </a:p>
          <a:p>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//abstract methods</a:t>
            </a:r>
          </a:p>
          <a:p>
            <a:r>
              <a:rPr lang="en-IN" sz="1300" dirty="0">
                <a:latin typeface="Times New Roman" panose="02020603050405020304" pitchFamily="18" charset="0"/>
                <a:cs typeface="Times New Roman" panose="02020603050405020304" pitchFamily="18" charset="0"/>
              </a:rPr>
              <a:t>public abstract double </a:t>
            </a:r>
            <a:r>
              <a:rPr lang="en-IN" sz="1300" dirty="0" err="1">
                <a:latin typeface="Times New Roman" panose="02020603050405020304" pitchFamily="18" charset="0"/>
                <a:cs typeface="Times New Roman" panose="02020603050405020304" pitchFamily="18" charset="0"/>
              </a:rPr>
              <a:t>calculateArea</a:t>
            </a:r>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public abstract void </a:t>
            </a:r>
            <a:r>
              <a:rPr lang="en-IN" sz="1300" dirty="0" err="1">
                <a:latin typeface="Times New Roman" panose="02020603050405020304" pitchFamily="18" charset="0"/>
                <a:cs typeface="Times New Roman" panose="02020603050405020304" pitchFamily="18" charset="0"/>
              </a:rPr>
              <a:t>displayDetails</a:t>
            </a:r>
            <a:r>
              <a:rPr lang="en-IN" sz="1300" dirty="0">
                <a:latin typeface="Times New Roman" panose="02020603050405020304" pitchFamily="18" charset="0"/>
                <a:cs typeface="Times New Roman" panose="02020603050405020304" pitchFamily="18" charset="0"/>
              </a:rPr>
              <a:t>(double area);</a:t>
            </a:r>
          </a:p>
          <a:p>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//Rectangle class inheriting Shape class</a:t>
            </a:r>
          </a:p>
          <a:p>
            <a:r>
              <a:rPr lang="en-IN" sz="1300" dirty="0">
                <a:latin typeface="Times New Roman" panose="02020603050405020304" pitchFamily="18" charset="0"/>
                <a:cs typeface="Times New Roman" panose="02020603050405020304" pitchFamily="18" charset="0"/>
              </a:rPr>
              <a:t>class Rectangle : Shape</a:t>
            </a:r>
          </a:p>
          <a:p>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//private data members</a:t>
            </a:r>
          </a:p>
          <a:p>
            <a:r>
              <a:rPr lang="en-IN" sz="1300" dirty="0">
                <a:latin typeface="Times New Roman" panose="02020603050405020304" pitchFamily="18" charset="0"/>
                <a:cs typeface="Times New Roman" panose="02020603050405020304" pitchFamily="18" charset="0"/>
              </a:rPr>
              <a:t>private double length;</a:t>
            </a:r>
          </a:p>
          <a:p>
            <a:r>
              <a:rPr lang="en-IN" sz="1300" dirty="0">
                <a:latin typeface="Times New Roman" panose="02020603050405020304" pitchFamily="18" charset="0"/>
                <a:cs typeface="Times New Roman" panose="02020603050405020304" pitchFamily="18" charset="0"/>
              </a:rPr>
              <a:t>private double breadth;</a:t>
            </a:r>
          </a:p>
          <a:p>
            <a:r>
              <a:rPr lang="en-IN" sz="1300" dirty="0">
                <a:latin typeface="Times New Roman" panose="02020603050405020304" pitchFamily="18" charset="0"/>
                <a:cs typeface="Times New Roman" panose="02020603050405020304" pitchFamily="18" charset="0"/>
              </a:rPr>
              <a:t>public Rectangle(double length, double breadth)</a:t>
            </a:r>
          </a:p>
          <a:p>
            <a:r>
              <a:rPr lang="en-IN" sz="1300" dirty="0">
                <a:latin typeface="Times New Roman" panose="02020603050405020304" pitchFamily="18" charset="0"/>
                <a:cs typeface="Times New Roman" panose="02020603050405020304" pitchFamily="18" charset="0"/>
              </a:rPr>
              <a:t>{</a:t>
            </a:r>
          </a:p>
          <a:p>
            <a:r>
              <a:rPr lang="en-IN" sz="1300" dirty="0" err="1">
                <a:latin typeface="Times New Roman" panose="02020603050405020304" pitchFamily="18" charset="0"/>
                <a:cs typeface="Times New Roman" panose="02020603050405020304" pitchFamily="18" charset="0"/>
              </a:rPr>
              <a:t>this.length</a:t>
            </a:r>
            <a:r>
              <a:rPr lang="en-IN" sz="1300" dirty="0">
                <a:latin typeface="Times New Roman" panose="02020603050405020304" pitchFamily="18" charset="0"/>
                <a:cs typeface="Times New Roman" panose="02020603050405020304" pitchFamily="18" charset="0"/>
              </a:rPr>
              <a:t> = length;</a:t>
            </a:r>
          </a:p>
          <a:p>
            <a:r>
              <a:rPr lang="en-IN" sz="1300" dirty="0" err="1">
                <a:latin typeface="Times New Roman" panose="02020603050405020304" pitchFamily="18" charset="0"/>
                <a:cs typeface="Times New Roman" panose="02020603050405020304" pitchFamily="18" charset="0"/>
              </a:rPr>
              <a:t>this.breadth</a:t>
            </a:r>
            <a:r>
              <a:rPr lang="en-IN" sz="1300" dirty="0">
                <a:latin typeface="Times New Roman" panose="02020603050405020304" pitchFamily="18" charset="0"/>
                <a:cs typeface="Times New Roman" panose="02020603050405020304" pitchFamily="18" charset="0"/>
              </a:rPr>
              <a:t> = breadth;</a:t>
            </a:r>
          </a:p>
          <a:p>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//overriding abstract methods of Shape class using 'override’ keyword</a:t>
            </a:r>
          </a:p>
          <a:p>
            <a:r>
              <a:rPr lang="en-US" sz="1300" dirty="0">
                <a:latin typeface="Times New Roman" panose="02020603050405020304" pitchFamily="18" charset="0"/>
                <a:cs typeface="Times New Roman" panose="02020603050405020304" pitchFamily="18" charset="0"/>
              </a:rPr>
              <a:t>public override double </a:t>
            </a:r>
            <a:r>
              <a:rPr lang="en-US" sz="1300" dirty="0" err="1">
                <a:latin typeface="Times New Roman" panose="02020603050405020304" pitchFamily="18" charset="0"/>
                <a:cs typeface="Times New Roman" panose="02020603050405020304" pitchFamily="18" charset="0"/>
              </a:rPr>
              <a:t>calculateArea</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return (length * breadth);</a:t>
            </a:r>
          </a:p>
          <a:p>
            <a:r>
              <a:rPr lang="en-US"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public override void </a:t>
            </a:r>
            <a:r>
              <a:rPr lang="en-IN" sz="1300" dirty="0" err="1">
                <a:latin typeface="Times New Roman" panose="02020603050405020304" pitchFamily="18" charset="0"/>
                <a:cs typeface="Times New Roman" panose="02020603050405020304" pitchFamily="18" charset="0"/>
              </a:rPr>
              <a:t>displayDetails</a:t>
            </a:r>
            <a:r>
              <a:rPr lang="en-IN" sz="1300" dirty="0">
                <a:latin typeface="Times New Roman" panose="02020603050405020304" pitchFamily="18" charset="0"/>
                <a:cs typeface="Times New Roman" panose="02020603050405020304" pitchFamily="18" charset="0"/>
              </a:rPr>
              <a:t>(double area)</a:t>
            </a:r>
          </a:p>
          <a:p>
            <a:r>
              <a:rPr lang="en-IN" sz="1300" dirty="0">
                <a:latin typeface="Times New Roman" panose="02020603050405020304" pitchFamily="18" charset="0"/>
                <a:cs typeface="Times New Roman" panose="02020603050405020304" pitchFamily="18" charset="0"/>
              </a:rPr>
              <a:t>{</a:t>
            </a:r>
          </a:p>
          <a:p>
            <a:r>
              <a:rPr lang="en-IN" sz="1300" dirty="0" err="1">
                <a:latin typeface="Times New Roman" panose="02020603050405020304" pitchFamily="18" charset="0"/>
                <a:cs typeface="Times New Roman" panose="02020603050405020304" pitchFamily="18" charset="0"/>
              </a:rPr>
              <a:t>Console.Write</a:t>
            </a:r>
            <a:r>
              <a:rPr lang="en-IN" sz="1300" dirty="0">
                <a:latin typeface="Times New Roman" panose="02020603050405020304" pitchFamily="18" charset="0"/>
                <a:cs typeface="Times New Roman" panose="02020603050405020304" pitchFamily="18" charset="0"/>
              </a:rPr>
              <a:t>("Length of rectangle: "+length);</a:t>
            </a:r>
          </a:p>
          <a:p>
            <a:r>
              <a:rPr lang="en-IN" sz="1300" dirty="0" err="1">
                <a:latin typeface="Times New Roman" panose="02020603050405020304" pitchFamily="18" charset="0"/>
                <a:cs typeface="Times New Roman" panose="02020603050405020304" pitchFamily="18" charset="0"/>
              </a:rPr>
              <a:t>Console.Write</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nBreadth</a:t>
            </a:r>
            <a:r>
              <a:rPr lang="en-IN" sz="1300" dirty="0">
                <a:latin typeface="Times New Roman" panose="02020603050405020304" pitchFamily="18" charset="0"/>
                <a:cs typeface="Times New Roman" panose="02020603050405020304" pitchFamily="18" charset="0"/>
              </a:rPr>
              <a:t> of rectangle: "+breadth);</a:t>
            </a:r>
          </a:p>
          <a:p>
            <a:r>
              <a:rPr lang="en-IN" sz="1300" dirty="0" err="1">
                <a:latin typeface="Times New Roman" panose="02020603050405020304" pitchFamily="18" charset="0"/>
                <a:cs typeface="Times New Roman" panose="02020603050405020304" pitchFamily="18" charset="0"/>
              </a:rPr>
              <a:t>Console.Write</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nArea</a:t>
            </a:r>
            <a:r>
              <a:rPr lang="en-IN" sz="1300" dirty="0">
                <a:latin typeface="Times New Roman" panose="02020603050405020304" pitchFamily="18" charset="0"/>
                <a:cs typeface="Times New Roman" panose="02020603050405020304" pitchFamily="18" charset="0"/>
              </a:rPr>
              <a:t> of rectangle: "+area);</a:t>
            </a:r>
          </a:p>
          <a:p>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a:t>
            </a:r>
          </a:p>
          <a:p>
            <a:endParaRPr lang="en-IN" sz="13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CF617AF8-47D5-8CAE-3B57-F2D0664E9CCE}"/>
              </a:ext>
            </a:extLst>
          </p:cNvPr>
          <p:cNvSpPr txBox="1"/>
          <p:nvPr/>
        </p:nvSpPr>
        <p:spPr>
          <a:xfrm>
            <a:off x="5900166" y="72009"/>
            <a:ext cx="6094476"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dirty="0">
                <a:latin typeface="Times New Roman" panose="02020603050405020304" pitchFamily="18" charset="0"/>
                <a:cs typeface="Times New Roman" panose="02020603050405020304" pitchFamily="18" charset="0"/>
              </a:rPr>
              <a:t>//Square class inheriting Shape class</a:t>
            </a:r>
          </a:p>
          <a:p>
            <a:r>
              <a:rPr lang="en-IN" sz="1200" dirty="0">
                <a:latin typeface="Times New Roman" panose="02020603050405020304" pitchFamily="18" charset="0"/>
                <a:cs typeface="Times New Roman" panose="02020603050405020304" pitchFamily="18" charset="0"/>
              </a:rPr>
              <a:t>class Square : Shape{</a:t>
            </a:r>
          </a:p>
          <a:p>
            <a:r>
              <a:rPr lang="en-IN" sz="1200" dirty="0">
                <a:latin typeface="Times New Roman" panose="02020603050405020304" pitchFamily="18" charset="0"/>
                <a:cs typeface="Times New Roman" panose="02020603050405020304" pitchFamily="18" charset="0"/>
              </a:rPr>
              <a:t>//private data members</a:t>
            </a:r>
          </a:p>
          <a:p>
            <a:r>
              <a:rPr lang="en-IN" sz="1200" dirty="0">
                <a:latin typeface="Times New Roman" panose="02020603050405020304" pitchFamily="18" charset="0"/>
                <a:cs typeface="Times New Roman" panose="02020603050405020304" pitchFamily="18" charset="0"/>
              </a:rPr>
              <a:t>private double side;</a:t>
            </a:r>
          </a:p>
          <a:p>
            <a:r>
              <a:rPr lang="en-IN" sz="1200" dirty="0">
                <a:latin typeface="Times New Roman" panose="02020603050405020304" pitchFamily="18" charset="0"/>
                <a:cs typeface="Times New Roman" panose="02020603050405020304" pitchFamily="18" charset="0"/>
              </a:rPr>
              <a:t>public Square(double side)</a:t>
            </a:r>
          </a:p>
          <a:p>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this.side</a:t>
            </a:r>
            <a:r>
              <a:rPr lang="en-IN" sz="1200" dirty="0">
                <a:latin typeface="Times New Roman" panose="02020603050405020304" pitchFamily="18" charset="0"/>
                <a:cs typeface="Times New Roman" panose="02020603050405020304" pitchFamily="18" charset="0"/>
              </a:rPr>
              <a:t> = side;</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//overriding abstract methods of Shape class using 'override' keyword</a:t>
            </a:r>
          </a:p>
          <a:p>
            <a:r>
              <a:rPr lang="en-IN" sz="1200" dirty="0">
                <a:latin typeface="Times New Roman" panose="02020603050405020304" pitchFamily="18" charset="0"/>
                <a:cs typeface="Times New Roman" panose="02020603050405020304" pitchFamily="18" charset="0"/>
              </a:rPr>
              <a:t>public override double </a:t>
            </a:r>
            <a:r>
              <a:rPr lang="en-IN" sz="1200" dirty="0" err="1">
                <a:latin typeface="Times New Roman" panose="02020603050405020304" pitchFamily="18" charset="0"/>
                <a:cs typeface="Times New Roman" panose="02020603050405020304" pitchFamily="18" charset="0"/>
              </a:rPr>
              <a:t>calculateArea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return (side * side);</a:t>
            </a:r>
          </a:p>
          <a:p>
            <a:r>
              <a:rPr lang="en-IN" sz="1200" dirty="0">
                <a:latin typeface="Times New Roman" panose="02020603050405020304" pitchFamily="18" charset="0"/>
                <a:cs typeface="Times New Roman" panose="02020603050405020304" pitchFamily="18" charset="0"/>
              </a:rPr>
              <a:t>} public override void </a:t>
            </a:r>
            <a:r>
              <a:rPr lang="en-IN" sz="1200" dirty="0" err="1">
                <a:latin typeface="Times New Roman" panose="02020603050405020304" pitchFamily="18" charset="0"/>
                <a:cs typeface="Times New Roman" panose="02020603050405020304" pitchFamily="18" charset="0"/>
              </a:rPr>
              <a:t>displayDetails</a:t>
            </a:r>
            <a:r>
              <a:rPr lang="en-IN" sz="1200" dirty="0">
                <a:latin typeface="Times New Roman" panose="02020603050405020304" pitchFamily="18" charset="0"/>
                <a:cs typeface="Times New Roman" panose="02020603050405020304" pitchFamily="18" charset="0"/>
              </a:rPr>
              <a:t>(double area)</a:t>
            </a:r>
          </a:p>
          <a:p>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Console.Write</a:t>
            </a:r>
            <a:r>
              <a:rPr lang="en-IN" sz="1200" dirty="0">
                <a:latin typeface="Times New Roman" panose="02020603050405020304" pitchFamily="18" charset="0"/>
                <a:cs typeface="Times New Roman" panose="02020603050405020304" pitchFamily="18" charset="0"/>
              </a:rPr>
              <a:t>("Length of a side of square: "+side);</a:t>
            </a:r>
          </a:p>
          <a:p>
            <a:r>
              <a:rPr lang="en-IN" sz="1200" dirty="0" err="1">
                <a:latin typeface="Times New Roman" panose="02020603050405020304" pitchFamily="18" charset="0"/>
                <a:cs typeface="Times New Roman" panose="02020603050405020304" pitchFamily="18" charset="0"/>
              </a:rPr>
              <a:t>Console.Write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nArea</a:t>
            </a:r>
            <a:r>
              <a:rPr lang="en-IN" sz="1200" dirty="0">
                <a:latin typeface="Times New Roman" panose="02020603050405020304" pitchFamily="18" charset="0"/>
                <a:cs typeface="Times New Roman" panose="02020603050405020304" pitchFamily="18" charset="0"/>
              </a:rPr>
              <a:t> of square: "+area);</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public class </a:t>
            </a:r>
            <a:r>
              <a:rPr lang="en-IN" sz="1200" dirty="0" err="1">
                <a:latin typeface="Times New Roman" panose="02020603050405020304" pitchFamily="18" charset="0"/>
                <a:cs typeface="Times New Roman" panose="02020603050405020304" pitchFamily="18" charset="0"/>
              </a:rPr>
              <a:t>AbstractionDemo</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public static void Main(string[] </a:t>
            </a:r>
            <a:r>
              <a:rPr lang="en-IN" sz="1200" dirty="0" err="1">
                <a:latin typeface="Times New Roman" panose="02020603050405020304" pitchFamily="18" charset="0"/>
                <a:cs typeface="Times New Roman" panose="02020603050405020304" pitchFamily="18" charset="0"/>
              </a:rPr>
              <a:t>args</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double area;</a:t>
            </a:r>
          </a:p>
          <a:p>
            <a:r>
              <a:rPr lang="en-IN" sz="1200" dirty="0">
                <a:latin typeface="Times New Roman" panose="02020603050405020304" pitchFamily="18" charset="0"/>
                <a:cs typeface="Times New Roman" panose="02020603050405020304" pitchFamily="18" charset="0"/>
              </a:rPr>
              <a:t>//creating reference of Shape class using Rectangle class</a:t>
            </a:r>
          </a:p>
          <a:p>
            <a:r>
              <a:rPr lang="en-IN" sz="1200" dirty="0">
                <a:latin typeface="Times New Roman" panose="02020603050405020304" pitchFamily="18" charset="0"/>
                <a:cs typeface="Times New Roman" panose="02020603050405020304" pitchFamily="18" charset="0"/>
              </a:rPr>
              <a:t>Shape </a:t>
            </a:r>
            <a:r>
              <a:rPr lang="en-IN" sz="1200" dirty="0" err="1">
                <a:latin typeface="Times New Roman" panose="02020603050405020304" pitchFamily="18" charset="0"/>
                <a:cs typeface="Times New Roman" panose="02020603050405020304" pitchFamily="18" charset="0"/>
              </a:rPr>
              <a:t>shapeRec</a:t>
            </a:r>
            <a:r>
              <a:rPr lang="en-IN" sz="1200" dirty="0">
                <a:latin typeface="Times New Roman" panose="02020603050405020304" pitchFamily="18" charset="0"/>
                <a:cs typeface="Times New Roman" panose="02020603050405020304" pitchFamily="18" charset="0"/>
              </a:rPr>
              <a:t> = new Rectangle(5,6);</a:t>
            </a:r>
          </a:p>
          <a:p>
            <a:r>
              <a:rPr lang="en-IN" sz="1200" dirty="0">
                <a:latin typeface="Times New Roman" panose="02020603050405020304" pitchFamily="18" charset="0"/>
                <a:cs typeface="Times New Roman" panose="02020603050405020304" pitchFamily="18" charset="0"/>
              </a:rPr>
              <a:t>area = </a:t>
            </a:r>
            <a:r>
              <a:rPr lang="en-IN" sz="1200" dirty="0" err="1">
                <a:latin typeface="Times New Roman" panose="02020603050405020304" pitchFamily="18" charset="0"/>
                <a:cs typeface="Times New Roman" panose="02020603050405020304" pitchFamily="18" charset="0"/>
              </a:rPr>
              <a:t>shapeRec.calculateArea</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shapeRec.displayDetails</a:t>
            </a:r>
            <a:r>
              <a:rPr lang="en-IN" sz="1200" dirty="0">
                <a:latin typeface="Times New Roman" panose="02020603050405020304" pitchFamily="18" charset="0"/>
                <a:cs typeface="Times New Roman" panose="02020603050405020304" pitchFamily="18" charset="0"/>
              </a:rPr>
              <a:t>(area);</a:t>
            </a:r>
          </a:p>
          <a:p>
            <a:r>
              <a:rPr lang="en-IN" sz="1200" dirty="0" err="1">
                <a:latin typeface="Times New Roman" panose="02020603050405020304" pitchFamily="18" charset="0"/>
                <a:cs typeface="Times New Roman" panose="02020603050405020304" pitchFamily="18" charset="0"/>
              </a:rPr>
              <a:t>Console.WriteLine</a:t>
            </a:r>
            <a:r>
              <a:rPr lang="en-IN" sz="1200" dirty="0">
                <a:latin typeface="Times New Roman" panose="02020603050405020304" pitchFamily="18" charset="0"/>
                <a:cs typeface="Times New Roman" panose="02020603050405020304" pitchFamily="18" charset="0"/>
              </a:rPr>
              <a:t>("\n");</a:t>
            </a:r>
          </a:p>
          <a:p>
            <a:r>
              <a:rPr lang="en-IN" sz="1200" dirty="0">
                <a:latin typeface="Times New Roman" panose="02020603050405020304" pitchFamily="18" charset="0"/>
                <a:cs typeface="Times New Roman" panose="02020603050405020304" pitchFamily="18" charset="0"/>
              </a:rPr>
              <a:t>//creating reference of Shape class using Square class</a:t>
            </a:r>
          </a:p>
          <a:p>
            <a:r>
              <a:rPr lang="en-IN" sz="1200" dirty="0">
                <a:latin typeface="Times New Roman" panose="02020603050405020304" pitchFamily="18" charset="0"/>
                <a:cs typeface="Times New Roman" panose="02020603050405020304" pitchFamily="18" charset="0"/>
              </a:rPr>
              <a:t>Shape </a:t>
            </a:r>
            <a:r>
              <a:rPr lang="en-IN" sz="1200" dirty="0" err="1">
                <a:latin typeface="Times New Roman" panose="02020603050405020304" pitchFamily="18" charset="0"/>
                <a:cs typeface="Times New Roman" panose="02020603050405020304" pitchFamily="18" charset="0"/>
              </a:rPr>
              <a:t>shapeSquare</a:t>
            </a:r>
            <a:r>
              <a:rPr lang="en-IN" sz="1200" dirty="0">
                <a:latin typeface="Times New Roman" panose="02020603050405020304" pitchFamily="18" charset="0"/>
                <a:cs typeface="Times New Roman" panose="02020603050405020304" pitchFamily="18" charset="0"/>
              </a:rPr>
              <a:t> = new Square(4);</a:t>
            </a:r>
          </a:p>
          <a:p>
            <a:r>
              <a:rPr lang="en-IN" sz="1200" dirty="0">
                <a:latin typeface="Times New Roman" panose="02020603050405020304" pitchFamily="18" charset="0"/>
                <a:cs typeface="Times New Roman" panose="02020603050405020304" pitchFamily="18" charset="0"/>
              </a:rPr>
              <a:t>area = </a:t>
            </a:r>
            <a:r>
              <a:rPr lang="en-IN" sz="1200" dirty="0" err="1">
                <a:latin typeface="Times New Roman" panose="02020603050405020304" pitchFamily="18" charset="0"/>
                <a:cs typeface="Times New Roman" panose="02020603050405020304" pitchFamily="18" charset="0"/>
              </a:rPr>
              <a:t>shapeSquare.calculateArea</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shapeSquare.displayDetails</a:t>
            </a:r>
            <a:r>
              <a:rPr lang="en-IN" sz="1200" dirty="0">
                <a:latin typeface="Times New Roman" panose="02020603050405020304" pitchFamily="18" charset="0"/>
                <a:cs typeface="Times New Roman" panose="02020603050405020304" pitchFamily="18" charset="0"/>
              </a:rPr>
              <a:t>(area);</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2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027" y="320064"/>
            <a:ext cx="1837939" cy="369332"/>
          </a:xfrm>
          <a:prstGeom prst="rect">
            <a:avLst/>
          </a:prstGeom>
        </p:spPr>
        <p:txBody>
          <a:bodyPr wrap="none">
            <a:spAutoFit/>
          </a:bodyPr>
          <a:lstStyle/>
          <a:p>
            <a:r>
              <a:rPr lang="en-US" b="1" dirty="0">
                <a:solidFill>
                  <a:srgbClr val="002060"/>
                </a:solidFill>
                <a:latin typeface="Segoe UI" panose="020B0502040204020203" pitchFamily="34" charset="0"/>
              </a:rPr>
              <a:t>Reference Type</a:t>
            </a:r>
            <a:endParaRPr lang="en-US" b="1" i="0" dirty="0">
              <a:solidFill>
                <a:srgbClr val="002060"/>
              </a:solidFill>
              <a:effectLst/>
              <a:latin typeface="Segoe UI" panose="020B0502040204020203" pitchFamily="34" charset="0"/>
            </a:endParaRPr>
          </a:p>
        </p:txBody>
      </p:sp>
      <p:sp>
        <p:nvSpPr>
          <p:cNvPr id="4" name="Rectangle 3"/>
          <p:cNvSpPr/>
          <p:nvPr/>
        </p:nvSpPr>
        <p:spPr>
          <a:xfrm>
            <a:off x="237385" y="699782"/>
            <a:ext cx="11845973" cy="1754326"/>
          </a:xfrm>
          <a:prstGeom prst="rect">
            <a:avLst/>
          </a:prstGeom>
        </p:spPr>
        <p:txBody>
          <a:bodyPr wrap="square">
            <a:spAutoFit/>
          </a:bodyPr>
          <a:lstStyle/>
          <a:p>
            <a:r>
              <a:rPr lang="en-US" dirty="0"/>
              <a:t>A reference type doesn't store its value directly. Instead, it stores the address where the value is being stored. In other words, a reference type contains a pointer to another memory location that holds the data.</a:t>
            </a:r>
          </a:p>
          <a:p>
            <a:endParaRPr lang="en-US" dirty="0"/>
          </a:p>
          <a:p>
            <a:r>
              <a:rPr lang="en-US" dirty="0"/>
              <a:t>For example, consider the following string variable:</a:t>
            </a:r>
          </a:p>
          <a:p>
            <a:endParaRPr lang="en-US" dirty="0"/>
          </a:p>
          <a:p>
            <a:r>
              <a:rPr lang="en-US" dirty="0"/>
              <a:t>string s = "Hello World!!";</a:t>
            </a:r>
          </a:p>
        </p:txBody>
      </p:sp>
      <p:pic>
        <p:nvPicPr>
          <p:cNvPr id="5" name="Picture 4"/>
          <p:cNvPicPr>
            <a:picLocks noChangeAspect="1"/>
          </p:cNvPicPr>
          <p:nvPr/>
        </p:nvPicPr>
        <p:blipFill>
          <a:blip r:embed="rId2"/>
          <a:stretch>
            <a:fillRect/>
          </a:stretch>
        </p:blipFill>
        <p:spPr>
          <a:xfrm>
            <a:off x="3757565" y="2090974"/>
            <a:ext cx="4495800" cy="1752600"/>
          </a:xfrm>
          <a:prstGeom prst="rect">
            <a:avLst/>
          </a:prstGeom>
        </p:spPr>
      </p:pic>
      <p:sp>
        <p:nvSpPr>
          <p:cNvPr id="6" name="Rectangle 5"/>
          <p:cNvSpPr/>
          <p:nvPr/>
        </p:nvSpPr>
        <p:spPr>
          <a:xfrm>
            <a:off x="346027" y="4473869"/>
            <a:ext cx="10961751" cy="923330"/>
          </a:xfrm>
          <a:prstGeom prst="rect">
            <a:avLst/>
          </a:prstGeom>
        </p:spPr>
        <p:txBody>
          <a:bodyPr wrap="square">
            <a:spAutoFit/>
          </a:bodyPr>
          <a:lstStyle/>
          <a:p>
            <a:r>
              <a:rPr lang="en-US" dirty="0"/>
              <a:t>The system selects a random location in memory (0x803200) for the variable s. The value of a variable s is 0x600000, which is the memory address of the actual data value. Thus, reference type stores the address of the location where the actual value is stored instead of the value itself.</a:t>
            </a:r>
          </a:p>
        </p:txBody>
      </p:sp>
      <p:sp>
        <p:nvSpPr>
          <p:cNvPr id="7" name="Rectangle 6"/>
          <p:cNvSpPr/>
          <p:nvPr/>
        </p:nvSpPr>
        <p:spPr>
          <a:xfrm>
            <a:off x="3416382" y="3843574"/>
            <a:ext cx="5487977" cy="369332"/>
          </a:xfrm>
          <a:prstGeom prst="rect">
            <a:avLst/>
          </a:prstGeom>
        </p:spPr>
        <p:txBody>
          <a:bodyPr wrap="none">
            <a:spAutoFit/>
          </a:bodyPr>
          <a:lstStyle/>
          <a:p>
            <a:r>
              <a:rPr lang="en-US" dirty="0">
                <a:solidFill>
                  <a:srgbClr val="5E6061"/>
                </a:solidFill>
                <a:latin typeface="Verdana" panose="020B0604030504040204" pitchFamily="34" charset="0"/>
              </a:rPr>
              <a:t>Memory Allocation of Reference Type Variable</a:t>
            </a:r>
            <a:endParaRPr lang="en-US" dirty="0"/>
          </a:p>
        </p:txBody>
      </p:sp>
    </p:spTree>
    <p:extLst>
      <p:ext uri="{BB962C8B-B14F-4D97-AF65-F5344CB8AC3E}">
        <p14:creationId xmlns:p14="http://schemas.microsoft.com/office/powerpoint/2010/main" val="1029324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426" y="543704"/>
            <a:ext cx="11147834" cy="606319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Polymorphism is a Greek word meaning "one name many forms."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one object has many forms or has one name with multiple functionalities.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Polymorphism allows a class to have multiple implementations with the same name.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Types of Polymorphism</a:t>
            </a:r>
          </a:p>
          <a:p>
            <a:r>
              <a:rPr lang="en-US" sz="1600" dirty="0">
                <a:latin typeface="Times New Roman" panose="02020603050405020304" pitchFamily="18" charset="0"/>
                <a:cs typeface="Times New Roman" panose="02020603050405020304" pitchFamily="18" charset="0"/>
              </a:rPr>
              <a:t>There are two types of polymorphism in C#:</a:t>
            </a:r>
          </a:p>
          <a:p>
            <a:r>
              <a:rPr lang="en-US" sz="1600" dirty="0">
                <a:latin typeface="Times New Roman" panose="02020603050405020304" pitchFamily="18" charset="0"/>
                <a:cs typeface="Times New Roman" panose="02020603050405020304" pitchFamily="18" charset="0"/>
              </a:rPr>
              <a:t>1) Static / Compile Time Polymorphism</a:t>
            </a:r>
          </a:p>
          <a:p>
            <a:r>
              <a:rPr lang="en-US" sz="1600" dirty="0">
                <a:latin typeface="Times New Roman" panose="02020603050405020304" pitchFamily="18" charset="0"/>
                <a:cs typeface="Times New Roman" panose="02020603050405020304" pitchFamily="18" charset="0"/>
              </a:rPr>
              <a:t>2) Dynamic / Runtime Polymorphism</a:t>
            </a:r>
          </a:p>
          <a:p>
            <a:endParaRPr lang="en-US" sz="1600" dirty="0">
              <a:latin typeface="Times New Roman" panose="02020603050405020304" pitchFamily="18" charset="0"/>
              <a:cs typeface="Times New Roman" panose="02020603050405020304" pitchFamily="18" charset="0"/>
            </a:endParaRPr>
          </a:p>
          <a:p>
            <a:r>
              <a:rPr lang="en-US" b="1" u="sng" dirty="0">
                <a:solidFill>
                  <a:srgbClr val="00B050"/>
                </a:solidFill>
                <a:latin typeface="Times New Roman" panose="02020603050405020304" pitchFamily="18" charset="0"/>
                <a:cs typeface="Times New Roman" panose="02020603050405020304" pitchFamily="18" charset="0"/>
              </a:rPr>
              <a:t>Static or compile-time polymorphism</a:t>
            </a:r>
            <a:r>
              <a:rPr lang="en-US" sz="1600" b="1" u="sng" dirty="0">
                <a:solidFill>
                  <a:srgbClr val="00B050"/>
                </a:solidFill>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Method overloading is an example of Static polymorphism. </a:t>
            </a:r>
          </a:p>
          <a:p>
            <a:endParaRPr lang="en-US" sz="1600" dirty="0" err="1">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Overloading is the concept in which method names are the same with different parameters.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method/function has the same name but different signatures in overloading.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is also known as Early binding.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is also known as compile-time polymorphism because the decision of which method is to be called is made at compile time.</a:t>
            </a:r>
          </a:p>
          <a:p>
            <a:endParaRPr lang="en-US" sz="1600" dirty="0">
              <a:latin typeface="Times New Roman" panose="02020603050405020304" pitchFamily="18" charset="0"/>
              <a:cs typeface="Times New Roman" panose="02020603050405020304" pitchFamily="18" charset="0"/>
            </a:endParaRPr>
          </a:p>
          <a:p>
            <a:r>
              <a:rPr lang="en-US" sz="1600" dirty="0"/>
              <a:t>C# compiler checks the number of parameters passed, and the parameter type decides which method to call and throws an error if no matching method is found.</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118676" y="63372"/>
            <a:ext cx="2108269"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Polymorphism in C#</a:t>
            </a:r>
            <a:endParaRPr lang="en-US" b="0"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622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1295" y="531363"/>
            <a:ext cx="6096000" cy="5632311"/>
          </a:xfrm>
          <a:prstGeom prst="rect">
            <a:avLst/>
          </a:prstGeom>
        </p:spPr>
        <p:txBody>
          <a:bodyPr>
            <a:spAutoFit/>
          </a:bodyPr>
          <a:lstStyle/>
          <a:p>
            <a:r>
              <a:rPr lang="en-US" dirty="0"/>
              <a:t>public class </a:t>
            </a:r>
            <a:r>
              <a:rPr lang="en-US" dirty="0" err="1"/>
              <a:t>TestData</a:t>
            </a:r>
            <a:endParaRPr lang="en-US" dirty="0"/>
          </a:p>
          <a:p>
            <a:r>
              <a:rPr lang="en-US" dirty="0"/>
              <a:t>{</a:t>
            </a:r>
          </a:p>
          <a:p>
            <a:r>
              <a:rPr lang="en-US" dirty="0"/>
              <a:t>    public </a:t>
            </a:r>
            <a:r>
              <a:rPr lang="en-US" dirty="0" err="1"/>
              <a:t>int</a:t>
            </a:r>
            <a:r>
              <a:rPr lang="en-US" dirty="0"/>
              <a:t> Add(</a:t>
            </a:r>
            <a:r>
              <a:rPr lang="en-US" dirty="0" err="1"/>
              <a:t>int</a:t>
            </a:r>
            <a:r>
              <a:rPr lang="en-US" dirty="0"/>
              <a:t> a, </a:t>
            </a:r>
            <a:r>
              <a:rPr lang="en-US" dirty="0" err="1"/>
              <a:t>int</a:t>
            </a:r>
            <a:r>
              <a:rPr lang="en-US" dirty="0"/>
              <a:t> b, </a:t>
            </a:r>
            <a:r>
              <a:rPr lang="en-US" dirty="0" err="1"/>
              <a:t>int</a:t>
            </a:r>
            <a:r>
              <a:rPr lang="en-US" dirty="0"/>
              <a:t> c)</a:t>
            </a:r>
          </a:p>
          <a:p>
            <a:r>
              <a:rPr lang="en-US" dirty="0"/>
              <a:t>    {</a:t>
            </a:r>
          </a:p>
          <a:p>
            <a:r>
              <a:rPr lang="en-US" dirty="0"/>
              <a:t>        return a + b + c;</a:t>
            </a:r>
          </a:p>
          <a:p>
            <a:r>
              <a:rPr lang="en-US" dirty="0"/>
              <a:t>    }</a:t>
            </a:r>
          </a:p>
          <a:p>
            <a:r>
              <a:rPr lang="en-US" dirty="0"/>
              <a:t>    public </a:t>
            </a:r>
            <a:r>
              <a:rPr lang="en-US" dirty="0" err="1"/>
              <a:t>int</a:t>
            </a:r>
            <a:r>
              <a:rPr lang="en-US" dirty="0"/>
              <a:t> Add(</a:t>
            </a:r>
            <a:r>
              <a:rPr lang="en-US" dirty="0" err="1"/>
              <a:t>int</a:t>
            </a:r>
            <a:r>
              <a:rPr lang="en-US" dirty="0"/>
              <a:t> a, </a:t>
            </a:r>
            <a:r>
              <a:rPr lang="en-US" dirty="0" err="1"/>
              <a:t>int</a:t>
            </a:r>
            <a:r>
              <a:rPr lang="en-US" dirty="0"/>
              <a:t> b)</a:t>
            </a:r>
          </a:p>
          <a:p>
            <a:r>
              <a:rPr lang="en-US" dirty="0"/>
              <a:t>    {</a:t>
            </a:r>
          </a:p>
          <a:p>
            <a:r>
              <a:rPr lang="en-US" dirty="0"/>
              <a:t>        return a + b;</a:t>
            </a:r>
          </a:p>
          <a:p>
            <a:r>
              <a:rPr lang="en-US" dirty="0"/>
              <a:t>    }</a:t>
            </a:r>
          </a:p>
          <a:p>
            <a:r>
              <a:rPr lang="en-US" dirty="0"/>
              <a:t>}</a:t>
            </a:r>
          </a:p>
          <a:p>
            <a:r>
              <a:rPr lang="en-US" dirty="0"/>
              <a:t>class Program</a:t>
            </a:r>
          </a:p>
          <a:p>
            <a:r>
              <a:rPr lang="en-US" dirty="0"/>
              <a:t>{</a:t>
            </a:r>
          </a:p>
          <a:p>
            <a:r>
              <a:rPr lang="en-US" dirty="0"/>
              <a:t>    static void Main(string[] </a:t>
            </a:r>
            <a:r>
              <a:rPr lang="en-US" dirty="0" err="1"/>
              <a:t>args</a:t>
            </a:r>
            <a:r>
              <a:rPr lang="en-US" dirty="0"/>
              <a:t>)</a:t>
            </a:r>
          </a:p>
          <a:p>
            <a:r>
              <a:rPr lang="en-US" dirty="0"/>
              <a:t>    {</a:t>
            </a:r>
          </a:p>
          <a:p>
            <a:r>
              <a:rPr lang="en-US" dirty="0"/>
              <a:t>        </a:t>
            </a:r>
            <a:r>
              <a:rPr lang="en-US" dirty="0" err="1"/>
              <a:t>TestData</a:t>
            </a:r>
            <a:r>
              <a:rPr lang="en-US" dirty="0"/>
              <a:t> </a:t>
            </a:r>
            <a:r>
              <a:rPr lang="en-US" dirty="0" err="1"/>
              <a:t>dataClass</a:t>
            </a:r>
            <a:r>
              <a:rPr lang="en-US" dirty="0"/>
              <a:t> = new </a:t>
            </a:r>
            <a:r>
              <a:rPr lang="en-US" dirty="0" err="1"/>
              <a:t>TestData</a:t>
            </a:r>
            <a:r>
              <a:rPr lang="en-US" dirty="0"/>
              <a:t>();</a:t>
            </a:r>
          </a:p>
          <a:p>
            <a:r>
              <a:rPr lang="en-US" dirty="0"/>
              <a:t>        </a:t>
            </a:r>
            <a:r>
              <a:rPr lang="en-US" dirty="0" err="1"/>
              <a:t>int</a:t>
            </a:r>
            <a:r>
              <a:rPr lang="en-US" dirty="0"/>
              <a:t> add2 = </a:t>
            </a:r>
            <a:r>
              <a:rPr lang="en-US" dirty="0" err="1"/>
              <a:t>dataClass.Add</a:t>
            </a:r>
            <a:r>
              <a:rPr lang="en-US" dirty="0"/>
              <a:t>(45, 34, 67);</a:t>
            </a:r>
          </a:p>
          <a:p>
            <a:r>
              <a:rPr lang="en-US" dirty="0"/>
              <a:t>        </a:t>
            </a:r>
            <a:r>
              <a:rPr lang="en-US" dirty="0" err="1"/>
              <a:t>int</a:t>
            </a:r>
            <a:r>
              <a:rPr lang="en-US" dirty="0"/>
              <a:t> add1 = </a:t>
            </a:r>
            <a:r>
              <a:rPr lang="en-US" dirty="0" err="1"/>
              <a:t>dataClass.Add</a:t>
            </a:r>
            <a:r>
              <a:rPr lang="en-US" dirty="0"/>
              <a:t>(23, 34);</a:t>
            </a:r>
          </a:p>
          <a:p>
            <a:r>
              <a:rPr lang="en-US" dirty="0"/>
              <a:t>    }</a:t>
            </a:r>
          </a:p>
          <a:p>
            <a:r>
              <a:rPr lang="en-US" dirty="0"/>
              <a:t>}</a:t>
            </a:r>
          </a:p>
        </p:txBody>
      </p:sp>
    </p:spTree>
    <p:extLst>
      <p:ext uri="{BB962C8B-B14F-4D97-AF65-F5344CB8AC3E}">
        <p14:creationId xmlns:p14="http://schemas.microsoft.com/office/powerpoint/2010/main" val="2320960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585" y="1302459"/>
            <a:ext cx="11799683" cy="2339102"/>
          </a:xfrm>
          <a:prstGeom prst="rect">
            <a:avLst/>
          </a:prstGeom>
        </p:spPr>
        <p:txBody>
          <a:bodyPr wrap="square">
            <a:spAutoFit/>
          </a:bodyPr>
          <a:lstStyle/>
          <a:p>
            <a:r>
              <a:rPr lang="en-US" u="sng" dirty="0">
                <a:solidFill>
                  <a:srgbClr val="00B050"/>
                </a:solidFill>
                <a:latin typeface="Times New Roman" panose="02020603050405020304" pitchFamily="18" charset="0"/>
                <a:cs typeface="Times New Roman" panose="02020603050405020304" pitchFamily="18" charset="0"/>
              </a:rPr>
              <a:t>Dynamic / Runtime Polymorphism:-</a:t>
            </a:r>
          </a:p>
          <a:p>
            <a:r>
              <a:rPr lang="en-US" sz="1600" dirty="0">
                <a:latin typeface="Times New Roman" panose="02020603050405020304" pitchFamily="18" charset="0"/>
                <a:cs typeface="Times New Roman" panose="02020603050405020304" pitchFamily="18" charset="0"/>
              </a:rPr>
              <a:t>This type of polymorphism is also referred to as run-time or late binding polymorphism because of the decision about which method is to be called is made at run-time.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dynamic polymorphism, we override the base class method in the derived class using inheritance, and this can be achieved using </a:t>
            </a:r>
            <a:r>
              <a:rPr lang="en-US" sz="1600" b="1" dirty="0">
                <a:latin typeface="Times New Roman" panose="02020603050405020304" pitchFamily="18" charset="0"/>
                <a:cs typeface="Times New Roman" panose="02020603050405020304" pitchFamily="18" charset="0"/>
              </a:rPr>
              <a:t>override</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virtual</a:t>
            </a:r>
            <a:r>
              <a:rPr lang="en-US" sz="1600" dirty="0">
                <a:latin typeface="Times New Roman" panose="02020603050405020304" pitchFamily="18" charset="0"/>
                <a:cs typeface="Times New Roman" panose="02020603050405020304" pitchFamily="18" charset="0"/>
              </a:rPr>
              <a:t> keywords.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Now we will see the example of method overriding where we will give the same method name and signature (same number of parameters and type but with different definitions) too in parent and child classes.</a:t>
            </a:r>
          </a:p>
        </p:txBody>
      </p:sp>
    </p:spTree>
    <p:extLst>
      <p:ext uri="{BB962C8B-B14F-4D97-AF65-F5344CB8AC3E}">
        <p14:creationId xmlns:p14="http://schemas.microsoft.com/office/powerpoint/2010/main" val="3234841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105" y="151118"/>
            <a:ext cx="5779129" cy="64940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Times New Roman" panose="02020603050405020304" pitchFamily="18" charset="0"/>
                <a:cs typeface="Times New Roman" panose="02020603050405020304" pitchFamily="18" charset="0"/>
              </a:rPr>
              <a:t>using System;</a:t>
            </a:r>
          </a:p>
          <a:p>
            <a:r>
              <a:rPr lang="en-US" sz="1600" dirty="0">
                <a:latin typeface="Times New Roman" panose="02020603050405020304" pitchFamily="18" charset="0"/>
                <a:cs typeface="Times New Roman" panose="02020603050405020304" pitchFamily="18" charset="0"/>
              </a:rPr>
              <a:t>namespace </a:t>
            </a:r>
            <a:r>
              <a:rPr lang="en-US" sz="1600" dirty="0" err="1">
                <a:latin typeface="Times New Roman" panose="02020603050405020304" pitchFamily="18" charset="0"/>
                <a:cs typeface="Times New Roman" panose="02020603050405020304" pitchFamily="18" charset="0"/>
              </a:rPr>
              <a:t>polymorphisamOverriding</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public class Interest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public virtual double </a:t>
            </a:r>
            <a:r>
              <a:rPr lang="en-US" sz="1600" dirty="0" err="1">
                <a:latin typeface="Times New Roman" panose="02020603050405020304" pitchFamily="18" charset="0"/>
                <a:cs typeface="Times New Roman" panose="02020603050405020304" pitchFamily="18" charset="0"/>
              </a:rPr>
              <a:t>TrueBank</a:t>
            </a:r>
            <a:r>
              <a:rPr lang="en-US" sz="1600" dirty="0">
                <a:latin typeface="Times New Roman" panose="02020603050405020304" pitchFamily="18" charset="0"/>
                <a:cs typeface="Times New Roman" panose="02020603050405020304" pitchFamily="18" charset="0"/>
              </a:rPr>
              <a:t>(double amount, double rate)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return amount + (amount * rate);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first child class</a:t>
            </a:r>
          </a:p>
          <a:p>
            <a:r>
              <a:rPr lang="en-US" sz="1600" dirty="0">
                <a:latin typeface="Times New Roman" panose="02020603050405020304" pitchFamily="18" charset="0"/>
                <a:cs typeface="Times New Roman" panose="02020603050405020304" pitchFamily="18" charset="0"/>
              </a:rPr>
              <a:t>    public class </a:t>
            </a:r>
            <a:r>
              <a:rPr lang="en-US" sz="1600" dirty="0" err="1">
                <a:latin typeface="Times New Roman" panose="02020603050405020304" pitchFamily="18" charset="0"/>
                <a:cs typeface="Times New Roman" panose="02020603050405020304" pitchFamily="18" charset="0"/>
              </a:rPr>
              <a:t>SimpleInterest</a:t>
            </a:r>
            <a:r>
              <a:rPr lang="en-US" sz="1600" dirty="0">
                <a:latin typeface="Times New Roman" panose="02020603050405020304" pitchFamily="18" charset="0"/>
                <a:cs typeface="Times New Roman" panose="02020603050405020304" pitchFamily="18" charset="0"/>
              </a:rPr>
              <a:t>: Interest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public override double </a:t>
            </a:r>
            <a:r>
              <a:rPr lang="en-US" sz="1600" dirty="0" err="1">
                <a:latin typeface="Times New Roman" panose="02020603050405020304" pitchFamily="18" charset="0"/>
                <a:cs typeface="Times New Roman" panose="02020603050405020304" pitchFamily="18" charset="0"/>
              </a:rPr>
              <a:t>TrueBank</a:t>
            </a:r>
            <a:r>
              <a:rPr lang="en-US" sz="1600" dirty="0">
                <a:latin typeface="Times New Roman" panose="02020603050405020304" pitchFamily="18" charset="0"/>
                <a:cs typeface="Times New Roman" panose="02020603050405020304" pitchFamily="18" charset="0"/>
              </a:rPr>
              <a:t>(double amount, double rate)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return amount + (amount * rate) + 1000;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second child class</a:t>
            </a:r>
          </a:p>
          <a:p>
            <a:r>
              <a:rPr lang="en-US" sz="1600" dirty="0">
                <a:latin typeface="Times New Roman" panose="02020603050405020304" pitchFamily="18" charset="0"/>
                <a:cs typeface="Times New Roman" panose="02020603050405020304" pitchFamily="18" charset="0"/>
              </a:rPr>
              <a:t>    public class </a:t>
            </a:r>
            <a:r>
              <a:rPr lang="en-US" sz="1600" dirty="0" err="1">
                <a:latin typeface="Times New Roman" panose="02020603050405020304" pitchFamily="18" charset="0"/>
                <a:cs typeface="Times New Roman" panose="02020603050405020304" pitchFamily="18" charset="0"/>
              </a:rPr>
              <a:t>FixedInterest</a:t>
            </a:r>
            <a:r>
              <a:rPr lang="en-US" sz="1600" dirty="0">
                <a:latin typeface="Times New Roman" panose="02020603050405020304" pitchFamily="18" charset="0"/>
                <a:cs typeface="Times New Roman" panose="02020603050405020304" pitchFamily="18" charset="0"/>
              </a:rPr>
              <a:t>: Interest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public override double </a:t>
            </a:r>
            <a:r>
              <a:rPr lang="en-US" sz="1600" dirty="0" err="1">
                <a:latin typeface="Times New Roman" panose="02020603050405020304" pitchFamily="18" charset="0"/>
                <a:cs typeface="Times New Roman" panose="02020603050405020304" pitchFamily="18" charset="0"/>
              </a:rPr>
              <a:t>TrueBank</a:t>
            </a:r>
            <a:r>
              <a:rPr lang="en-US" sz="1600" dirty="0">
                <a:latin typeface="Times New Roman" panose="02020603050405020304" pitchFamily="18" charset="0"/>
                <a:cs typeface="Times New Roman" panose="02020603050405020304" pitchFamily="18" charset="0"/>
              </a:rPr>
              <a:t>(double amount, double rate)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return amount + (amount * rate) + 1500;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p:txBody>
      </p:sp>
      <p:sp>
        <p:nvSpPr>
          <p:cNvPr id="5" name="Rectangle 4"/>
          <p:cNvSpPr/>
          <p:nvPr/>
        </p:nvSpPr>
        <p:spPr>
          <a:xfrm>
            <a:off x="6198602" y="117693"/>
            <a:ext cx="5878721" cy="64940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Times New Roman" panose="02020603050405020304" pitchFamily="18" charset="0"/>
                <a:cs typeface="Times New Roman" panose="02020603050405020304" pitchFamily="18" charset="0"/>
              </a:rPr>
              <a:t> public class Program</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public static void Main(string[]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Interest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new Interest();</a:t>
            </a:r>
          </a:p>
          <a:p>
            <a:r>
              <a:rPr lang="en-US" sz="1600" dirty="0">
                <a:latin typeface="Times New Roman" panose="02020603050405020304" pitchFamily="18" charset="0"/>
                <a:cs typeface="Times New Roman" panose="02020603050405020304" pitchFamily="18" charset="0"/>
              </a:rPr>
              <a:t>            double </a:t>
            </a:r>
            <a:r>
              <a:rPr lang="en-US" sz="1600" dirty="0" err="1">
                <a:latin typeface="Times New Roman" panose="02020603050405020304" pitchFamily="18" charset="0"/>
                <a:cs typeface="Times New Roman" panose="02020603050405020304" pitchFamily="18" charset="0"/>
              </a:rPr>
              <a:t>finalamount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i.TrueBank</a:t>
            </a:r>
            <a:r>
              <a:rPr lang="en-US" sz="1600" dirty="0">
                <a:latin typeface="Times New Roman" panose="02020603050405020304" pitchFamily="18" charset="0"/>
                <a:cs typeface="Times New Roman" panose="02020603050405020304" pitchFamily="18" charset="0"/>
              </a:rPr>
              <a:t>(5000.00,0.1);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Console.WriteLine</a:t>
            </a:r>
            <a:r>
              <a:rPr lang="en-US" sz="1600" dirty="0">
                <a:latin typeface="Times New Roman" panose="02020603050405020304" pitchFamily="18" charset="0"/>
                <a:cs typeface="Times New Roman" panose="02020603050405020304" pitchFamily="18" charset="0"/>
              </a:rPr>
              <a:t>("Normal interest for a holder "+</a:t>
            </a:r>
            <a:r>
              <a:rPr lang="en-US" sz="1600" dirty="0" err="1">
                <a:latin typeface="Times New Roman" panose="02020603050405020304" pitchFamily="18" charset="0"/>
                <a:cs typeface="Times New Roman" panose="02020603050405020304" pitchFamily="18" charset="0"/>
              </a:rPr>
              <a:t>finalamount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SimpleInterest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finalamount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i.TrueBank</a:t>
            </a:r>
            <a:r>
              <a:rPr lang="en-US" sz="1600" dirty="0">
                <a:latin typeface="Times New Roman" panose="02020603050405020304" pitchFamily="18" charset="0"/>
                <a:cs typeface="Times New Roman" panose="02020603050405020304" pitchFamily="18" charset="0"/>
              </a:rPr>
              <a:t>(5000.00,0.1);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Console.WriteLine</a:t>
            </a:r>
            <a:r>
              <a:rPr lang="en-US" sz="1600" dirty="0">
                <a:latin typeface="Times New Roman" panose="02020603050405020304" pitchFamily="18" charset="0"/>
                <a:cs typeface="Times New Roman" panose="02020603050405020304" pitchFamily="18" charset="0"/>
              </a:rPr>
              <a:t>("Simple interest for a holder "+</a:t>
            </a:r>
            <a:r>
              <a:rPr lang="en-US" sz="1600" dirty="0" err="1">
                <a:latin typeface="Times New Roman" panose="02020603050405020304" pitchFamily="18" charset="0"/>
                <a:cs typeface="Times New Roman" panose="02020603050405020304" pitchFamily="18" charset="0"/>
              </a:rPr>
              <a:t>finalamount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FixedInterest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finalamount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i.TrueBank</a:t>
            </a:r>
            <a:r>
              <a:rPr lang="en-US" sz="1600" dirty="0">
                <a:latin typeface="Times New Roman" panose="02020603050405020304" pitchFamily="18" charset="0"/>
                <a:cs typeface="Times New Roman" panose="02020603050405020304" pitchFamily="18" charset="0"/>
              </a:rPr>
              <a:t>(5000.00,0.1);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Console.WriteLine</a:t>
            </a:r>
            <a:r>
              <a:rPr lang="en-US" sz="1600" dirty="0">
                <a:latin typeface="Times New Roman" panose="02020603050405020304" pitchFamily="18" charset="0"/>
                <a:cs typeface="Times New Roman" panose="02020603050405020304" pitchFamily="18" charset="0"/>
              </a:rPr>
              <a:t>("Fixed interest for a holder "+</a:t>
            </a:r>
            <a:r>
              <a:rPr lang="en-US" sz="1600" dirty="0" err="1">
                <a:latin typeface="Times New Roman" panose="02020603050405020304" pitchFamily="18" charset="0"/>
                <a:cs typeface="Times New Roman" panose="02020603050405020304" pitchFamily="18" charset="0"/>
              </a:rPr>
              <a:t>finalamount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OUTPUT:-</a:t>
            </a:r>
          </a:p>
          <a:p>
            <a:r>
              <a:rPr lang="en-US" sz="1600" dirty="0">
                <a:latin typeface="Times New Roman" panose="02020603050405020304" pitchFamily="18" charset="0"/>
                <a:cs typeface="Times New Roman" panose="02020603050405020304" pitchFamily="18" charset="0"/>
              </a:rPr>
              <a:t>Normal interest for a holder 5500</a:t>
            </a:r>
          </a:p>
          <a:p>
            <a:r>
              <a:rPr lang="en-US" sz="1600" dirty="0">
                <a:latin typeface="Times New Roman" panose="02020603050405020304" pitchFamily="18" charset="0"/>
                <a:cs typeface="Times New Roman" panose="02020603050405020304" pitchFamily="18" charset="0"/>
              </a:rPr>
              <a:t>Simple interest for a holder 6500</a:t>
            </a:r>
          </a:p>
          <a:p>
            <a:r>
              <a:rPr lang="en-US" sz="1600" dirty="0">
                <a:latin typeface="Times New Roman" panose="02020603050405020304" pitchFamily="18" charset="0"/>
                <a:cs typeface="Times New Roman" panose="02020603050405020304" pitchFamily="18" charset="0"/>
              </a:rPr>
              <a:t>Fixed interest for a holder 7000</a:t>
            </a:r>
          </a:p>
        </p:txBody>
      </p:sp>
    </p:spTree>
    <p:extLst>
      <p:ext uri="{BB962C8B-B14F-4D97-AF65-F5344CB8AC3E}">
        <p14:creationId xmlns:p14="http://schemas.microsoft.com/office/powerpoint/2010/main" val="1729647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159" y="261497"/>
            <a:ext cx="11854003" cy="329320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the above example, we have created a base class named Interest, and two derived classes that is </a:t>
            </a:r>
            <a:r>
              <a:rPr lang="en-US" sz="1600" dirty="0" err="1">
                <a:latin typeface="Times New Roman" panose="02020603050405020304" pitchFamily="18" charset="0"/>
                <a:cs typeface="Times New Roman" panose="02020603050405020304" pitchFamily="18" charset="0"/>
              </a:rPr>
              <a:t>SimpleInterest</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FixedInterest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base class, we used the virtual keyword with the method so that it can </a:t>
            </a:r>
            <a:r>
              <a:rPr lang="en-US" sz="1600" dirty="0" err="1">
                <a:latin typeface="Times New Roman" panose="02020603050405020304" pitchFamily="18" charset="0"/>
                <a:cs typeface="Times New Roman" panose="02020603050405020304" pitchFamily="18" charset="0"/>
              </a:rPr>
              <a:t>overriden</a:t>
            </a:r>
            <a:r>
              <a:rPr lang="en-US" sz="1600" dirty="0">
                <a:latin typeface="Times New Roman" panose="02020603050405020304" pitchFamily="18" charset="0"/>
                <a:cs typeface="Times New Roman" panose="02020603050405020304" pitchFamily="18" charset="0"/>
              </a:rPr>
              <a:t> in the derived class using the override keyword.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Here, we have given the same method name that is </a:t>
            </a:r>
            <a:r>
              <a:rPr lang="en-US" sz="1600" dirty="0" err="1">
                <a:latin typeface="Times New Roman" panose="02020603050405020304" pitchFamily="18" charset="0"/>
                <a:cs typeface="Times New Roman" panose="02020603050405020304" pitchFamily="18" charset="0"/>
              </a:rPr>
              <a:t>TrueBank</a:t>
            </a:r>
            <a:r>
              <a:rPr lang="en-US" sz="1600" dirty="0">
                <a:latin typeface="Times New Roman" panose="02020603050405020304" pitchFamily="18" charset="0"/>
                <a:cs typeface="Times New Roman" panose="02020603050405020304" pitchFamily="18" charset="0"/>
              </a:rPr>
              <a:t> and the same signature (number and type parameters) but different method definitions in the derived/child classes.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we created the object of the Interest class and provided the parameter list.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you closely observe the above parameter list, you will find the same parameters have been provided for each method call.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Here the compiler only requires </a:t>
            </a:r>
            <a:r>
              <a:rPr lang="en-US" sz="1600" dirty="0" err="1">
                <a:latin typeface="Times New Roman" panose="02020603050405020304" pitchFamily="18" charset="0"/>
                <a:cs typeface="Times New Roman" panose="02020603050405020304" pitchFamily="18" charset="0"/>
              </a:rPr>
              <a:t>TrueBank</a:t>
            </a:r>
            <a:r>
              <a:rPr lang="en-US" sz="1600" dirty="0">
                <a:latin typeface="Times New Roman" panose="02020603050405020304" pitchFamily="18" charset="0"/>
                <a:cs typeface="Times New Roman" panose="02020603050405020304" pitchFamily="18" charset="0"/>
              </a:rPr>
              <a:t>() method to compile successfully and at the run-time desired methods get called respectively, based on which class's object is calling it.</a:t>
            </a:r>
          </a:p>
        </p:txBody>
      </p:sp>
    </p:spTree>
    <p:extLst>
      <p:ext uri="{BB962C8B-B14F-4D97-AF65-F5344CB8AC3E}">
        <p14:creationId xmlns:p14="http://schemas.microsoft.com/office/powerpoint/2010/main" val="279545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34" y="175209"/>
            <a:ext cx="2044149" cy="369332"/>
          </a:xfrm>
          <a:prstGeom prst="rect">
            <a:avLst/>
          </a:prstGeom>
        </p:spPr>
        <p:txBody>
          <a:bodyPr wrap="none">
            <a:spAutoFit/>
          </a:bodyPr>
          <a:lstStyle/>
          <a:p>
            <a:r>
              <a:rPr lang="en-US" b="1" dirty="0">
                <a:solidFill>
                  <a:srgbClr val="800000"/>
                </a:solidFill>
                <a:latin typeface="Times New Roman" panose="02020603050405020304" pitchFamily="18" charset="0"/>
                <a:cs typeface="Times New Roman" panose="02020603050405020304" pitchFamily="18" charset="0"/>
              </a:rPr>
              <a:t>C# | Encapsulation</a:t>
            </a:r>
          </a:p>
        </p:txBody>
      </p:sp>
      <p:sp>
        <p:nvSpPr>
          <p:cNvPr id="3" name="Rectangle 2"/>
          <p:cNvSpPr/>
          <p:nvPr/>
        </p:nvSpPr>
        <p:spPr>
          <a:xfrm>
            <a:off x="286693" y="733827"/>
            <a:ext cx="11772524" cy="3693319"/>
          </a:xfrm>
          <a:prstGeom prst="rect">
            <a:avLst/>
          </a:prstGeom>
        </p:spPr>
        <p:txBody>
          <a:bodyPr wrap="square">
            <a:spAutoFit/>
          </a:bodyPr>
          <a:lstStyle/>
          <a:p>
            <a:r>
              <a:rPr lang="en-US" dirty="0">
                <a:solidFill>
                  <a:srgbClr val="212529"/>
                </a:solidFill>
                <a:latin typeface="Times New Roman" panose="02020603050405020304" pitchFamily="18" charset="0"/>
                <a:cs typeface="Times New Roman" panose="02020603050405020304" pitchFamily="18" charset="0"/>
              </a:rPr>
              <a:t>Encapsulation is defined as the grouping of data into a single unit.</a:t>
            </a:r>
          </a:p>
          <a:p>
            <a:endParaRPr lang="en-US" dirty="0">
              <a:solidFill>
                <a:srgbClr val="212529"/>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encapsulation is achieved by defining the class's fields as </a:t>
            </a:r>
            <a:r>
              <a:rPr lang="en-US" b="1" dirty="0">
                <a:latin typeface="Times New Roman" panose="02020603050405020304" pitchFamily="18" charset="0"/>
                <a:cs typeface="Times New Roman" panose="02020603050405020304" pitchFamily="18" charset="0"/>
              </a:rPr>
              <a:t>private or protected,</a:t>
            </a:r>
            <a:r>
              <a:rPr lang="en-US" dirty="0">
                <a:latin typeface="Times New Roman" panose="02020603050405020304" pitchFamily="18" charset="0"/>
                <a:cs typeface="Times New Roman" panose="02020603050405020304" pitchFamily="18" charset="0"/>
              </a:rPr>
              <a:t> which means that they are not directly accessible from outside the class.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Access to the class's fields is provided through methods, which are called "</a:t>
            </a:r>
            <a:r>
              <a:rPr lang="en-US" dirty="0" err="1">
                <a:latin typeface="Times New Roman" panose="02020603050405020304" pitchFamily="18" charset="0"/>
                <a:cs typeface="Times New Roman" panose="02020603050405020304" pitchFamily="18" charset="0"/>
              </a:rPr>
              <a:t>accessors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"getters" and "</a:t>
            </a:r>
            <a:r>
              <a:rPr lang="en-US" b="1" dirty="0" err="1">
                <a:latin typeface="Times New Roman" panose="02020603050405020304" pitchFamily="18" charset="0"/>
                <a:cs typeface="Times New Roman" panose="02020603050405020304" pitchFamily="18" charset="0"/>
              </a:rPr>
              <a:t>mutators</a:t>
            </a:r>
            <a:r>
              <a:rPr lang="en-US" b="1" dirty="0">
                <a:latin typeface="Times New Roman" panose="02020603050405020304" pitchFamily="18" charset="0"/>
                <a:cs typeface="Times New Roman" panose="02020603050405020304" pitchFamily="18" charset="0"/>
              </a:rPr>
              <a:t>" or "setters".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 properties:</a:t>
            </a:r>
          </a:p>
          <a:p>
            <a:r>
              <a:rPr lang="en-US" dirty="0">
                <a:latin typeface="Times New Roman" panose="02020603050405020304" pitchFamily="18" charset="0"/>
                <a:cs typeface="Times New Roman" panose="02020603050405020304" pitchFamily="18" charset="0"/>
              </a:rPr>
              <a:t>In C#, you can use properties to encapsulate fields and provide access to their values.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Properties are special methods that allow you to </a:t>
            </a:r>
            <a:r>
              <a:rPr lang="en-US" b="1" dirty="0">
                <a:latin typeface="Times New Roman" panose="02020603050405020304" pitchFamily="18" charset="0"/>
                <a:cs typeface="Times New Roman" panose="02020603050405020304" pitchFamily="18" charset="0"/>
              </a:rPr>
              <a:t>get or set the value</a:t>
            </a:r>
            <a:r>
              <a:rPr lang="en-US" dirty="0">
                <a:latin typeface="Times New Roman" panose="02020603050405020304" pitchFamily="18" charset="0"/>
                <a:cs typeface="Times New Roman" panose="02020603050405020304" pitchFamily="18" charset="0"/>
              </a:rPr>
              <a:t> of a field while controlling access to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792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68" y="648284"/>
            <a:ext cx="3443334"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a:t>
            </a:r>
          </a:p>
          <a:p>
            <a:r>
              <a:rPr lang="en-US" dirty="0"/>
              <a:t>public class Person</a:t>
            </a:r>
          </a:p>
          <a:p>
            <a:r>
              <a:rPr lang="en-US" dirty="0"/>
              <a:t>{</a:t>
            </a:r>
          </a:p>
          <a:p>
            <a:r>
              <a:rPr lang="en-US" dirty="0"/>
              <a:t>  private string name;</a:t>
            </a:r>
          </a:p>
          <a:p>
            <a:r>
              <a:rPr lang="en-US" dirty="0"/>
              <a:t>  private </a:t>
            </a:r>
            <a:r>
              <a:rPr lang="en-US" dirty="0" err="1"/>
              <a:t>int</a:t>
            </a:r>
            <a:r>
              <a:rPr lang="en-US" dirty="0"/>
              <a:t> age;</a:t>
            </a:r>
          </a:p>
          <a:p>
            <a:r>
              <a:rPr lang="en-US" dirty="0"/>
              <a:t>  public string Name</a:t>
            </a:r>
          </a:p>
          <a:p>
            <a:r>
              <a:rPr lang="en-US" dirty="0"/>
              <a:t>  {</a:t>
            </a:r>
          </a:p>
          <a:p>
            <a:r>
              <a:rPr lang="en-US" dirty="0"/>
              <a:t>    get { return name; }</a:t>
            </a:r>
          </a:p>
          <a:p>
            <a:r>
              <a:rPr lang="en-US" dirty="0"/>
              <a:t>    set { name = value; }</a:t>
            </a:r>
          </a:p>
          <a:p>
            <a:r>
              <a:rPr lang="en-US" dirty="0"/>
              <a:t>  }</a:t>
            </a:r>
          </a:p>
          <a:p>
            <a:r>
              <a:rPr lang="en-US" dirty="0"/>
              <a:t>  public </a:t>
            </a:r>
            <a:r>
              <a:rPr lang="en-US" dirty="0" err="1"/>
              <a:t>int</a:t>
            </a:r>
            <a:r>
              <a:rPr lang="en-US" dirty="0"/>
              <a:t> Age</a:t>
            </a:r>
          </a:p>
          <a:p>
            <a:r>
              <a:rPr lang="en-US" dirty="0"/>
              <a:t>  {</a:t>
            </a:r>
          </a:p>
          <a:p>
            <a:r>
              <a:rPr lang="en-US" dirty="0"/>
              <a:t>    get { return age; }</a:t>
            </a:r>
          </a:p>
          <a:p>
            <a:r>
              <a:rPr lang="en-US" dirty="0"/>
              <a:t>    set { age = value; }</a:t>
            </a:r>
          </a:p>
          <a:p>
            <a:r>
              <a:rPr lang="en-US" dirty="0"/>
              <a:t>  }</a:t>
            </a:r>
          </a:p>
          <a:p>
            <a:r>
              <a:rPr lang="en-US" dirty="0"/>
              <a:t>}</a:t>
            </a:r>
          </a:p>
        </p:txBody>
      </p:sp>
      <p:sp>
        <p:nvSpPr>
          <p:cNvPr id="3" name="Rectangle 2"/>
          <p:cNvSpPr/>
          <p:nvPr/>
        </p:nvSpPr>
        <p:spPr>
          <a:xfrm>
            <a:off x="4270217" y="648284"/>
            <a:ext cx="5661434"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class Program</a:t>
            </a:r>
          </a:p>
          <a:p>
            <a:r>
              <a:rPr lang="en-US" dirty="0"/>
              <a:t>{</a:t>
            </a:r>
          </a:p>
          <a:p>
            <a:r>
              <a:rPr lang="en-US" dirty="0"/>
              <a:t>  static void Main(string[] </a:t>
            </a:r>
            <a:r>
              <a:rPr lang="en-US" dirty="0" err="1"/>
              <a:t>args</a:t>
            </a:r>
            <a:r>
              <a:rPr lang="en-US" dirty="0"/>
              <a:t>)</a:t>
            </a:r>
          </a:p>
          <a:p>
            <a:r>
              <a:rPr lang="en-US" dirty="0"/>
              <a:t>  {</a:t>
            </a:r>
          </a:p>
          <a:p>
            <a:r>
              <a:rPr lang="en-US" dirty="0"/>
              <a:t>    Person </a:t>
            </a:r>
            <a:r>
              <a:rPr lang="en-US" dirty="0" err="1"/>
              <a:t>person</a:t>
            </a:r>
            <a:r>
              <a:rPr lang="en-US" dirty="0"/>
              <a:t> = new Person();</a:t>
            </a:r>
          </a:p>
          <a:p>
            <a:r>
              <a:rPr lang="en-US" dirty="0"/>
              <a:t>    </a:t>
            </a:r>
            <a:r>
              <a:rPr lang="en-US" dirty="0" err="1"/>
              <a:t>person.Name</a:t>
            </a:r>
            <a:r>
              <a:rPr lang="en-US" dirty="0"/>
              <a:t> = "John";</a:t>
            </a:r>
          </a:p>
          <a:p>
            <a:r>
              <a:rPr lang="en-US" dirty="0"/>
              <a:t>    </a:t>
            </a:r>
            <a:r>
              <a:rPr lang="en-US" dirty="0" err="1"/>
              <a:t>person.Age</a:t>
            </a:r>
            <a:r>
              <a:rPr lang="en-US" dirty="0"/>
              <a:t> = 30;</a:t>
            </a:r>
          </a:p>
          <a:p>
            <a:r>
              <a:rPr lang="en-US" dirty="0"/>
              <a:t>    </a:t>
            </a:r>
            <a:r>
              <a:rPr lang="en-US" dirty="0" err="1"/>
              <a:t>Console.WriteLine</a:t>
            </a:r>
            <a:r>
              <a:rPr lang="en-US" dirty="0"/>
              <a:t>("Name: " + </a:t>
            </a:r>
            <a:r>
              <a:rPr lang="en-US" dirty="0" err="1"/>
              <a:t>person.Name</a:t>
            </a:r>
            <a:r>
              <a:rPr lang="en-US" dirty="0"/>
              <a:t>);</a:t>
            </a:r>
          </a:p>
          <a:p>
            <a:r>
              <a:rPr lang="en-US" dirty="0"/>
              <a:t>    </a:t>
            </a:r>
            <a:r>
              <a:rPr lang="en-US" dirty="0" err="1"/>
              <a:t>Console.WriteLine</a:t>
            </a:r>
            <a:r>
              <a:rPr lang="en-US" dirty="0"/>
              <a:t>("Age: " + </a:t>
            </a:r>
            <a:r>
              <a:rPr lang="en-US" dirty="0" err="1"/>
              <a:t>person.Age</a:t>
            </a:r>
            <a:r>
              <a:rPr lang="en-US" dirty="0"/>
              <a:t>);</a:t>
            </a:r>
          </a:p>
          <a:p>
            <a:r>
              <a:rPr lang="en-US" dirty="0"/>
              <a:t>  }</a:t>
            </a:r>
          </a:p>
          <a:p>
            <a:r>
              <a:rPr lang="en-US" dirty="0"/>
              <a:t>}</a:t>
            </a:r>
          </a:p>
          <a:p>
            <a:endParaRPr lang="en-US" dirty="0"/>
          </a:p>
          <a:p>
            <a:r>
              <a:rPr lang="en-US" dirty="0"/>
              <a:t>Output: </a:t>
            </a:r>
          </a:p>
          <a:p>
            <a:r>
              <a:rPr lang="en-US" dirty="0"/>
              <a:t>Name: John </a:t>
            </a:r>
          </a:p>
          <a:p>
            <a:r>
              <a:rPr lang="en-US" dirty="0"/>
              <a:t>Age: 30</a:t>
            </a:r>
          </a:p>
        </p:txBody>
      </p:sp>
    </p:spTree>
    <p:extLst>
      <p:ext uri="{BB962C8B-B14F-4D97-AF65-F5344CB8AC3E}">
        <p14:creationId xmlns:p14="http://schemas.microsoft.com/office/powerpoint/2010/main" val="678691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17" y="193739"/>
            <a:ext cx="5072958"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Times New Roman" panose="02020603050405020304" pitchFamily="18" charset="0"/>
                <a:cs typeface="Times New Roman" panose="02020603050405020304" pitchFamily="18" charset="0"/>
              </a:rPr>
              <a:t>// C# program to calculate the area </a:t>
            </a:r>
          </a:p>
          <a:p>
            <a:r>
              <a:rPr lang="en-US" sz="1600" dirty="0">
                <a:latin typeface="Times New Roman" panose="02020603050405020304" pitchFamily="18" charset="0"/>
                <a:cs typeface="Times New Roman" panose="02020603050405020304" pitchFamily="18" charset="0"/>
              </a:rPr>
              <a:t>// of a square using the concept of</a:t>
            </a:r>
          </a:p>
          <a:p>
            <a:r>
              <a:rPr lang="en-US" sz="1600" dirty="0">
                <a:latin typeface="Times New Roman" panose="02020603050405020304" pitchFamily="18" charset="0"/>
                <a:cs typeface="Times New Roman" panose="02020603050405020304" pitchFamily="18" charset="0"/>
              </a:rPr>
              <a:t>// data abstraction</a:t>
            </a:r>
          </a:p>
          <a:p>
            <a:r>
              <a:rPr lang="en-US" sz="1600" dirty="0">
                <a:latin typeface="Times New Roman" panose="02020603050405020304" pitchFamily="18" charset="0"/>
                <a:cs typeface="Times New Roman" panose="02020603050405020304" pitchFamily="18" charset="0"/>
              </a:rPr>
              <a:t>using System;</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namespace </a:t>
            </a:r>
            <a:r>
              <a:rPr lang="en-US" sz="1600" dirty="0" err="1">
                <a:latin typeface="Times New Roman" panose="02020603050405020304" pitchFamily="18" charset="0"/>
                <a:cs typeface="Times New Roman" panose="02020603050405020304" pitchFamily="18" charset="0"/>
              </a:rPr>
              <a:t>Demoabstraction</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abstract class</a:t>
            </a:r>
          </a:p>
          <a:p>
            <a:r>
              <a:rPr lang="en-US" sz="1600" dirty="0">
                <a:latin typeface="Times New Roman" panose="02020603050405020304" pitchFamily="18" charset="0"/>
                <a:cs typeface="Times New Roman" panose="02020603050405020304" pitchFamily="18" charset="0"/>
              </a:rPr>
              <a:t>abstract class Shape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abstract method</a:t>
            </a:r>
          </a:p>
          <a:p>
            <a:r>
              <a:rPr lang="en-US" sz="1600" dirty="0">
                <a:latin typeface="Times New Roman" panose="02020603050405020304" pitchFamily="18" charset="0"/>
                <a:cs typeface="Times New Roman" panose="02020603050405020304" pitchFamily="18" charset="0"/>
              </a:rPr>
              <a:t>	public abstract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area();</a:t>
            </a:r>
          </a:p>
          <a:p>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square class inheriting the Shape class</a:t>
            </a:r>
          </a:p>
          <a:p>
            <a:r>
              <a:rPr lang="en-US" sz="1600" dirty="0">
                <a:latin typeface="Times New Roman" panose="02020603050405020304" pitchFamily="18" charset="0"/>
                <a:cs typeface="Times New Roman" panose="02020603050405020304" pitchFamily="18" charset="0"/>
              </a:rPr>
              <a:t>class Square : Shape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private data member</a:t>
            </a:r>
          </a:p>
          <a:p>
            <a:r>
              <a:rPr lang="en-US" sz="1600" dirty="0">
                <a:latin typeface="Times New Roman" panose="02020603050405020304" pitchFamily="18" charset="0"/>
                <a:cs typeface="Times New Roman" panose="02020603050405020304" pitchFamily="18" charset="0"/>
              </a:rPr>
              <a:t>	private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side;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method of square class</a:t>
            </a:r>
          </a:p>
          <a:p>
            <a:r>
              <a:rPr lang="en-US" sz="1600" dirty="0">
                <a:latin typeface="Times New Roman" panose="02020603050405020304" pitchFamily="18" charset="0"/>
                <a:cs typeface="Times New Roman" panose="02020603050405020304" pitchFamily="18" charset="0"/>
              </a:rPr>
              <a:t>	public Square(</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x = 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side = x;</a:t>
            </a:r>
          </a:p>
          <a:p>
            <a:r>
              <a:rPr lang="en-US" sz="1600" dirty="0">
                <a:latin typeface="Times New Roman" panose="02020603050405020304" pitchFamily="18" charset="0"/>
                <a:cs typeface="Times New Roman" panose="02020603050405020304" pitchFamily="18" charset="0"/>
              </a:rPr>
              <a:t>	}</a:t>
            </a:r>
          </a:p>
        </p:txBody>
      </p:sp>
      <p:sp>
        <p:nvSpPr>
          <p:cNvPr id="3" name="Rectangle 2"/>
          <p:cNvSpPr/>
          <p:nvPr/>
        </p:nvSpPr>
        <p:spPr>
          <a:xfrm>
            <a:off x="5465275" y="162962"/>
            <a:ext cx="6096000" cy="649408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1600" dirty="0">
                <a:latin typeface="Times New Roman" panose="02020603050405020304" pitchFamily="18" charset="0"/>
                <a:cs typeface="Times New Roman" panose="02020603050405020304" pitchFamily="18" charset="0"/>
              </a:rPr>
              <a:t>	// overriding of the abstract method of Shape</a:t>
            </a:r>
          </a:p>
          <a:p>
            <a:r>
              <a:rPr lang="en-US" sz="1600" dirty="0">
                <a:latin typeface="Times New Roman" panose="02020603050405020304" pitchFamily="18" charset="0"/>
                <a:cs typeface="Times New Roman" panose="02020603050405020304" pitchFamily="18" charset="0"/>
              </a:rPr>
              <a:t>	// class using the override keyword</a:t>
            </a:r>
          </a:p>
          <a:p>
            <a:r>
              <a:rPr lang="en-US" sz="1600" dirty="0">
                <a:latin typeface="Times New Roman" panose="02020603050405020304" pitchFamily="18" charset="0"/>
                <a:cs typeface="Times New Roman" panose="02020603050405020304" pitchFamily="18" charset="0"/>
              </a:rPr>
              <a:t>	public override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area()</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a:t>
            </a:r>
            <a:r>
              <a:rPr lang="en-US" sz="1600" dirty="0">
                <a:latin typeface="Times New Roman" panose="02020603050405020304" pitchFamily="18" charset="0"/>
                <a:cs typeface="Times New Roman" panose="02020603050405020304" pitchFamily="18" charset="0"/>
              </a:rPr>
              <a:t>("Area of Square: ");</a:t>
            </a:r>
          </a:p>
          <a:p>
            <a:r>
              <a:rPr lang="en-US" sz="1600" dirty="0">
                <a:latin typeface="Times New Roman" panose="02020603050405020304" pitchFamily="18" charset="0"/>
                <a:cs typeface="Times New Roman" panose="02020603050405020304" pitchFamily="18" charset="0"/>
              </a:rPr>
              <a:t>		return (side * side);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Driver Class</a:t>
            </a:r>
          </a:p>
          <a:p>
            <a:r>
              <a:rPr lang="en-US" sz="1600" dirty="0">
                <a:latin typeface="Times New Roman" panose="02020603050405020304" pitchFamily="18" charset="0"/>
                <a:cs typeface="Times New Roman" panose="02020603050405020304" pitchFamily="18" charset="0"/>
              </a:rPr>
              <a:t>class GFG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Main Method</a:t>
            </a:r>
          </a:p>
          <a:p>
            <a:r>
              <a:rPr lang="en-US" sz="1600" dirty="0">
                <a:latin typeface="Times New Roman" panose="02020603050405020304" pitchFamily="18" charset="0"/>
                <a:cs typeface="Times New Roman" panose="02020603050405020304" pitchFamily="18" charset="0"/>
              </a:rPr>
              <a:t>	static void Main(string[]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creating reference of Shape class</a:t>
            </a:r>
          </a:p>
          <a:p>
            <a:r>
              <a:rPr lang="en-US" sz="1600" dirty="0">
                <a:latin typeface="Times New Roman" panose="02020603050405020304" pitchFamily="18" charset="0"/>
                <a:cs typeface="Times New Roman" panose="02020603050405020304" pitchFamily="18" charset="0"/>
              </a:rPr>
              <a:t>		// which refer to Square class instance</a:t>
            </a:r>
          </a:p>
          <a:p>
            <a:r>
              <a:rPr lang="en-US" sz="1600" dirty="0">
                <a:latin typeface="Times New Roman" panose="02020603050405020304" pitchFamily="18" charset="0"/>
                <a:cs typeface="Times New Roman" panose="02020603050405020304" pitchFamily="18" charset="0"/>
              </a:rPr>
              <a:t>		Shape </a:t>
            </a:r>
            <a:r>
              <a:rPr lang="en-US" sz="1600" dirty="0" err="1">
                <a:latin typeface="Times New Roman" panose="02020603050405020304" pitchFamily="18" charset="0"/>
                <a:cs typeface="Times New Roman" panose="02020603050405020304" pitchFamily="18" charset="0"/>
              </a:rPr>
              <a:t>sh</a:t>
            </a:r>
            <a:r>
              <a:rPr lang="en-US" sz="1600" dirty="0">
                <a:latin typeface="Times New Roman" panose="02020603050405020304" pitchFamily="18" charset="0"/>
                <a:cs typeface="Times New Roman" panose="02020603050405020304" pitchFamily="18" charset="0"/>
              </a:rPr>
              <a:t> = new Square(4);</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calling the method</a:t>
            </a:r>
          </a:p>
          <a:p>
            <a:r>
              <a:rPr lang="en-US" sz="1600" dirty="0">
                <a:latin typeface="Times New Roman" panose="02020603050405020304" pitchFamily="18" charset="0"/>
                <a:cs typeface="Times New Roman" panose="02020603050405020304" pitchFamily="18" charset="0"/>
              </a:rPr>
              <a:t>		double result = </a:t>
            </a:r>
            <a:r>
              <a:rPr lang="en-US" sz="1600" dirty="0" err="1">
                <a:latin typeface="Times New Roman" panose="02020603050405020304" pitchFamily="18" charset="0"/>
                <a:cs typeface="Times New Roman" panose="02020603050405020304" pitchFamily="18" charset="0"/>
              </a:rPr>
              <a:t>sh.area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a:t>
            </a:r>
            <a:r>
              <a:rPr lang="en-US" sz="1600" dirty="0">
                <a:latin typeface="Times New Roman" panose="02020603050405020304" pitchFamily="18" charset="0"/>
                <a:cs typeface="Times New Roman" panose="02020603050405020304" pitchFamily="18" charset="0"/>
              </a:rPr>
              <a:t>("{0}", result);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16963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746" y="287777"/>
            <a:ext cx="11872545" cy="5324535"/>
          </a:xfrm>
          <a:prstGeom prst="rect">
            <a:avLst/>
          </a:prstGeom>
        </p:spPr>
        <p:txBody>
          <a:bodyPr wrap="square">
            <a:spAutoFit/>
          </a:bodyPr>
          <a:lstStyle/>
          <a:p>
            <a:r>
              <a:rPr lang="en-US" b="1" dirty="0"/>
              <a:t>What is an Interface in C#?</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Interface in C# is a Fully Unimplemented Class used for declaring a set of operations/methods of an object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So</a:t>
            </a:r>
            <a:r>
              <a:rPr lang="en-US" sz="1400" dirty="0">
                <a:latin typeface="Times New Roman" panose="02020603050405020304" pitchFamily="18" charset="0"/>
                <a:cs typeface="Times New Roman" panose="02020603050405020304" pitchFamily="18" charset="0"/>
              </a:rPr>
              <a:t>, we can define an interface as a pure abstract class, which allows us to define only abstract methods.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abstract method means a method without a body or implementation.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is used to achieve multiple inheritances, which the class can’t achieve.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is used to achieve full abstraction because it cannot have a method body</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Note:</a:t>
            </a:r>
          </a:p>
          <a:p>
            <a:r>
              <a:rPr lang="en-US" sz="1400" dirty="0">
                <a:latin typeface="Times New Roman" panose="02020603050405020304" pitchFamily="18" charset="0"/>
                <a:cs typeface="Times New Roman" panose="02020603050405020304" pitchFamily="18" charset="0"/>
              </a:rPr>
              <a:t>An interface can contain declarations of methods, properties, indexers, and events.</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Default </a:t>
            </a:r>
            <a:r>
              <a:rPr lang="en-US" sz="1400" dirty="0">
                <a:latin typeface="Times New Roman" panose="02020603050405020304" pitchFamily="18" charset="0"/>
                <a:cs typeface="Times New Roman" panose="02020603050405020304" pitchFamily="18" charset="0"/>
              </a:rPr>
              <a:t>interface methods with implementation body are supported from C# 8.0.</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An </a:t>
            </a:r>
            <a:r>
              <a:rPr lang="en-US" sz="1400" dirty="0">
                <a:latin typeface="Times New Roman" panose="02020603050405020304" pitchFamily="18" charset="0"/>
                <a:cs typeface="Times New Roman" panose="02020603050405020304" pitchFamily="18" charset="0"/>
              </a:rPr>
              <a:t>interface cannot contain constructors and fields.</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Interface </a:t>
            </a:r>
            <a:r>
              <a:rPr lang="en-US" sz="1400" dirty="0">
                <a:latin typeface="Times New Roman" panose="02020603050405020304" pitchFamily="18" charset="0"/>
                <a:cs typeface="Times New Roman" panose="02020603050405020304" pitchFamily="18" charset="0"/>
              </a:rPr>
              <a:t>members are by default abstract and public.</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You </a:t>
            </a:r>
            <a:r>
              <a:rPr lang="en-US" sz="1400" dirty="0">
                <a:latin typeface="Times New Roman" panose="02020603050405020304" pitchFamily="18" charset="0"/>
                <a:cs typeface="Times New Roman" panose="02020603050405020304" pitchFamily="18" charset="0"/>
              </a:rPr>
              <a:t>cannot apply access modifiers to interface members.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Although</a:t>
            </a:r>
            <a:r>
              <a:rPr lang="en-US" sz="1400" dirty="0">
                <a:latin typeface="Times New Roman" panose="02020603050405020304" pitchFamily="18" charset="0"/>
                <a:cs typeface="Times New Roman" panose="02020603050405020304" pitchFamily="18" charset="0"/>
              </a:rPr>
              <a:t>, C# 8.0 onwards, you may use private, protected, internal, public, virtual, abstract, sealed, static, extern, and partial modifiers on certain conditions.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543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423" y="96716"/>
            <a:ext cx="9911862" cy="4585871"/>
          </a:xfrm>
          <a:prstGeom prst="rect">
            <a:avLst/>
          </a:prstGeom>
        </p:spPr>
        <p:txBody>
          <a:bodyPr wrap="square">
            <a:spAutoFit/>
          </a:bodyPr>
          <a:lstStyle/>
          <a:p>
            <a:pPr algn="just" fontAlgn="base"/>
            <a:r>
              <a:rPr lang="en-US" sz="1300" b="1" dirty="0">
                <a:solidFill>
                  <a:srgbClr val="000000"/>
                </a:solidFill>
                <a:latin typeface="Times New Roman" panose="02020603050405020304" pitchFamily="18" charset="0"/>
                <a:cs typeface="Times New Roman" panose="02020603050405020304" pitchFamily="18" charset="0"/>
              </a:rPr>
              <a:t>Differences Between Concrete Class, Abstract Class, and Interface in C#:</a:t>
            </a:r>
            <a:endParaRPr lang="en-US" sz="1300" b="1" dirty="0">
              <a:solidFill>
                <a:srgbClr val="3A3A3A"/>
              </a:solidFill>
              <a:latin typeface="Times New Roman" panose="02020603050405020304" pitchFamily="18" charset="0"/>
              <a:cs typeface="Times New Roman" panose="02020603050405020304" pitchFamily="18" charset="0"/>
            </a:endParaRPr>
          </a:p>
          <a:p>
            <a:pPr fontAlgn="base"/>
            <a:r>
              <a:rPr lang="en-US" sz="1300" dirty="0">
                <a:solidFill>
                  <a:srgbClr val="3A3A3A"/>
                </a:solidFill>
                <a:latin typeface="Times New Roman" panose="02020603050405020304" pitchFamily="18" charset="0"/>
                <a:cs typeface="Times New Roman" panose="02020603050405020304" pitchFamily="18" charset="0"/>
              </a:rPr>
              <a:t/>
            </a:r>
            <a:br>
              <a:rPr lang="en-US" sz="1300" dirty="0">
                <a:solidFill>
                  <a:srgbClr val="3A3A3A"/>
                </a:solidFill>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A Concrete Class can contain only the methods that contain the method body. </a:t>
            </a:r>
            <a:endParaRPr lang="en-US" sz="1300" dirty="0" smtClean="0">
              <a:latin typeface="Times New Roman" panose="02020603050405020304" pitchFamily="18" charset="0"/>
              <a:cs typeface="Times New Roman" panose="02020603050405020304" pitchFamily="18" charset="0"/>
            </a:endParaRPr>
          </a:p>
          <a:p>
            <a:pPr fontAlgn="base"/>
            <a:endParaRPr lang="en-US" sz="1300" dirty="0" smtClean="0">
              <a:latin typeface="Times New Roman" panose="02020603050405020304" pitchFamily="18" charset="0"/>
              <a:cs typeface="Times New Roman" panose="02020603050405020304" pitchFamily="18" charset="0"/>
            </a:endParaRPr>
          </a:p>
          <a:p>
            <a:pPr fontAlgn="base"/>
            <a:r>
              <a:rPr lang="en-US" sz="1300" dirty="0" smtClean="0">
                <a:latin typeface="Times New Roman" panose="02020603050405020304" pitchFamily="18" charset="0"/>
                <a:cs typeface="Times New Roman" panose="02020603050405020304" pitchFamily="18" charset="0"/>
              </a:rPr>
              <a:t>Do </a:t>
            </a:r>
            <a:r>
              <a:rPr lang="en-US" sz="1300" dirty="0">
                <a:latin typeface="Times New Roman" panose="02020603050405020304" pitchFamily="18" charset="0"/>
                <a:cs typeface="Times New Roman" panose="02020603050405020304" pitchFamily="18" charset="0"/>
              </a:rPr>
              <a:t>we have a method without the body? Yes, we have methods without a body, called abstract methods</a:t>
            </a:r>
            <a:r>
              <a:rPr lang="en-US" sz="1300" dirty="0" smtClean="0">
                <a:latin typeface="Times New Roman" panose="02020603050405020304" pitchFamily="18" charset="0"/>
                <a:cs typeface="Times New Roman" panose="02020603050405020304" pitchFamily="18" charset="0"/>
              </a:rPr>
              <a:t>.</a:t>
            </a:r>
          </a:p>
          <a:p>
            <a:pPr fontAlgn="base"/>
            <a:endParaRPr lang="en-US" sz="1300" dirty="0" smtClean="0">
              <a:latin typeface="Times New Roman" panose="02020603050405020304" pitchFamily="18" charset="0"/>
              <a:cs typeface="Times New Roman" panose="02020603050405020304" pitchFamily="18" charset="0"/>
            </a:endParaRPr>
          </a:p>
          <a:p>
            <a:pPr fontAlgn="base"/>
            <a:r>
              <a:rPr lang="en-US" sz="1300" dirty="0" smtClean="0">
                <a:latin typeface="Times New Roman" panose="02020603050405020304" pitchFamily="18" charset="0"/>
                <a:cs typeface="Times New Roman" panose="02020603050405020304" pitchFamily="18" charset="0"/>
              </a:rPr>
              <a:t>So</a:t>
            </a:r>
            <a:r>
              <a:rPr lang="en-US" sz="1300" dirty="0">
                <a:latin typeface="Times New Roman" panose="02020603050405020304" pitchFamily="18" charset="0"/>
                <a:cs typeface="Times New Roman" panose="02020603050405020304" pitchFamily="18" charset="0"/>
              </a:rPr>
              <a:t>, we can say class contains a method with a method body, or you can say non-abstract methods. Abstract class contains abstract and non-abstract methods, and the interface contains only abstract methods.</a:t>
            </a:r>
          </a:p>
          <a:p>
            <a:pPr fontAlgn="base"/>
            <a:endParaRPr lang="en-US" sz="1300" b="1" dirty="0" smtClean="0">
              <a:latin typeface="Times New Roman" panose="02020603050405020304" pitchFamily="18" charset="0"/>
              <a:cs typeface="Times New Roman" panose="02020603050405020304" pitchFamily="18" charset="0"/>
            </a:endParaRPr>
          </a:p>
          <a:p>
            <a:pPr fontAlgn="base"/>
            <a:r>
              <a:rPr lang="en-US" sz="1300" b="1" dirty="0" smtClean="0">
                <a:latin typeface="Times New Roman" panose="02020603050405020304" pitchFamily="18" charset="0"/>
                <a:cs typeface="Times New Roman" panose="02020603050405020304" pitchFamily="18" charset="0"/>
              </a:rPr>
              <a:t>Class</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Contains only the Non-Abstract Methods (Methods with Method Body).</a:t>
            </a:r>
          </a:p>
          <a:p>
            <a:pPr fontAlgn="base"/>
            <a:endParaRPr lang="en-US" sz="1300" b="1" dirty="0" smtClean="0">
              <a:latin typeface="Times New Roman" panose="02020603050405020304" pitchFamily="18" charset="0"/>
              <a:cs typeface="Times New Roman" panose="02020603050405020304" pitchFamily="18" charset="0"/>
            </a:endParaRPr>
          </a:p>
          <a:p>
            <a:pPr fontAlgn="base"/>
            <a:r>
              <a:rPr lang="en-US" sz="1300" b="1" dirty="0" smtClean="0">
                <a:latin typeface="Times New Roman" panose="02020603050405020304" pitchFamily="18" charset="0"/>
                <a:cs typeface="Times New Roman" panose="02020603050405020304" pitchFamily="18" charset="0"/>
              </a:rPr>
              <a:t>Abstract </a:t>
            </a:r>
            <a:r>
              <a:rPr lang="en-US" sz="1300" b="1" dirty="0">
                <a:latin typeface="Times New Roman" panose="02020603050405020304" pitchFamily="18" charset="0"/>
                <a:cs typeface="Times New Roman" panose="02020603050405020304" pitchFamily="18" charset="0"/>
              </a:rPr>
              <a:t>Class:</a:t>
            </a:r>
            <a:r>
              <a:rPr lang="en-US" sz="1300" dirty="0">
                <a:latin typeface="Times New Roman" panose="02020603050405020304" pitchFamily="18" charset="0"/>
                <a:cs typeface="Times New Roman" panose="02020603050405020304" pitchFamily="18" charset="0"/>
              </a:rPr>
              <a:t> Contains both Non-Abstract Methods (Methods with Method Body) and Abstract Methods (Methods without Method Body).</a:t>
            </a:r>
          </a:p>
          <a:p>
            <a:pPr fontAlgn="base"/>
            <a:endParaRPr lang="en-US" sz="1300" b="1" dirty="0" smtClean="0">
              <a:latin typeface="Times New Roman" panose="02020603050405020304" pitchFamily="18" charset="0"/>
              <a:cs typeface="Times New Roman" panose="02020603050405020304" pitchFamily="18" charset="0"/>
            </a:endParaRPr>
          </a:p>
          <a:p>
            <a:pPr fontAlgn="base"/>
            <a:r>
              <a:rPr lang="en-US" sz="1300" b="1" dirty="0" smtClean="0">
                <a:latin typeface="Times New Roman" panose="02020603050405020304" pitchFamily="18" charset="0"/>
                <a:cs typeface="Times New Roman" panose="02020603050405020304" pitchFamily="18" charset="0"/>
              </a:rPr>
              <a:t>Interface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Contain only Abstract Methods (Methods without Method Body).</a:t>
            </a:r>
          </a:p>
          <a:p>
            <a:endParaRPr lang="en-US" sz="1300" dirty="0" smtClean="0">
              <a:latin typeface="Times New Roman" panose="02020603050405020304" pitchFamily="18" charset="0"/>
              <a:cs typeface="Times New Roman" panose="02020603050405020304" pitchFamily="18" charset="0"/>
            </a:endParaRPr>
          </a:p>
          <a:p>
            <a:pPr fontAlgn="base"/>
            <a:r>
              <a:rPr lang="en-US" sz="1400" b="1" dirty="0">
                <a:latin typeface="Times New Roman" panose="02020603050405020304" pitchFamily="18" charset="0"/>
                <a:cs typeface="Times New Roman" panose="02020603050405020304" pitchFamily="18" charset="0"/>
              </a:rPr>
              <a:t>How to Define an Interface in C#?</a:t>
            </a:r>
          </a:p>
          <a:p>
            <a:pPr fontAlgn="base"/>
            <a:r>
              <a:rPr lang="en-US" sz="1400" dirty="0">
                <a:latin typeface="Times New Roman" panose="02020603050405020304" pitchFamily="18" charset="0"/>
                <a:cs typeface="Times New Roman" panose="02020603050405020304" pitchFamily="18" charset="0"/>
              </a:rPr>
              <a:t>The way we define a class in the same way we need to define an interface in C#. In a class declaration, we need to use the class keyword, whereas in an interface declaration, we need to use the interface keyword. Moreover, in an interface, we can only declare abstract members</a:t>
            </a:r>
            <a:r>
              <a:rPr lang="en-US" sz="1400" dirty="0" smtClean="0">
                <a:latin typeface="Times New Roman" panose="02020603050405020304" pitchFamily="18" charset="0"/>
                <a:cs typeface="Times New Roman" panose="02020603050405020304" pitchFamily="18" charset="0"/>
              </a:rPr>
              <a:t>.</a:t>
            </a:r>
          </a:p>
          <a:p>
            <a:pPr fontAlgn="base"/>
            <a:endParaRPr lang="en-US" sz="1400" dirty="0">
              <a:latin typeface="Times New Roman" panose="02020603050405020304" pitchFamily="18" charset="0"/>
              <a:cs typeface="Times New Roman" panose="02020603050405020304" pitchFamily="18" charset="0"/>
            </a:endParaRPr>
          </a:p>
          <a:p>
            <a:pPr fontAlgn="base"/>
            <a:endParaRPr lang="en-US"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67974" y="4085858"/>
            <a:ext cx="7800975" cy="1781175"/>
          </a:xfrm>
          <a:prstGeom prst="rect">
            <a:avLst/>
          </a:prstGeom>
        </p:spPr>
      </p:pic>
    </p:spTree>
    <p:extLst>
      <p:ext uri="{BB962C8B-B14F-4D97-AF65-F5344CB8AC3E}">
        <p14:creationId xmlns:p14="http://schemas.microsoft.com/office/powerpoint/2010/main" val="96899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192" y="651850"/>
            <a:ext cx="3027175" cy="5909310"/>
          </a:xfrm>
          <a:prstGeom prst="rect">
            <a:avLst/>
          </a:prstGeom>
          <a:noFill/>
        </p:spPr>
        <p:txBody>
          <a:bodyPr wrap="none" rtlCol="0">
            <a:spAutoFit/>
          </a:bodyPr>
          <a:lstStyle/>
          <a:p>
            <a:r>
              <a:rPr lang="en-US" b="1" dirty="0">
                <a:solidFill>
                  <a:srgbClr val="002060"/>
                </a:solidFill>
              </a:rPr>
              <a:t>Example</a:t>
            </a:r>
          </a:p>
          <a:p>
            <a:r>
              <a:rPr lang="en-US" dirty="0"/>
              <a:t>class Employee</a:t>
            </a:r>
          </a:p>
          <a:p>
            <a:r>
              <a:rPr lang="en-US" dirty="0"/>
              <a:t>{</a:t>
            </a:r>
          </a:p>
          <a:p>
            <a:r>
              <a:rPr lang="en-US" dirty="0"/>
              <a:t>  Public </a:t>
            </a:r>
            <a:r>
              <a:rPr lang="en-US" dirty="0" err="1"/>
              <a:t>int</a:t>
            </a:r>
            <a:r>
              <a:rPr lang="en-US" dirty="0"/>
              <a:t> salary;</a:t>
            </a:r>
          </a:p>
          <a:p>
            <a:r>
              <a:rPr lang="en-US" dirty="0"/>
              <a:t>  public </a:t>
            </a:r>
            <a:r>
              <a:rPr lang="en-US" dirty="0" err="1"/>
              <a:t>int</a:t>
            </a:r>
            <a:r>
              <a:rPr lang="en-US" dirty="0"/>
              <a:t> age;</a:t>
            </a:r>
          </a:p>
          <a:p>
            <a:r>
              <a:rPr lang="en-US" dirty="0"/>
              <a:t>}</a:t>
            </a:r>
          </a:p>
          <a:p>
            <a:r>
              <a:rPr lang="en-US" dirty="0"/>
              <a:t>Class Program</a:t>
            </a:r>
          </a:p>
          <a:p>
            <a:r>
              <a:rPr lang="en-US" dirty="0"/>
              <a:t>{</a:t>
            </a:r>
          </a:p>
          <a:p>
            <a:r>
              <a:rPr lang="en-US" dirty="0"/>
              <a:t>Static void Main(string[] </a:t>
            </a:r>
            <a:r>
              <a:rPr lang="en-US" dirty="0" err="1"/>
              <a:t>args</a:t>
            </a:r>
            <a:r>
              <a:rPr lang="en-US" dirty="0"/>
              <a:t>)</a:t>
            </a:r>
          </a:p>
          <a:p>
            <a:r>
              <a:rPr lang="en-US" dirty="0"/>
              <a:t>{</a:t>
            </a:r>
          </a:p>
          <a:p>
            <a:r>
              <a:rPr lang="en-US" dirty="0"/>
              <a:t> Employee e=new Employee();</a:t>
            </a:r>
          </a:p>
          <a:p>
            <a:r>
              <a:rPr lang="en-US" dirty="0"/>
              <a:t>    </a:t>
            </a:r>
            <a:r>
              <a:rPr lang="en-US" dirty="0" err="1"/>
              <a:t>e.salary</a:t>
            </a:r>
            <a:r>
              <a:rPr lang="en-US" dirty="0"/>
              <a:t>=5000;</a:t>
            </a:r>
          </a:p>
          <a:p>
            <a:r>
              <a:rPr lang="en-US" dirty="0"/>
              <a:t>    </a:t>
            </a:r>
            <a:r>
              <a:rPr lang="en-US" dirty="0" err="1"/>
              <a:t>e.age</a:t>
            </a:r>
            <a:r>
              <a:rPr lang="en-US" dirty="0"/>
              <a:t>=23;</a:t>
            </a:r>
          </a:p>
          <a:p>
            <a:r>
              <a:rPr lang="en-US" dirty="0"/>
              <a:t>    Employee e1=e;</a:t>
            </a:r>
          </a:p>
          <a:p>
            <a:r>
              <a:rPr lang="en-US" dirty="0"/>
              <a:t>    Employee e2=e;</a:t>
            </a:r>
          </a:p>
          <a:p>
            <a:r>
              <a:rPr lang="en-US" dirty="0"/>
              <a:t>    </a:t>
            </a:r>
            <a:r>
              <a:rPr lang="en-US" dirty="0" err="1"/>
              <a:t>e.age</a:t>
            </a:r>
            <a:r>
              <a:rPr lang="en-US" dirty="0"/>
              <a:t>=25;</a:t>
            </a:r>
          </a:p>
          <a:p>
            <a:r>
              <a:rPr lang="en-US" dirty="0" err="1"/>
              <a:t>Console.WriteLine</a:t>
            </a:r>
            <a:r>
              <a:rPr lang="en-US" dirty="0"/>
              <a:t>(e1.age);</a:t>
            </a:r>
          </a:p>
          <a:p>
            <a:r>
              <a:rPr lang="en-US" dirty="0" err="1"/>
              <a:t>Console.WriteLine</a:t>
            </a:r>
            <a:r>
              <a:rPr lang="en-US" dirty="0"/>
              <a:t>(e2.age);</a:t>
            </a:r>
          </a:p>
          <a:p>
            <a:r>
              <a:rPr lang="en-US" dirty="0" err="1"/>
              <a:t>Console.ReadKey</a:t>
            </a:r>
            <a:r>
              <a:rPr lang="en-US" dirty="0"/>
              <a:t>();</a:t>
            </a:r>
          </a:p>
          <a:p>
            <a:r>
              <a:rPr lang="en-US" dirty="0"/>
              <a:t>}</a:t>
            </a:r>
          </a:p>
          <a:p>
            <a:r>
              <a:rPr lang="en-US" dirty="0"/>
              <a:t>}</a:t>
            </a:r>
          </a:p>
        </p:txBody>
      </p:sp>
      <p:graphicFrame>
        <p:nvGraphicFramePr>
          <p:cNvPr id="3" name="Table 2"/>
          <p:cNvGraphicFramePr>
            <a:graphicFrameLocks noGrp="1"/>
          </p:cNvGraphicFramePr>
          <p:nvPr>
            <p:extLst>
              <p:ext uri="{D42A27DB-BD31-4B8C-83A1-F6EECF244321}">
                <p14:modId xmlns:p14="http://schemas.microsoft.com/office/powerpoint/2010/main" val="2240103421"/>
              </p:ext>
            </p:extLst>
          </p:nvPr>
        </p:nvGraphicFramePr>
        <p:xfrm>
          <a:off x="4544839" y="1054643"/>
          <a:ext cx="6864540" cy="4621880"/>
        </p:xfrm>
        <a:graphic>
          <a:graphicData uri="http://schemas.openxmlformats.org/drawingml/2006/table">
            <a:tbl>
              <a:tblPr firstRow="1" bandRow="1">
                <a:tableStyleId>{5940675A-B579-460E-94D1-54222C63F5DA}</a:tableStyleId>
              </a:tblPr>
              <a:tblGrid>
                <a:gridCol w="3432270">
                  <a:extLst>
                    <a:ext uri="{9D8B030D-6E8A-4147-A177-3AD203B41FA5}">
                      <a16:colId xmlns:a16="http://schemas.microsoft.com/office/drawing/2014/main" xmlns="" val="20000"/>
                    </a:ext>
                  </a:extLst>
                </a:gridCol>
                <a:gridCol w="3432270">
                  <a:extLst>
                    <a:ext uri="{9D8B030D-6E8A-4147-A177-3AD203B41FA5}">
                      <a16:colId xmlns:a16="http://schemas.microsoft.com/office/drawing/2014/main" xmlns="" val="20001"/>
                    </a:ext>
                  </a:extLst>
                </a:gridCol>
              </a:tblGrid>
              <a:tr h="4621880">
                <a:tc>
                  <a:txBody>
                    <a:bodyPr/>
                    <a:lstStyle/>
                    <a:p>
                      <a:r>
                        <a:rPr lang="en-US" dirty="0"/>
                        <a:t>STACK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dirty="0"/>
                        <a:t>HEAP</a:t>
                      </a:r>
                    </a:p>
                    <a:p>
                      <a:endParaRPr lang="en-US" dirty="0"/>
                    </a:p>
                  </a:txBody>
                  <a:tcPr/>
                </a:tc>
                <a:extLst>
                  <a:ext uri="{0D108BD9-81ED-4DB2-BD59-A6C34878D82A}">
                    <a16:rowId xmlns:a16="http://schemas.microsoft.com/office/drawing/2014/main" xmlns="" val="10000"/>
                  </a:ext>
                </a:extLst>
              </a:tr>
            </a:tbl>
          </a:graphicData>
        </a:graphic>
      </p:graphicFrame>
      <p:sp>
        <p:nvSpPr>
          <p:cNvPr id="4" name="Rectangle 3"/>
          <p:cNvSpPr/>
          <p:nvPr/>
        </p:nvSpPr>
        <p:spPr>
          <a:xfrm>
            <a:off x="5323437" y="3123446"/>
            <a:ext cx="1004935" cy="353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Ox3453</a:t>
            </a:r>
          </a:p>
        </p:txBody>
      </p:sp>
      <p:sp>
        <p:nvSpPr>
          <p:cNvPr id="5" name="Rectangle 4"/>
          <p:cNvSpPr/>
          <p:nvPr/>
        </p:nvSpPr>
        <p:spPr>
          <a:xfrm>
            <a:off x="5355123" y="3755680"/>
            <a:ext cx="1004935" cy="353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Ox3453</a:t>
            </a:r>
          </a:p>
        </p:txBody>
      </p:sp>
      <p:sp>
        <p:nvSpPr>
          <p:cNvPr id="6" name="Rectangle 5"/>
          <p:cNvSpPr/>
          <p:nvPr/>
        </p:nvSpPr>
        <p:spPr>
          <a:xfrm>
            <a:off x="5323436" y="4387914"/>
            <a:ext cx="1004935" cy="353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Ox3453</a:t>
            </a:r>
          </a:p>
        </p:txBody>
      </p:sp>
      <p:cxnSp>
        <p:nvCxnSpPr>
          <p:cNvPr id="8" name="Straight Arrow Connector 7"/>
          <p:cNvCxnSpPr>
            <a:stCxn id="4" idx="1"/>
          </p:cNvCxnSpPr>
          <p:nvPr/>
        </p:nvCxnSpPr>
        <p:spPr>
          <a:xfrm flipH="1" flipV="1">
            <a:off x="5115208" y="3299988"/>
            <a:ext cx="2082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698749" y="3129833"/>
            <a:ext cx="416459" cy="369332"/>
          </a:xfrm>
          <a:prstGeom prst="rect">
            <a:avLst/>
          </a:prstGeom>
          <a:noFill/>
        </p:spPr>
        <p:txBody>
          <a:bodyPr wrap="square" rtlCol="0">
            <a:spAutoFit/>
          </a:bodyPr>
          <a:lstStyle/>
          <a:p>
            <a:r>
              <a:rPr lang="en-US" dirty="0"/>
              <a:t>e2</a:t>
            </a:r>
          </a:p>
        </p:txBody>
      </p:sp>
      <p:cxnSp>
        <p:nvCxnSpPr>
          <p:cNvPr id="10" name="Straight Arrow Connector 9"/>
          <p:cNvCxnSpPr/>
          <p:nvPr/>
        </p:nvCxnSpPr>
        <p:spPr>
          <a:xfrm flipH="1" flipV="1">
            <a:off x="5115208" y="3932222"/>
            <a:ext cx="2082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698749" y="3762067"/>
            <a:ext cx="416459" cy="369332"/>
          </a:xfrm>
          <a:prstGeom prst="rect">
            <a:avLst/>
          </a:prstGeom>
          <a:noFill/>
        </p:spPr>
        <p:txBody>
          <a:bodyPr wrap="square" rtlCol="0">
            <a:spAutoFit/>
          </a:bodyPr>
          <a:lstStyle/>
          <a:p>
            <a:r>
              <a:rPr lang="en-US" dirty="0"/>
              <a:t>e1</a:t>
            </a:r>
          </a:p>
        </p:txBody>
      </p:sp>
      <p:cxnSp>
        <p:nvCxnSpPr>
          <p:cNvPr id="12" name="Straight Arrow Connector 11"/>
          <p:cNvCxnSpPr/>
          <p:nvPr/>
        </p:nvCxnSpPr>
        <p:spPr>
          <a:xfrm flipH="1" flipV="1">
            <a:off x="5101627" y="4564456"/>
            <a:ext cx="2082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802863" y="4373177"/>
            <a:ext cx="416459" cy="369332"/>
          </a:xfrm>
          <a:prstGeom prst="rect">
            <a:avLst/>
          </a:prstGeom>
          <a:noFill/>
        </p:spPr>
        <p:txBody>
          <a:bodyPr wrap="square" rtlCol="0">
            <a:spAutoFit/>
          </a:bodyPr>
          <a:lstStyle/>
          <a:p>
            <a:r>
              <a:rPr lang="en-US" dirty="0"/>
              <a:t>e</a:t>
            </a:r>
          </a:p>
        </p:txBody>
      </p:sp>
      <p:graphicFrame>
        <p:nvGraphicFramePr>
          <p:cNvPr id="14" name="Table 13"/>
          <p:cNvGraphicFramePr>
            <a:graphicFrameLocks noGrp="1"/>
          </p:cNvGraphicFramePr>
          <p:nvPr>
            <p:extLst>
              <p:ext uri="{D42A27DB-BD31-4B8C-83A1-F6EECF244321}">
                <p14:modId xmlns:p14="http://schemas.microsoft.com/office/powerpoint/2010/main" val="4253016973"/>
              </p:ext>
            </p:extLst>
          </p:nvPr>
        </p:nvGraphicFramePr>
        <p:xfrm>
          <a:off x="8052554" y="2522094"/>
          <a:ext cx="2621482" cy="673779"/>
        </p:xfrm>
        <a:graphic>
          <a:graphicData uri="http://schemas.openxmlformats.org/drawingml/2006/table">
            <a:tbl>
              <a:tblPr firstRow="1" bandRow="1">
                <a:tableStyleId>{5940675A-B579-460E-94D1-54222C63F5DA}</a:tableStyleId>
              </a:tblPr>
              <a:tblGrid>
                <a:gridCol w="1310741">
                  <a:extLst>
                    <a:ext uri="{9D8B030D-6E8A-4147-A177-3AD203B41FA5}">
                      <a16:colId xmlns:a16="http://schemas.microsoft.com/office/drawing/2014/main" xmlns="" val="20000"/>
                    </a:ext>
                  </a:extLst>
                </a:gridCol>
                <a:gridCol w="1310741">
                  <a:extLst>
                    <a:ext uri="{9D8B030D-6E8A-4147-A177-3AD203B41FA5}">
                      <a16:colId xmlns:a16="http://schemas.microsoft.com/office/drawing/2014/main" xmlns="" val="20001"/>
                    </a:ext>
                  </a:extLst>
                </a:gridCol>
              </a:tblGrid>
              <a:tr h="673779">
                <a:tc>
                  <a:txBody>
                    <a:bodyPr/>
                    <a:lstStyle/>
                    <a:p>
                      <a:r>
                        <a:rPr lang="en-US" dirty="0"/>
                        <a:t>Salary</a:t>
                      </a:r>
                    </a:p>
                    <a:p>
                      <a:r>
                        <a:rPr lang="en-US" dirty="0"/>
                        <a:t>5000</a:t>
                      </a:r>
                    </a:p>
                  </a:txBody>
                  <a:tcPr/>
                </a:tc>
                <a:tc>
                  <a:txBody>
                    <a:bodyPr/>
                    <a:lstStyle/>
                    <a:p>
                      <a:r>
                        <a:rPr lang="en-US" dirty="0"/>
                        <a:t>Age</a:t>
                      </a:r>
                    </a:p>
                    <a:p>
                      <a:r>
                        <a:rPr lang="en-US" dirty="0"/>
                        <a:t>23</a:t>
                      </a:r>
                    </a:p>
                  </a:txBody>
                  <a:tcPr/>
                </a:tc>
                <a:extLst>
                  <a:ext uri="{0D108BD9-81ED-4DB2-BD59-A6C34878D82A}">
                    <a16:rowId xmlns:a16="http://schemas.microsoft.com/office/drawing/2014/main" xmlns="" val="10000"/>
                  </a:ext>
                </a:extLst>
              </a:tr>
            </a:tbl>
          </a:graphicData>
        </a:graphic>
      </p:graphicFrame>
      <p:sp>
        <p:nvSpPr>
          <p:cNvPr id="15" name="Rectangle 14"/>
          <p:cNvSpPr/>
          <p:nvPr/>
        </p:nvSpPr>
        <p:spPr>
          <a:xfrm>
            <a:off x="8952368" y="3276054"/>
            <a:ext cx="1004935" cy="353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Ox3453</a:t>
            </a:r>
          </a:p>
        </p:txBody>
      </p:sp>
      <p:cxnSp>
        <p:nvCxnSpPr>
          <p:cNvPr id="17" name="Straight Arrow Connector 16"/>
          <p:cNvCxnSpPr>
            <a:endCxn id="15" idx="1"/>
          </p:cNvCxnSpPr>
          <p:nvPr/>
        </p:nvCxnSpPr>
        <p:spPr>
          <a:xfrm>
            <a:off x="6328371" y="3451531"/>
            <a:ext cx="2623997" cy="1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6360058" y="3546318"/>
            <a:ext cx="2592310" cy="433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6328371" y="3628074"/>
            <a:ext cx="2770362" cy="1112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3300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028" y="206062"/>
            <a:ext cx="5627769" cy="64940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Times New Roman" panose="02020603050405020304" pitchFamily="18" charset="0"/>
                <a:cs typeface="Times New Roman" panose="02020603050405020304" pitchFamily="18" charset="0"/>
              </a:rPr>
              <a:t>using System;</a:t>
            </a:r>
          </a:p>
          <a:p>
            <a:r>
              <a:rPr lang="en-US" sz="1600" dirty="0">
                <a:latin typeface="Times New Roman" panose="02020603050405020304" pitchFamily="18" charset="0"/>
                <a:cs typeface="Times New Roman" panose="02020603050405020304" pitchFamily="18" charset="0"/>
              </a:rPr>
              <a:t>namespace </a:t>
            </a:r>
            <a:r>
              <a:rPr lang="en-US" sz="1600" dirty="0" err="1">
                <a:latin typeface="Times New Roman" panose="02020603050405020304" pitchFamily="18" charset="0"/>
                <a:cs typeface="Times New Roman" panose="02020603050405020304" pitchFamily="18" charset="0"/>
              </a:rPr>
              <a:t>CsharpInterface</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interface </a:t>
            </a:r>
            <a:r>
              <a:rPr lang="en-US" sz="1600" dirty="0" err="1">
                <a:latin typeface="Times New Roman" panose="02020603050405020304" pitchFamily="18" charset="0"/>
                <a:cs typeface="Times New Roman" panose="02020603050405020304" pitchFamily="18" charset="0"/>
              </a:rPr>
              <a:t>IPolygon</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method without body</a:t>
            </a:r>
          </a:p>
          <a:p>
            <a:r>
              <a:rPr lang="en-US" sz="1600" dirty="0">
                <a:latin typeface="Times New Roman" panose="02020603050405020304" pitchFamily="18" charset="0"/>
                <a:cs typeface="Times New Roman" panose="02020603050405020304" pitchFamily="18" charset="0"/>
              </a:rPr>
              <a:t>    void </a:t>
            </a:r>
            <a:r>
              <a:rPr lang="en-US" sz="1600" dirty="0" err="1">
                <a:latin typeface="Times New Roman" panose="02020603050405020304" pitchFamily="18" charset="0"/>
                <a:cs typeface="Times New Roman" panose="02020603050405020304" pitchFamily="18" charset="0"/>
              </a:rPr>
              <a:t>calculateArea</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l,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b);</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class Rectangle : </a:t>
            </a:r>
            <a:r>
              <a:rPr lang="en-US" sz="1600" dirty="0" err="1">
                <a:latin typeface="Times New Roman" panose="02020603050405020304" pitchFamily="18" charset="0"/>
                <a:cs typeface="Times New Roman" panose="02020603050405020304" pitchFamily="18" charset="0"/>
              </a:rPr>
              <a:t>IPolygon</a:t>
            </a:r>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implementation of methods inside interface</a:t>
            </a:r>
          </a:p>
          <a:p>
            <a:r>
              <a:rPr lang="en-US" sz="1600" dirty="0">
                <a:latin typeface="Times New Roman" panose="02020603050405020304" pitchFamily="18" charset="0"/>
                <a:cs typeface="Times New Roman" panose="02020603050405020304" pitchFamily="18" charset="0"/>
              </a:rPr>
              <a:t>    public void </a:t>
            </a:r>
            <a:r>
              <a:rPr lang="en-US" sz="1600" dirty="0" err="1">
                <a:latin typeface="Times New Roman" panose="02020603050405020304" pitchFamily="18" charset="0"/>
                <a:cs typeface="Times New Roman" panose="02020603050405020304" pitchFamily="18" charset="0"/>
              </a:rPr>
              <a:t>calculateArea</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l,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b)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area = l * b;</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Console.WriteLine</a:t>
            </a:r>
            <a:r>
              <a:rPr lang="en-US" sz="1600" dirty="0">
                <a:latin typeface="Times New Roman" panose="02020603050405020304" pitchFamily="18" charset="0"/>
                <a:cs typeface="Times New Roman" panose="02020603050405020304" pitchFamily="18" charset="0"/>
              </a:rPr>
              <a:t>("Area of Rectangle: " + area);</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class Program {</a:t>
            </a:r>
          </a:p>
          <a:p>
            <a:r>
              <a:rPr lang="en-US" sz="1600" dirty="0">
                <a:latin typeface="Times New Roman" panose="02020603050405020304" pitchFamily="18" charset="0"/>
                <a:cs typeface="Times New Roman" panose="02020603050405020304" pitchFamily="18" charset="0"/>
              </a:rPr>
              <a:t>    static void Main (string []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Rectangle r1 = new Rectangle();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r1.calculateArea(100, 200);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p:txBody>
      </p:sp>
      <p:sp>
        <p:nvSpPr>
          <p:cNvPr id="4" name="Rectangle 3"/>
          <p:cNvSpPr/>
          <p:nvPr/>
        </p:nvSpPr>
        <p:spPr>
          <a:xfrm>
            <a:off x="6604474" y="1763263"/>
            <a:ext cx="356983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OUTPUT:-</a:t>
            </a:r>
          </a:p>
          <a:p>
            <a:endParaRPr lang="en-US" dirty="0"/>
          </a:p>
          <a:p>
            <a:r>
              <a:rPr lang="en-US" dirty="0" smtClean="0"/>
              <a:t>Area </a:t>
            </a:r>
            <a:r>
              <a:rPr lang="en-US" dirty="0"/>
              <a:t>of Rectangle: 20000</a:t>
            </a:r>
          </a:p>
        </p:txBody>
      </p:sp>
    </p:spTree>
    <p:extLst>
      <p:ext uri="{BB962C8B-B14F-4D97-AF65-F5344CB8AC3E}">
        <p14:creationId xmlns:p14="http://schemas.microsoft.com/office/powerpoint/2010/main" val="3978223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 y="312225"/>
            <a:ext cx="5323268" cy="618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a:t>
            </a:r>
          </a:p>
          <a:p>
            <a:r>
              <a:rPr lang="en-US" dirty="0"/>
              <a:t>namespace </a:t>
            </a:r>
            <a:r>
              <a:rPr lang="en-US" dirty="0" err="1"/>
              <a:t>CsharpInterface</a:t>
            </a:r>
            <a:r>
              <a:rPr lang="en-US" dirty="0"/>
              <a:t> {</a:t>
            </a:r>
          </a:p>
          <a:p>
            <a:endParaRPr lang="en-US" dirty="0"/>
          </a:p>
          <a:p>
            <a:r>
              <a:rPr lang="en-US" dirty="0"/>
              <a:t>  interface </a:t>
            </a:r>
            <a:r>
              <a:rPr lang="en-US" dirty="0" err="1"/>
              <a:t>IPolygon</a:t>
            </a:r>
            <a:r>
              <a:rPr lang="en-US" dirty="0"/>
              <a:t> {</a:t>
            </a:r>
          </a:p>
          <a:p>
            <a:r>
              <a:rPr lang="en-US" dirty="0"/>
              <a:t>    // method without body</a:t>
            </a:r>
          </a:p>
          <a:p>
            <a:r>
              <a:rPr lang="en-US" dirty="0"/>
              <a:t>    void </a:t>
            </a:r>
            <a:r>
              <a:rPr lang="en-US" dirty="0" err="1"/>
              <a:t>calculateArea</a:t>
            </a:r>
            <a:r>
              <a:rPr lang="en-US" dirty="0"/>
              <a:t>();</a:t>
            </a:r>
          </a:p>
          <a:p>
            <a:endParaRPr lang="en-US" dirty="0"/>
          </a:p>
          <a:p>
            <a:r>
              <a:rPr lang="en-US" dirty="0"/>
              <a:t>  }   </a:t>
            </a:r>
          </a:p>
          <a:p>
            <a:r>
              <a:rPr lang="en-US" dirty="0"/>
              <a:t>  // implements interface</a:t>
            </a:r>
          </a:p>
          <a:p>
            <a:r>
              <a:rPr lang="en-US" dirty="0"/>
              <a:t>  class Rectangle : </a:t>
            </a:r>
            <a:r>
              <a:rPr lang="en-US" dirty="0" err="1"/>
              <a:t>IPolygon</a:t>
            </a:r>
            <a:r>
              <a:rPr lang="en-US" dirty="0"/>
              <a:t> {</a:t>
            </a:r>
          </a:p>
          <a:p>
            <a:endParaRPr lang="en-US" dirty="0"/>
          </a:p>
          <a:p>
            <a:r>
              <a:rPr lang="en-US" dirty="0"/>
              <a:t>    // implementation of </a:t>
            </a:r>
            <a:r>
              <a:rPr lang="en-US" dirty="0" err="1"/>
              <a:t>IPolygon</a:t>
            </a:r>
            <a:r>
              <a:rPr lang="en-US" dirty="0"/>
              <a:t> interface</a:t>
            </a:r>
          </a:p>
          <a:p>
            <a:r>
              <a:rPr lang="en-US" dirty="0"/>
              <a:t>    public void </a:t>
            </a:r>
            <a:r>
              <a:rPr lang="en-US" dirty="0" err="1"/>
              <a:t>calculateArea</a:t>
            </a:r>
            <a:r>
              <a:rPr lang="en-US" dirty="0"/>
              <a:t>() {</a:t>
            </a:r>
          </a:p>
          <a:p>
            <a:r>
              <a:rPr lang="en-US" dirty="0"/>
              <a:t>      </a:t>
            </a:r>
          </a:p>
          <a:p>
            <a:r>
              <a:rPr lang="en-US" dirty="0"/>
              <a:t>      </a:t>
            </a:r>
            <a:r>
              <a:rPr lang="en-US" dirty="0" err="1"/>
              <a:t>int</a:t>
            </a:r>
            <a:r>
              <a:rPr lang="en-US" dirty="0"/>
              <a:t> l = 30;</a:t>
            </a:r>
          </a:p>
          <a:p>
            <a:r>
              <a:rPr lang="en-US" dirty="0"/>
              <a:t>      </a:t>
            </a:r>
            <a:r>
              <a:rPr lang="en-US" dirty="0" err="1"/>
              <a:t>int</a:t>
            </a:r>
            <a:r>
              <a:rPr lang="en-US" dirty="0"/>
              <a:t> b = 90;</a:t>
            </a:r>
          </a:p>
          <a:p>
            <a:r>
              <a:rPr lang="en-US" dirty="0"/>
              <a:t>      </a:t>
            </a:r>
            <a:r>
              <a:rPr lang="en-US" dirty="0" err="1"/>
              <a:t>int</a:t>
            </a:r>
            <a:r>
              <a:rPr lang="en-US" dirty="0"/>
              <a:t> area = l * b;</a:t>
            </a:r>
          </a:p>
          <a:p>
            <a:r>
              <a:rPr lang="en-US" dirty="0"/>
              <a:t>      </a:t>
            </a:r>
            <a:r>
              <a:rPr lang="en-US" dirty="0" err="1"/>
              <a:t>Console.WriteLine</a:t>
            </a:r>
            <a:r>
              <a:rPr lang="en-US" dirty="0"/>
              <a:t>("Area of Rectangle: " + area);</a:t>
            </a:r>
          </a:p>
          <a:p>
            <a:r>
              <a:rPr lang="en-US" dirty="0"/>
              <a:t>    }</a:t>
            </a:r>
          </a:p>
          <a:p>
            <a:r>
              <a:rPr lang="en-US" dirty="0"/>
              <a:t>  }</a:t>
            </a:r>
          </a:p>
          <a:p>
            <a:endParaRPr lang="en-US" dirty="0"/>
          </a:p>
          <a:p>
            <a:r>
              <a:rPr lang="en-US" dirty="0"/>
              <a:t>  </a:t>
            </a:r>
          </a:p>
        </p:txBody>
      </p:sp>
      <p:sp>
        <p:nvSpPr>
          <p:cNvPr id="3" name="Rectangle 2"/>
          <p:cNvSpPr/>
          <p:nvPr/>
        </p:nvSpPr>
        <p:spPr>
          <a:xfrm>
            <a:off x="5907110" y="102752"/>
            <a:ext cx="6096000" cy="646330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class Square : </a:t>
            </a:r>
            <a:r>
              <a:rPr lang="en-US" dirty="0" err="1"/>
              <a:t>IPolygon</a:t>
            </a:r>
            <a:r>
              <a:rPr lang="en-US" dirty="0"/>
              <a:t> {</a:t>
            </a:r>
          </a:p>
          <a:p>
            <a:r>
              <a:rPr lang="en-US" dirty="0" smtClean="0"/>
              <a:t>    </a:t>
            </a:r>
            <a:r>
              <a:rPr lang="en-US" dirty="0"/>
              <a:t>// implementation of </a:t>
            </a:r>
            <a:r>
              <a:rPr lang="en-US" dirty="0" err="1"/>
              <a:t>IPolygon</a:t>
            </a:r>
            <a:r>
              <a:rPr lang="en-US" dirty="0"/>
              <a:t> interface</a:t>
            </a:r>
          </a:p>
          <a:p>
            <a:r>
              <a:rPr lang="en-US" dirty="0"/>
              <a:t>    public void </a:t>
            </a:r>
            <a:r>
              <a:rPr lang="en-US" dirty="0" err="1"/>
              <a:t>calculateArea</a:t>
            </a:r>
            <a:r>
              <a:rPr lang="en-US" dirty="0"/>
              <a:t>() </a:t>
            </a:r>
            <a:endParaRPr lang="en-US" dirty="0" smtClean="0"/>
          </a:p>
          <a:p>
            <a:r>
              <a:rPr lang="en-US" dirty="0" smtClean="0"/>
              <a:t>{    </a:t>
            </a:r>
            <a:endParaRPr lang="en-US" dirty="0"/>
          </a:p>
          <a:p>
            <a:r>
              <a:rPr lang="en-US" dirty="0"/>
              <a:t>      </a:t>
            </a:r>
            <a:r>
              <a:rPr lang="en-US" dirty="0" err="1"/>
              <a:t>int</a:t>
            </a:r>
            <a:r>
              <a:rPr lang="en-US" dirty="0"/>
              <a:t> l = 30;</a:t>
            </a:r>
          </a:p>
          <a:p>
            <a:r>
              <a:rPr lang="en-US" dirty="0"/>
              <a:t>      </a:t>
            </a:r>
            <a:r>
              <a:rPr lang="en-US" dirty="0" err="1"/>
              <a:t>int</a:t>
            </a:r>
            <a:r>
              <a:rPr lang="en-US" dirty="0"/>
              <a:t> area = l * l;</a:t>
            </a:r>
          </a:p>
          <a:p>
            <a:r>
              <a:rPr lang="en-US" dirty="0"/>
              <a:t>      </a:t>
            </a:r>
            <a:r>
              <a:rPr lang="en-US" dirty="0" err="1"/>
              <a:t>Console.WriteLine</a:t>
            </a:r>
            <a:r>
              <a:rPr lang="en-US" dirty="0"/>
              <a:t>("Area of Square: " + area);</a:t>
            </a:r>
          </a:p>
          <a:p>
            <a:r>
              <a:rPr lang="en-US" dirty="0"/>
              <a:t>    }</a:t>
            </a:r>
          </a:p>
          <a:p>
            <a:r>
              <a:rPr lang="en-US" dirty="0"/>
              <a:t>  }</a:t>
            </a:r>
          </a:p>
          <a:p>
            <a:r>
              <a:rPr lang="en-US" dirty="0" smtClean="0"/>
              <a:t>  </a:t>
            </a:r>
            <a:r>
              <a:rPr lang="en-US" dirty="0"/>
              <a:t>class Program {</a:t>
            </a:r>
          </a:p>
          <a:p>
            <a:r>
              <a:rPr lang="en-US" dirty="0"/>
              <a:t>    static void Main (string [] </a:t>
            </a:r>
            <a:r>
              <a:rPr lang="en-US" dirty="0" err="1"/>
              <a:t>args</a:t>
            </a:r>
            <a:r>
              <a:rPr lang="en-US" dirty="0"/>
              <a:t>) {</a:t>
            </a:r>
          </a:p>
          <a:p>
            <a:r>
              <a:rPr lang="en-US" dirty="0" smtClean="0"/>
              <a:t>      </a:t>
            </a:r>
            <a:r>
              <a:rPr lang="en-US" dirty="0"/>
              <a:t>Rectangle r1 = new Rectangle();  </a:t>
            </a:r>
          </a:p>
          <a:p>
            <a:r>
              <a:rPr lang="en-US" dirty="0"/>
              <a:t>      r1.calculateArea();</a:t>
            </a:r>
          </a:p>
          <a:p>
            <a:endParaRPr lang="en-US" dirty="0"/>
          </a:p>
          <a:p>
            <a:r>
              <a:rPr lang="en-US" dirty="0"/>
              <a:t>      Square s1 = new Square();  </a:t>
            </a:r>
          </a:p>
          <a:p>
            <a:r>
              <a:rPr lang="en-US" dirty="0"/>
              <a:t>      s1.calculateArea();</a:t>
            </a:r>
          </a:p>
          <a:p>
            <a:r>
              <a:rPr lang="en-US" dirty="0"/>
              <a:t>    }</a:t>
            </a:r>
          </a:p>
          <a:p>
            <a:r>
              <a:rPr lang="en-US" dirty="0"/>
              <a:t>  }</a:t>
            </a:r>
          </a:p>
          <a:p>
            <a:r>
              <a:rPr lang="en-US" dirty="0" smtClean="0"/>
              <a:t>}</a:t>
            </a:r>
          </a:p>
          <a:p>
            <a:r>
              <a:rPr lang="en-US" dirty="0"/>
              <a:t>Output</a:t>
            </a:r>
          </a:p>
          <a:p>
            <a:endParaRPr lang="en-US" dirty="0"/>
          </a:p>
          <a:p>
            <a:r>
              <a:rPr lang="en-US" dirty="0"/>
              <a:t>Area of Rectangle: 2700</a:t>
            </a:r>
          </a:p>
          <a:p>
            <a:r>
              <a:rPr lang="en-US" dirty="0"/>
              <a:t>Area of Square: 900</a:t>
            </a:r>
            <a:endParaRPr lang="en-US" dirty="0"/>
          </a:p>
        </p:txBody>
      </p:sp>
    </p:spTree>
    <p:extLst>
      <p:ext uri="{BB962C8B-B14F-4D97-AF65-F5344CB8AC3E}">
        <p14:creationId xmlns:p14="http://schemas.microsoft.com/office/powerpoint/2010/main" val="35372499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468" y="642390"/>
            <a:ext cx="11505126"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Explicit Interface Implementation</a:t>
            </a:r>
          </a:p>
          <a:p>
            <a:r>
              <a:rPr lang="en-US" dirty="0">
                <a:latin typeface="Times New Roman" panose="02020603050405020304" pitchFamily="18" charset="0"/>
                <a:cs typeface="Times New Roman" panose="02020603050405020304" pitchFamily="18" charset="0"/>
              </a:rPr>
              <a:t>In C#, we use explicit interface implementation to explicitly implement an interface member to avoid ambiguity when a class implements multiple interfaces having a member with the same name and signature.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using explicit implementation, we can resolve the ambiguity between the members with the same name. The class must explicitly specify which interface member it is implementing.</a:t>
            </a:r>
          </a:p>
        </p:txBody>
      </p:sp>
    </p:spTree>
    <p:extLst>
      <p:ext uri="{BB962C8B-B14F-4D97-AF65-F5344CB8AC3E}">
        <p14:creationId xmlns:p14="http://schemas.microsoft.com/office/powerpoint/2010/main" val="268137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266" y="553998"/>
            <a:ext cx="5401733" cy="50167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latin typeface="Times New Roman" panose="02020603050405020304" pitchFamily="18" charset="0"/>
                <a:cs typeface="Times New Roman" panose="02020603050405020304" pitchFamily="18" charset="0"/>
              </a:rPr>
              <a:t>using System;</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public interface </a:t>
            </a:r>
            <a:r>
              <a:rPr lang="en-US" sz="1600" dirty="0" err="1">
                <a:latin typeface="Times New Roman" panose="02020603050405020304" pitchFamily="18" charset="0"/>
                <a:cs typeface="Times New Roman" panose="02020603050405020304" pitchFamily="18" charset="0"/>
              </a:rPr>
              <a:t>IShape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void Draw();</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public interface </a:t>
            </a:r>
            <a:r>
              <a:rPr lang="en-US" sz="1600" dirty="0" err="1">
                <a:latin typeface="Times New Roman" panose="02020603050405020304" pitchFamily="18" charset="0"/>
                <a:cs typeface="Times New Roman" panose="02020603050405020304" pitchFamily="18" charset="0"/>
              </a:rPr>
              <a:t>ICircle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void Draw();</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public class Shape : </a:t>
            </a:r>
            <a:r>
              <a:rPr lang="en-US" sz="1600" dirty="0" err="1">
                <a:latin typeface="Times New Roman" panose="02020603050405020304" pitchFamily="18" charset="0"/>
                <a:cs typeface="Times New Roman" panose="02020603050405020304" pitchFamily="18" charset="0"/>
              </a:rPr>
              <a:t>IShape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ICircle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void </a:t>
            </a:r>
            <a:r>
              <a:rPr lang="en-US" sz="1600" dirty="0" err="1">
                <a:latin typeface="Times New Roman" panose="02020603050405020304" pitchFamily="18" charset="0"/>
                <a:cs typeface="Times New Roman" panose="02020603050405020304" pitchFamily="18" charset="0"/>
              </a:rPr>
              <a:t>IShape.Draw</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Console.WriteLine</a:t>
            </a:r>
            <a:r>
              <a:rPr lang="en-US" sz="1600" dirty="0">
                <a:latin typeface="Times New Roman" panose="02020603050405020304" pitchFamily="18" charset="0"/>
                <a:cs typeface="Times New Roman" panose="02020603050405020304" pitchFamily="18" charset="0"/>
              </a:rPr>
              <a:t>("Drawing a shape");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void </a:t>
            </a:r>
            <a:r>
              <a:rPr lang="en-US" sz="1600" dirty="0" err="1">
                <a:latin typeface="Times New Roman" panose="02020603050405020304" pitchFamily="18" charset="0"/>
                <a:cs typeface="Times New Roman" panose="02020603050405020304" pitchFamily="18" charset="0"/>
              </a:rPr>
              <a:t>ICircle.Draw</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Console.WriteLine</a:t>
            </a:r>
            <a:r>
              <a:rPr lang="en-US" sz="1600" dirty="0">
                <a:latin typeface="Times New Roman" panose="02020603050405020304" pitchFamily="18" charset="0"/>
                <a:cs typeface="Times New Roman" panose="02020603050405020304" pitchFamily="18" charset="0"/>
              </a:rPr>
              <a:t>("Drawing a circle");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p:txBody>
      </p:sp>
      <p:sp>
        <p:nvSpPr>
          <p:cNvPr id="3" name="Rectangle 2"/>
          <p:cNvSpPr/>
          <p:nvPr/>
        </p:nvSpPr>
        <p:spPr>
          <a:xfrm>
            <a:off x="5706534" y="553998"/>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1600">
                <a:latin typeface="Times New Roman" panose="02020603050405020304" pitchFamily="18" charset="0"/>
                <a:cs typeface="Times New Roman" panose="02020603050405020304" pitchFamily="18" charset="0"/>
              </a:rPr>
              <a:t>class Program {</a:t>
            </a:r>
          </a:p>
          <a:p>
            <a:r>
              <a:rPr lang="en-US" sz="1600">
                <a:latin typeface="Times New Roman" panose="02020603050405020304" pitchFamily="18" charset="0"/>
                <a:cs typeface="Times New Roman" panose="02020603050405020304" pitchFamily="18" charset="0"/>
              </a:rPr>
              <a:t>    static void Main(string[] args) {</a:t>
            </a:r>
          </a:p>
          <a:p>
            <a:r>
              <a:rPr lang="en-US" sz="1600">
                <a:latin typeface="Times New Roman" panose="02020603050405020304" pitchFamily="18" charset="0"/>
                <a:cs typeface="Times New Roman" panose="02020603050405020304" pitchFamily="18" charset="0"/>
              </a:rPr>
              <a:t>        IShape shape = new Shape();</a:t>
            </a:r>
          </a:p>
          <a:p>
            <a:r>
              <a:rPr lang="en-US" sz="1600">
                <a:latin typeface="Times New Roman" panose="02020603050405020304" pitchFamily="18" charset="0"/>
                <a:cs typeface="Times New Roman" panose="02020603050405020304" pitchFamily="18" charset="0"/>
              </a:rPr>
              <a:t>        ICircle circle = new Shape();</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shape.Draw(); // Outputs "Drawing a shape"</a:t>
            </a:r>
          </a:p>
          <a:p>
            <a:r>
              <a:rPr lang="en-US" sz="1600">
                <a:latin typeface="Times New Roman" panose="02020603050405020304" pitchFamily="18" charset="0"/>
                <a:cs typeface="Times New Roman" panose="02020603050405020304" pitchFamily="18" charset="0"/>
              </a:rPr>
              <a:t>        circle.Draw(); // Outputs "Drawing a circle"</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29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40537793"/>
              </p:ext>
            </p:extLst>
          </p:nvPr>
        </p:nvGraphicFramePr>
        <p:xfrm>
          <a:off x="1384308" y="1146616"/>
          <a:ext cx="8927588" cy="4351339"/>
        </p:xfrm>
        <a:graphic>
          <a:graphicData uri="http://schemas.openxmlformats.org/drawingml/2006/table">
            <a:tbl>
              <a:tblPr/>
              <a:tblGrid>
                <a:gridCol w="4463794">
                  <a:extLst>
                    <a:ext uri="{9D8B030D-6E8A-4147-A177-3AD203B41FA5}">
                      <a16:colId xmlns:a16="http://schemas.microsoft.com/office/drawing/2014/main" xmlns="" val="20000"/>
                    </a:ext>
                  </a:extLst>
                </a:gridCol>
                <a:gridCol w="4463794">
                  <a:extLst>
                    <a:ext uri="{9D8B030D-6E8A-4147-A177-3AD203B41FA5}">
                      <a16:colId xmlns:a16="http://schemas.microsoft.com/office/drawing/2014/main" xmlns="" val="20001"/>
                    </a:ext>
                  </a:extLst>
                </a:gridCol>
              </a:tblGrid>
              <a:tr h="246416">
                <a:tc gridSpan="2">
                  <a:txBody>
                    <a:bodyPr/>
                    <a:lstStyle/>
                    <a:p>
                      <a:pPr algn="ctr"/>
                      <a:r>
                        <a:rPr lang="en-US" sz="1400" b="1">
                          <a:solidFill>
                            <a:srgbClr val="FFFFFF"/>
                          </a:solidFill>
                          <a:effectLst/>
                          <a:latin typeface="Open Sans"/>
                        </a:rPr>
                        <a:t>Value Type vs Reference Type</a:t>
                      </a:r>
                      <a:endParaRPr lang="en-US" sz="1400" b="1">
                        <a:solidFill>
                          <a:srgbClr val="333333"/>
                        </a:solidFill>
                        <a:effectLst/>
                        <a:latin typeface="Open Sans"/>
                      </a:endParaRPr>
                    </a:p>
                  </a:txBody>
                  <a:tcPr marL="120203"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324B7A"/>
                    </a:solidFill>
                  </a:tcPr>
                </a:tc>
                <a:tc hMerge="1">
                  <a:txBody>
                    <a:bodyPr/>
                    <a:lstStyle/>
                    <a:p>
                      <a:endParaRPr lang="en-US"/>
                    </a:p>
                  </a:txBody>
                  <a:tcPr/>
                </a:tc>
                <a:extLst>
                  <a:ext uri="{0D108BD9-81ED-4DB2-BD59-A6C34878D82A}">
                    <a16:rowId xmlns:a16="http://schemas.microsoft.com/office/drawing/2014/main" xmlns="" val="10000"/>
                  </a:ext>
                </a:extLst>
              </a:tr>
              <a:tr h="895510">
                <a:tc>
                  <a:txBody>
                    <a:bodyPr/>
                    <a:lstStyle/>
                    <a:p>
                      <a:pPr algn="l"/>
                      <a:r>
                        <a:rPr lang="en-US" sz="1400">
                          <a:effectLst/>
                        </a:rPr>
                        <a:t>A value type holds a data value within its own memory space.</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3EBFA"/>
                    </a:solidFill>
                  </a:tcPr>
                </a:tc>
                <a:tc>
                  <a:txBody>
                    <a:bodyPr/>
                    <a:lstStyle/>
                    <a:p>
                      <a:pPr algn="l"/>
                      <a:r>
                        <a:rPr lang="en-US" sz="1400">
                          <a:effectLst/>
                        </a:rPr>
                        <a:t>A reference type holds a pointer to another memory location that holds the data.</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xmlns="" val="10001"/>
                  </a:ext>
                </a:extLst>
              </a:tr>
              <a:tr h="246416">
                <a:tc gridSpan="2">
                  <a:txBody>
                    <a:bodyPr/>
                    <a:lstStyle/>
                    <a:p>
                      <a:pPr algn="ctr"/>
                      <a:r>
                        <a:rPr lang="en-US" sz="1400" b="1">
                          <a:effectLst/>
                        </a:rPr>
                        <a:t> </a:t>
                      </a:r>
                      <a:r>
                        <a:rPr lang="en-US" sz="1400" b="1">
                          <a:solidFill>
                            <a:srgbClr val="FFFFFF"/>
                          </a:solidFill>
                          <a:effectLst/>
                        </a:rPr>
                        <a:t>Assignment</a:t>
                      </a:r>
                      <a:endParaRPr lang="en-US" sz="1400">
                        <a:effectLst/>
                      </a:endParaRPr>
                    </a:p>
                  </a:txBody>
                  <a:tcPr marL="120203"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extLst>
                  <a:ext uri="{0D108BD9-81ED-4DB2-BD59-A6C34878D82A}">
                    <a16:rowId xmlns:a16="http://schemas.microsoft.com/office/drawing/2014/main" xmlns="" val="10002"/>
                  </a:ext>
                </a:extLst>
              </a:tr>
              <a:tr h="1328240">
                <a:tc>
                  <a:txBody>
                    <a:bodyPr/>
                    <a:lstStyle/>
                    <a:p>
                      <a:pPr algn="l"/>
                      <a:r>
                        <a:rPr lang="en-US" sz="1400">
                          <a:effectLst/>
                        </a:rPr>
                        <a:t>In value type, the value is copied to the new location, so there are two identical copies of the same value in the memory.</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3EBFA"/>
                    </a:solidFill>
                  </a:tcPr>
                </a:tc>
                <a:tc>
                  <a:txBody>
                    <a:bodyPr/>
                    <a:lstStyle/>
                    <a:p>
                      <a:pPr algn="l"/>
                      <a:r>
                        <a:rPr lang="en-US" sz="1400">
                          <a:effectLst/>
                        </a:rPr>
                        <a:t>In reference type, the reference is copied while the actual value remains the same.</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xmlns="" val="10003"/>
                  </a:ext>
                </a:extLst>
              </a:tr>
              <a:tr h="246416">
                <a:tc gridSpan="2">
                  <a:txBody>
                    <a:bodyPr/>
                    <a:lstStyle/>
                    <a:p>
                      <a:pPr algn="ctr"/>
                      <a:r>
                        <a:rPr lang="en-US" sz="1400" b="1">
                          <a:solidFill>
                            <a:srgbClr val="FFFFFF"/>
                          </a:solidFill>
                          <a:effectLst/>
                        </a:rPr>
                        <a:t>Stored Location</a:t>
                      </a:r>
                      <a:endParaRPr lang="en-US" sz="1400">
                        <a:effectLst/>
                      </a:endParaRPr>
                    </a:p>
                  </a:txBody>
                  <a:tcPr marL="120203"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extLst>
                  <a:ext uri="{0D108BD9-81ED-4DB2-BD59-A6C34878D82A}">
                    <a16:rowId xmlns:a16="http://schemas.microsoft.com/office/drawing/2014/main" xmlns="" val="10004"/>
                  </a:ext>
                </a:extLst>
              </a:tr>
              <a:tr h="462780">
                <a:tc>
                  <a:txBody>
                    <a:bodyPr/>
                    <a:lstStyle/>
                    <a:p>
                      <a:pPr algn="l"/>
                      <a:r>
                        <a:rPr lang="en-US" sz="1400">
                          <a:effectLst/>
                        </a:rPr>
                        <a:t>A value type is stored in the stack.</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3EBFA"/>
                    </a:solidFill>
                  </a:tcPr>
                </a:tc>
                <a:tc>
                  <a:txBody>
                    <a:bodyPr/>
                    <a:lstStyle/>
                    <a:p>
                      <a:pPr algn="l"/>
                      <a:r>
                        <a:rPr lang="en-US" sz="1400">
                          <a:effectLst/>
                        </a:rPr>
                        <a:t>A reference type is stored on the heap.</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xmlns="" val="10005"/>
                  </a:ext>
                </a:extLst>
              </a:tr>
              <a:tr h="246416">
                <a:tc gridSpan="2">
                  <a:txBody>
                    <a:bodyPr/>
                    <a:lstStyle/>
                    <a:p>
                      <a:pPr algn="ctr"/>
                      <a:r>
                        <a:rPr lang="en-US" sz="1400" b="1">
                          <a:solidFill>
                            <a:srgbClr val="FFFFFF"/>
                          </a:solidFill>
                          <a:effectLst/>
                        </a:rPr>
                        <a:t> Examples</a:t>
                      </a:r>
                      <a:endParaRPr lang="en-US" sz="1400">
                        <a:effectLst/>
                      </a:endParaRPr>
                    </a:p>
                  </a:txBody>
                  <a:tcPr marL="120203" marR="120203" marT="6010" marB="2404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extLst>
                  <a:ext uri="{0D108BD9-81ED-4DB2-BD59-A6C34878D82A}">
                    <a16:rowId xmlns:a16="http://schemas.microsoft.com/office/drawing/2014/main" xmlns="" val="10006"/>
                  </a:ext>
                </a:extLst>
              </a:tr>
              <a:tr h="679145">
                <a:tc>
                  <a:txBody>
                    <a:bodyPr/>
                    <a:lstStyle/>
                    <a:p>
                      <a:pPr algn="l"/>
                      <a:r>
                        <a:rPr lang="en-US" sz="1400">
                          <a:effectLst/>
                        </a:rPr>
                        <a:t>The int, float, double, struct, enum are some examples of value types.</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a:noFill/>
                    </a:lnB>
                    <a:solidFill>
                      <a:srgbClr val="E3EBFA"/>
                    </a:solidFill>
                  </a:tcPr>
                </a:tc>
                <a:tc>
                  <a:txBody>
                    <a:bodyPr/>
                    <a:lstStyle/>
                    <a:p>
                      <a:pPr algn="l"/>
                      <a:r>
                        <a:rPr lang="en-US" sz="1400" dirty="0">
                          <a:effectLst/>
                        </a:rPr>
                        <a:t>The class, array, interface are some examples of reference types.</a:t>
                      </a:r>
                    </a:p>
                  </a:txBody>
                  <a:tcPr marL="180304" marR="120203" marT="6010" marB="24041" anchor="ctr">
                    <a:lnL>
                      <a:noFill/>
                    </a:lnL>
                    <a:lnR>
                      <a:noFill/>
                    </a:lnR>
                    <a:lnT w="7620" cap="flat" cmpd="sng" algn="ctr">
                      <a:solidFill>
                        <a:srgbClr val="DDDDDD"/>
                      </a:solidFill>
                      <a:prstDash val="solid"/>
                      <a:round/>
                      <a:headEnd type="none" w="med" len="med"/>
                      <a:tailEnd type="none" w="med" len="med"/>
                    </a:lnT>
                    <a:lnB>
                      <a:noFill/>
                    </a:lnB>
                    <a:solidFill>
                      <a:srgbClr val="F7F9FC"/>
                    </a:solidFill>
                  </a:tcPr>
                </a:tc>
                <a:extLst>
                  <a:ext uri="{0D108BD9-81ED-4DB2-BD59-A6C34878D82A}">
                    <a16:rowId xmlns:a16="http://schemas.microsoft.com/office/drawing/2014/main" xmlns="" val="10007"/>
                  </a:ext>
                </a:extLst>
              </a:tr>
            </a:tbl>
          </a:graphicData>
        </a:graphic>
      </p:graphicFrame>
      <p:sp>
        <p:nvSpPr>
          <p:cNvPr id="5" name="Rectangle 4"/>
          <p:cNvSpPr/>
          <p:nvPr/>
        </p:nvSpPr>
        <p:spPr>
          <a:xfrm>
            <a:off x="1567970" y="546401"/>
            <a:ext cx="5959773" cy="369332"/>
          </a:xfrm>
          <a:prstGeom prst="rect">
            <a:avLst/>
          </a:prstGeom>
        </p:spPr>
        <p:txBody>
          <a:bodyPr wrap="none">
            <a:spAutoFit/>
          </a:bodyPr>
          <a:lstStyle/>
          <a:p>
            <a:r>
              <a:rPr lang="en-US" b="1" dirty="0">
                <a:solidFill>
                  <a:srgbClr val="333333"/>
                </a:solidFill>
                <a:latin typeface="Open Sans"/>
              </a:rPr>
              <a:t>Difference Between Value Type and Reference Type?</a:t>
            </a:r>
            <a:endParaRPr lang="en-US" b="1" i="0" dirty="0">
              <a:solidFill>
                <a:srgbClr val="333333"/>
              </a:solidFill>
              <a:effectLst/>
              <a:latin typeface="Open Sans"/>
            </a:endParaRPr>
          </a:p>
        </p:txBody>
      </p:sp>
    </p:spTree>
    <p:extLst>
      <p:ext uri="{BB962C8B-B14F-4D97-AF65-F5344CB8AC3E}">
        <p14:creationId xmlns:p14="http://schemas.microsoft.com/office/powerpoint/2010/main" val="370819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1972" y="561315"/>
            <a:ext cx="11119873" cy="4801314"/>
          </a:xfrm>
          <a:prstGeom prst="rect">
            <a:avLst/>
          </a:prstGeom>
          <a:noFill/>
        </p:spPr>
        <p:txBody>
          <a:bodyPr wrap="square" rtlCol="0">
            <a:spAutoFit/>
          </a:bodyPr>
          <a:lstStyle/>
          <a:p>
            <a:r>
              <a:rPr lang="en-US" b="1" u="sng" dirty="0">
                <a:solidFill>
                  <a:srgbClr val="7030A0"/>
                </a:solidFill>
              </a:rPr>
              <a:t>C# Class:</a:t>
            </a:r>
          </a:p>
          <a:p>
            <a:pPr marL="342900" indent="-342900">
              <a:buAutoNum type="arabicParenR"/>
            </a:pPr>
            <a:r>
              <a:rPr lang="en-US" dirty="0"/>
              <a:t>A </a:t>
            </a:r>
            <a:r>
              <a:rPr lang="en-US" u="sng" dirty="0">
                <a:hlinkClick r:id="rId2"/>
              </a:rPr>
              <a:t>class </a:t>
            </a:r>
            <a:r>
              <a:rPr lang="en-US" dirty="0"/>
              <a:t>is a user-defined blueprint or prototype from which objects are created. It represents the set of properties or methods that are common to all objects of one type.</a:t>
            </a:r>
          </a:p>
          <a:p>
            <a:pPr marL="342900" indent="-342900">
              <a:buAutoNum type="arabicParenR"/>
            </a:pPr>
            <a:endParaRPr lang="en-US" dirty="0"/>
          </a:p>
          <a:p>
            <a:pPr marL="342900" indent="-342900">
              <a:buAutoNum type="arabicParenR"/>
            </a:pPr>
            <a:r>
              <a:rPr lang="en-US" dirty="0"/>
              <a:t>It will combine various types of data members such as </a:t>
            </a:r>
            <a:r>
              <a:rPr lang="en-US" dirty="0" err="1"/>
              <a:t>fields,properties</a:t>
            </a:r>
            <a:r>
              <a:rPr lang="en-US" dirty="0"/>
              <a:t>, and member functions.</a:t>
            </a:r>
          </a:p>
          <a:p>
            <a:pPr marL="342900" indent="-342900">
              <a:buAutoNum type="arabicParenR"/>
            </a:pPr>
            <a:endParaRPr lang="en-US" dirty="0"/>
          </a:p>
          <a:p>
            <a:pPr marL="342900" indent="-342900">
              <a:buAutoNum type="arabicParenR"/>
            </a:pPr>
            <a:r>
              <a:rPr lang="en-US" dirty="0"/>
              <a:t>Declaring a class :- Class are </a:t>
            </a:r>
            <a:r>
              <a:rPr lang="en-US" dirty="0" err="1"/>
              <a:t>decalred</a:t>
            </a:r>
            <a:r>
              <a:rPr lang="en-US" dirty="0"/>
              <a:t> by using Class keywords.</a:t>
            </a:r>
          </a:p>
          <a:p>
            <a:r>
              <a:rPr lang="en-US" dirty="0"/>
              <a:t>		public class users</a:t>
            </a:r>
          </a:p>
          <a:p>
            <a:r>
              <a:rPr lang="en-US" dirty="0"/>
              <a:t>		{</a:t>
            </a:r>
          </a:p>
          <a:p>
            <a:r>
              <a:rPr lang="en-US" dirty="0"/>
              <a:t>			public </a:t>
            </a:r>
            <a:r>
              <a:rPr lang="en-US" dirty="0" err="1"/>
              <a:t>int</a:t>
            </a:r>
            <a:r>
              <a:rPr lang="en-US" dirty="0"/>
              <a:t> a, b; // field or data members</a:t>
            </a:r>
          </a:p>
          <a:p>
            <a:r>
              <a:rPr lang="en-US" dirty="0"/>
              <a:t>			// member function or method</a:t>
            </a:r>
          </a:p>
          <a:p>
            <a:r>
              <a:rPr lang="en-US" dirty="0"/>
              <a:t>			public void display()</a:t>
            </a:r>
          </a:p>
          <a:p>
            <a:r>
              <a:rPr lang="en-US" dirty="0"/>
              <a:t>			 {</a:t>
            </a:r>
          </a:p>
          <a:p>
            <a:r>
              <a:rPr lang="en-US" dirty="0"/>
              <a:t>			          </a:t>
            </a:r>
            <a:r>
              <a:rPr lang="en-US" dirty="0" err="1"/>
              <a:t>Console.WriteLine</a:t>
            </a:r>
            <a:r>
              <a:rPr lang="en-US" dirty="0"/>
              <a:t>(“Class &amp; Objects in C#”);</a:t>
            </a:r>
          </a:p>
          <a:p>
            <a:r>
              <a:rPr lang="en-US" dirty="0"/>
              <a:t>			 }</a:t>
            </a:r>
          </a:p>
          <a:p>
            <a:r>
              <a:rPr lang="en-US" dirty="0"/>
              <a:t>		}</a:t>
            </a:r>
          </a:p>
          <a:p>
            <a:r>
              <a:rPr lang="en-US" dirty="0"/>
              <a:t>		</a:t>
            </a:r>
          </a:p>
        </p:txBody>
      </p:sp>
    </p:spTree>
    <p:extLst>
      <p:ext uri="{BB962C8B-B14F-4D97-AF65-F5344CB8AC3E}">
        <p14:creationId xmlns:p14="http://schemas.microsoft.com/office/powerpoint/2010/main" val="33866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30" y="443619"/>
            <a:ext cx="11047320" cy="2308324"/>
          </a:xfrm>
          <a:prstGeom prst="rect">
            <a:avLst/>
          </a:prstGeom>
          <a:noFill/>
        </p:spPr>
        <p:txBody>
          <a:bodyPr wrap="none" rtlCol="0">
            <a:spAutoFit/>
          </a:bodyPr>
          <a:lstStyle/>
          <a:p>
            <a:r>
              <a:rPr lang="en-US" b="1" dirty="0">
                <a:solidFill>
                  <a:srgbClr val="7030A0"/>
                </a:solidFill>
              </a:rPr>
              <a:t>C# Object:-</a:t>
            </a:r>
          </a:p>
          <a:p>
            <a:r>
              <a:rPr lang="en-US" dirty="0"/>
              <a:t>1)Object is an instance of a class &amp; that can be used to access the data members &amp; member function of a class.</a:t>
            </a:r>
          </a:p>
          <a:p>
            <a:endParaRPr lang="en-US" dirty="0"/>
          </a:p>
          <a:p>
            <a:r>
              <a:rPr lang="en-US" b="1" u="sng" dirty="0"/>
              <a:t>An object consists of : </a:t>
            </a:r>
          </a:p>
          <a:p>
            <a:r>
              <a:rPr lang="en-US" dirty="0">
                <a:solidFill>
                  <a:srgbClr val="FF0000"/>
                </a:solidFill>
              </a:rPr>
              <a:t>State: </a:t>
            </a:r>
            <a:r>
              <a:rPr lang="en-US" dirty="0"/>
              <a:t>It is represented by attributes of an object. It also reflects the properties of an object.</a:t>
            </a:r>
          </a:p>
          <a:p>
            <a:r>
              <a:rPr lang="en-US" dirty="0">
                <a:solidFill>
                  <a:srgbClr val="FF0000"/>
                </a:solidFill>
              </a:rPr>
              <a:t>Behavior: </a:t>
            </a:r>
            <a:r>
              <a:rPr lang="en-US" dirty="0"/>
              <a:t>It is represented by the methods of an object. It also reflects the response of an object with other objects.</a:t>
            </a:r>
          </a:p>
          <a:p>
            <a:r>
              <a:rPr lang="en-US" dirty="0">
                <a:solidFill>
                  <a:srgbClr val="FF0000"/>
                </a:solidFill>
              </a:rPr>
              <a:t>Identity: </a:t>
            </a:r>
            <a:r>
              <a:rPr lang="en-US" dirty="0"/>
              <a:t>It gives a unique name to an object and enables one object to interact with other objects.</a:t>
            </a:r>
          </a:p>
          <a:p>
            <a:endParaRPr lang="en-US" dirty="0"/>
          </a:p>
        </p:txBody>
      </p:sp>
      <p:pic>
        <p:nvPicPr>
          <p:cNvPr id="3" name="Picture 2"/>
          <p:cNvPicPr>
            <a:picLocks noChangeAspect="1"/>
          </p:cNvPicPr>
          <p:nvPr/>
        </p:nvPicPr>
        <p:blipFill>
          <a:blip r:embed="rId2"/>
          <a:stretch>
            <a:fillRect/>
          </a:stretch>
        </p:blipFill>
        <p:spPr>
          <a:xfrm>
            <a:off x="3016123" y="2560209"/>
            <a:ext cx="5779509" cy="1140051"/>
          </a:xfrm>
          <a:prstGeom prst="rect">
            <a:avLst/>
          </a:prstGeom>
        </p:spPr>
      </p:pic>
      <p:sp>
        <p:nvSpPr>
          <p:cNvPr id="4" name="Rectangle 3"/>
          <p:cNvSpPr/>
          <p:nvPr/>
        </p:nvSpPr>
        <p:spPr>
          <a:xfrm>
            <a:off x="286692" y="3727110"/>
            <a:ext cx="11573347" cy="2756652"/>
          </a:xfrm>
          <a:prstGeom prst="rect">
            <a:avLst/>
          </a:prstGeom>
        </p:spPr>
        <p:txBody>
          <a:bodyPr wrap="square">
            <a:spAutoFit/>
          </a:bodyPr>
          <a:lstStyle/>
          <a:p>
            <a:pPr algn="just">
              <a:lnSpc>
                <a:spcPct val="115000"/>
              </a:lnSpc>
              <a:spcBef>
                <a:spcPts val="1200"/>
              </a:spcBef>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Objects correspond to things found in the real world. For example, a graphics program may have objects such as “circle”, “square”, “menu”. An online shopping system might have objects such as “shopping cart”, “customer”, and “product”.</a:t>
            </a:r>
          </a:p>
          <a:p>
            <a:r>
              <a:rPr lang="en-US" sz="1600" dirty="0">
                <a:latin typeface="Times New Roman" panose="02020603050405020304" pitchFamily="18" charset="0"/>
                <a:cs typeface="Times New Roman" panose="02020603050405020304" pitchFamily="18" charset="0"/>
              </a:rPr>
              <a:t>Object is a runtime entity, it is created at runtime.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Object is an instance of a class. All the members of the class can be accessed through object.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can create objects by using a “</a:t>
            </a:r>
            <a:r>
              <a:rPr lang="en-US" sz="1600" dirty="0">
                <a:solidFill>
                  <a:srgbClr val="FF0000"/>
                </a:solidFill>
                <a:latin typeface="Times New Roman" panose="02020603050405020304" pitchFamily="18" charset="0"/>
                <a:cs typeface="Times New Roman" panose="02020603050405020304" pitchFamily="18" charset="0"/>
              </a:rPr>
              <a:t>new</a:t>
            </a:r>
            <a:r>
              <a:rPr lang="en-US" sz="1600" dirty="0">
                <a:latin typeface="Times New Roman" panose="02020603050405020304" pitchFamily="18" charset="0"/>
                <a:cs typeface="Times New Roman" panose="02020603050405020304" pitchFamily="18" charset="0"/>
              </a:rPr>
              <a:t>” keyword followed by the name of the class.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Users user=new Users();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5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9243" y="110842"/>
            <a:ext cx="4520697"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using System;</a:t>
            </a:r>
          </a:p>
          <a:p>
            <a:endParaRPr lang="en-US" dirty="0"/>
          </a:p>
          <a:p>
            <a:r>
              <a:rPr lang="en-US" dirty="0"/>
              <a:t>public class </a:t>
            </a:r>
            <a:r>
              <a:rPr lang="en-US" dirty="0" err="1"/>
              <a:t>BankAccount</a:t>
            </a:r>
            <a:endParaRPr lang="en-US" dirty="0"/>
          </a:p>
          <a:p>
            <a:r>
              <a:rPr lang="en-US" dirty="0"/>
              <a:t>{</a:t>
            </a:r>
          </a:p>
          <a:p>
            <a:r>
              <a:rPr lang="en-US" dirty="0"/>
              <a:t>    private string </a:t>
            </a:r>
            <a:r>
              <a:rPr lang="en-US" dirty="0" err="1"/>
              <a:t>accountNumber</a:t>
            </a:r>
            <a:r>
              <a:rPr lang="en-US" dirty="0"/>
              <a:t>;</a:t>
            </a:r>
          </a:p>
          <a:p>
            <a:r>
              <a:rPr lang="en-US" dirty="0"/>
              <a:t>    private decimal balance;</a:t>
            </a:r>
          </a:p>
          <a:p>
            <a:endParaRPr lang="en-US" dirty="0"/>
          </a:p>
          <a:p>
            <a:r>
              <a:rPr lang="en-US" dirty="0"/>
              <a:t>    public string </a:t>
            </a:r>
            <a:r>
              <a:rPr lang="en-US" dirty="0" err="1"/>
              <a:t>AccountNumber</a:t>
            </a:r>
            <a:endParaRPr lang="en-US" dirty="0"/>
          </a:p>
          <a:p>
            <a:r>
              <a:rPr lang="en-US" dirty="0"/>
              <a:t>    {</a:t>
            </a:r>
          </a:p>
          <a:p>
            <a:r>
              <a:rPr lang="en-US" dirty="0"/>
              <a:t>        get { return </a:t>
            </a:r>
            <a:r>
              <a:rPr lang="en-US" dirty="0" err="1"/>
              <a:t>accountNumber</a:t>
            </a:r>
            <a:r>
              <a:rPr lang="en-US" dirty="0"/>
              <a:t>; }</a:t>
            </a:r>
          </a:p>
          <a:p>
            <a:r>
              <a:rPr lang="en-US" dirty="0"/>
              <a:t>        set { </a:t>
            </a:r>
            <a:r>
              <a:rPr lang="en-US" dirty="0" err="1"/>
              <a:t>accountNumber</a:t>
            </a:r>
            <a:r>
              <a:rPr lang="en-US" dirty="0"/>
              <a:t> = value; }</a:t>
            </a:r>
          </a:p>
          <a:p>
            <a:r>
              <a:rPr lang="en-US" dirty="0"/>
              <a:t>    }</a:t>
            </a:r>
          </a:p>
          <a:p>
            <a:endParaRPr lang="en-US" dirty="0"/>
          </a:p>
          <a:p>
            <a:r>
              <a:rPr lang="en-US" dirty="0"/>
              <a:t>    public decimal Balance</a:t>
            </a:r>
          </a:p>
          <a:p>
            <a:r>
              <a:rPr lang="en-US" dirty="0"/>
              <a:t>    {</a:t>
            </a:r>
          </a:p>
          <a:p>
            <a:r>
              <a:rPr lang="en-US" dirty="0"/>
              <a:t>        get { return balance; }</a:t>
            </a:r>
          </a:p>
          <a:p>
            <a:r>
              <a:rPr lang="en-US" dirty="0"/>
              <a:t>        private set { balance = value; }</a:t>
            </a:r>
          </a:p>
          <a:p>
            <a:r>
              <a:rPr lang="en-US" dirty="0"/>
              <a:t>    }</a:t>
            </a:r>
          </a:p>
          <a:p>
            <a:endParaRPr lang="en-US" dirty="0"/>
          </a:p>
          <a:p>
            <a:r>
              <a:rPr lang="en-US" dirty="0"/>
              <a:t>    public void Deposit(decimal amount)</a:t>
            </a:r>
          </a:p>
          <a:p>
            <a:r>
              <a:rPr lang="en-US" dirty="0"/>
              <a:t>    {</a:t>
            </a:r>
          </a:p>
          <a:p>
            <a:r>
              <a:rPr lang="en-US" dirty="0"/>
              <a:t>        balance += amount;</a:t>
            </a:r>
          </a:p>
          <a:p>
            <a:r>
              <a:rPr lang="en-US" dirty="0"/>
              <a:t>    }</a:t>
            </a:r>
          </a:p>
        </p:txBody>
      </p:sp>
      <p:sp>
        <p:nvSpPr>
          <p:cNvPr id="4" name="Rectangle 3"/>
          <p:cNvSpPr/>
          <p:nvPr/>
        </p:nvSpPr>
        <p:spPr>
          <a:xfrm>
            <a:off x="5456222" y="201372"/>
            <a:ext cx="6096000" cy="618630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endParaRPr lang="en-US" dirty="0"/>
          </a:p>
          <a:p>
            <a:r>
              <a:rPr lang="en-US" dirty="0"/>
              <a:t>    public void Withdraw(decimal amount)</a:t>
            </a:r>
          </a:p>
          <a:p>
            <a:r>
              <a:rPr lang="en-US" dirty="0"/>
              <a:t>    {</a:t>
            </a:r>
          </a:p>
          <a:p>
            <a:r>
              <a:rPr lang="en-US" dirty="0"/>
              <a:t>        if (amount &lt;= balance)</a:t>
            </a:r>
          </a:p>
          <a:p>
            <a:r>
              <a:rPr lang="en-US" dirty="0"/>
              <a:t>            balance -= amount;</a:t>
            </a:r>
          </a:p>
          <a:p>
            <a:r>
              <a:rPr lang="en-US" dirty="0"/>
              <a:t>    }</a:t>
            </a:r>
          </a:p>
          <a:p>
            <a:r>
              <a:rPr lang="en-US" dirty="0"/>
              <a:t>}</a:t>
            </a:r>
          </a:p>
          <a:p>
            <a:endParaRPr lang="en-US" dirty="0"/>
          </a:p>
          <a:p>
            <a:r>
              <a:rPr lang="en-US" dirty="0"/>
              <a:t>public class Program</a:t>
            </a:r>
          </a:p>
          <a:p>
            <a:r>
              <a:rPr lang="en-US" dirty="0"/>
              <a:t>{</a:t>
            </a:r>
          </a:p>
          <a:p>
            <a:r>
              <a:rPr lang="en-US" dirty="0"/>
              <a:t>    public static void Main()</a:t>
            </a:r>
          </a:p>
          <a:p>
            <a:r>
              <a:rPr lang="en-US" dirty="0"/>
              <a:t>    {</a:t>
            </a:r>
          </a:p>
          <a:p>
            <a:r>
              <a:rPr lang="en-US" dirty="0"/>
              <a:t>        </a:t>
            </a:r>
            <a:r>
              <a:rPr lang="en-US" dirty="0" err="1"/>
              <a:t>BankAccount</a:t>
            </a:r>
            <a:r>
              <a:rPr lang="en-US" dirty="0"/>
              <a:t> </a:t>
            </a:r>
            <a:r>
              <a:rPr lang="en-US" dirty="0" err="1"/>
              <a:t>myAccount</a:t>
            </a:r>
            <a:r>
              <a:rPr lang="en-US" dirty="0"/>
              <a:t> = new </a:t>
            </a:r>
            <a:r>
              <a:rPr lang="en-US" dirty="0" err="1"/>
              <a:t>BankAccount</a:t>
            </a:r>
            <a:r>
              <a:rPr lang="en-US" dirty="0"/>
              <a:t>();</a:t>
            </a:r>
          </a:p>
          <a:p>
            <a:r>
              <a:rPr lang="en-US" dirty="0"/>
              <a:t>        </a:t>
            </a:r>
            <a:r>
              <a:rPr lang="en-US" dirty="0" err="1"/>
              <a:t>myAccount.AccountNumber</a:t>
            </a:r>
            <a:r>
              <a:rPr lang="en-US" dirty="0"/>
              <a:t> = "123456789";</a:t>
            </a:r>
          </a:p>
          <a:p>
            <a:r>
              <a:rPr lang="en-US" dirty="0"/>
              <a:t>        </a:t>
            </a:r>
            <a:r>
              <a:rPr lang="en-US" dirty="0" err="1"/>
              <a:t>myAccount.Deposit</a:t>
            </a:r>
            <a:r>
              <a:rPr lang="en-US" dirty="0"/>
              <a:t>(1000);</a:t>
            </a:r>
          </a:p>
          <a:p>
            <a:r>
              <a:rPr lang="en-US" dirty="0"/>
              <a:t>        </a:t>
            </a:r>
            <a:r>
              <a:rPr lang="en-US" dirty="0" err="1"/>
              <a:t>myAccount.Withdraw</a:t>
            </a:r>
            <a:r>
              <a:rPr lang="en-US" dirty="0"/>
              <a:t>(500);</a:t>
            </a:r>
          </a:p>
          <a:p>
            <a:endParaRPr lang="en-US" dirty="0"/>
          </a:p>
          <a:p>
            <a:r>
              <a:rPr lang="en-US" dirty="0"/>
              <a:t>        </a:t>
            </a:r>
            <a:r>
              <a:rPr lang="en-US" dirty="0" err="1"/>
              <a:t>Console.WriteLine</a:t>
            </a:r>
            <a:r>
              <a:rPr lang="en-US" dirty="0"/>
              <a:t>("Account Number: " + </a:t>
            </a:r>
            <a:r>
              <a:rPr lang="en-US" dirty="0" err="1"/>
              <a:t>myAccount.AccountNumber</a:t>
            </a:r>
            <a:r>
              <a:rPr lang="en-US" dirty="0"/>
              <a:t>);</a:t>
            </a:r>
          </a:p>
          <a:p>
            <a:r>
              <a:rPr lang="en-US" dirty="0"/>
              <a:t>        </a:t>
            </a:r>
            <a:r>
              <a:rPr lang="en-US" dirty="0" err="1"/>
              <a:t>Console.WriteLine</a:t>
            </a:r>
            <a:r>
              <a:rPr lang="en-US" dirty="0"/>
              <a:t>("Balance: $" + </a:t>
            </a:r>
            <a:r>
              <a:rPr lang="en-US" dirty="0" err="1"/>
              <a:t>myAccount.Balance</a:t>
            </a:r>
            <a:r>
              <a:rPr lang="en-US" dirty="0"/>
              <a:t>);</a:t>
            </a:r>
          </a:p>
          <a:p>
            <a:r>
              <a:rPr lang="en-US" dirty="0"/>
              <a:t>    }</a:t>
            </a:r>
          </a:p>
          <a:p>
            <a:r>
              <a:rPr lang="en-US" dirty="0"/>
              <a:t>}</a:t>
            </a:r>
          </a:p>
        </p:txBody>
      </p:sp>
    </p:spTree>
    <p:extLst>
      <p:ext uri="{BB962C8B-B14F-4D97-AF65-F5344CB8AC3E}">
        <p14:creationId xmlns:p14="http://schemas.microsoft.com/office/powerpoint/2010/main" val="86791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TotalTime>
  <Words>5439</Words>
  <Application>Microsoft Office PowerPoint</Application>
  <PresentationFormat>Widescreen</PresentationFormat>
  <Paragraphs>1180</Paragraphs>
  <Slides>53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MingLiU_HKSCS-ExtB</vt:lpstr>
      <vt:lpstr>__Source_Sans_Pro_fea366</vt:lpstr>
      <vt:lpstr>Arial</vt:lpstr>
      <vt:lpstr>Calibri</vt:lpstr>
      <vt:lpstr>Calibri Light</vt:lpstr>
      <vt:lpstr>erdana</vt:lpstr>
      <vt:lpstr>inter-regular</vt:lpstr>
      <vt:lpstr>Nunito</vt:lpstr>
      <vt:lpstr>Open Sans</vt:lpstr>
      <vt:lpstr>Segoe UI</vt:lpstr>
      <vt:lpstr>Source Sans 3</vt:lpstr>
      <vt:lpstr>Times New Roman</vt:lpstr>
      <vt:lpstr>var(--ff-lato)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113</cp:revision>
  <dcterms:created xsi:type="dcterms:W3CDTF">2024-01-05T12:57:36Z</dcterms:created>
  <dcterms:modified xsi:type="dcterms:W3CDTF">2024-01-27T13:35:38Z</dcterms:modified>
</cp:coreProperties>
</file>