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06"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kernel Data Structure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4"/>
          <p:cNvPicPr preferRelativeResize="0"/>
          <p:nvPr/>
        </p:nvPicPr>
        <p:blipFill rotWithShape="1">
          <a:blip r:embed="rId3">
            <a:alphaModFix/>
          </a:blip>
          <a:srcRect l="27065" t="21860" r="23048" b="15969"/>
          <a:stretch/>
        </p:blipFill>
        <p:spPr>
          <a:xfrm>
            <a:off x="1960477" y="685746"/>
            <a:ext cx="8271046" cy="56406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rotWithShape="1">
          <a:blip r:embed="rId3">
            <a:alphaModFix/>
          </a:blip>
          <a:srcRect/>
          <a:stretch/>
        </p:blipFill>
        <p:spPr>
          <a:xfrm>
            <a:off x="2385598" y="1053244"/>
            <a:ext cx="8095566" cy="458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p:nvPr/>
        </p:nvSpPr>
        <p:spPr>
          <a:xfrm>
            <a:off x="4273062" y="274382"/>
            <a:ext cx="7306408" cy="563231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b="1" i="0" u="none" strike="noStrike" cap="none">
                <a:solidFill>
                  <a:srgbClr val="333333"/>
                </a:solidFill>
                <a:latin typeface="Arial"/>
                <a:ea typeface="Arial"/>
                <a:cs typeface="Arial"/>
                <a:sym typeface="Arial"/>
              </a:rPr>
              <a:t>Process Table</a:t>
            </a:r>
            <a:endParaRPr sz="1600" b="0" i="0" u="none" strike="noStrike" cap="none">
              <a:solidFill>
                <a:srgbClr val="333333"/>
              </a:solidFill>
              <a:latin typeface="Arial"/>
              <a:ea typeface="Arial"/>
              <a:cs typeface="Arial"/>
              <a:sym typeface="Arial"/>
            </a:endParaRPr>
          </a:p>
          <a:p>
            <a:pPr marL="0" marR="0" lvl="0" indent="0" algn="l" rtl="0">
              <a:lnSpc>
                <a:spcPct val="150000"/>
              </a:lnSpc>
              <a:spcBef>
                <a:spcPts val="0"/>
              </a:spcBef>
              <a:spcAft>
                <a:spcPts val="0"/>
              </a:spcAft>
              <a:buNone/>
            </a:pPr>
            <a:r>
              <a:rPr lang="en-US" sz="1600" b="0" i="0" u="none" strike="noStrike" cap="none">
                <a:solidFill>
                  <a:srgbClr val="333333"/>
                </a:solidFill>
                <a:latin typeface="Arial"/>
                <a:ea typeface="Arial"/>
                <a:cs typeface="Arial"/>
                <a:sym typeface="Arial"/>
              </a:rPr>
              <a:t>The process table holds information about all the processes running in the system. It is required by the kernel. These include storage information, execution status, file information, etc. Process table also stores the other entries like -</a:t>
            </a:r>
            <a:endParaRPr/>
          </a:p>
          <a:p>
            <a:pPr marL="457200" marR="0" lvl="1" indent="-101600" algn="l" rtl="0">
              <a:lnSpc>
                <a:spcPct val="150000"/>
              </a:lnSpc>
              <a:spcBef>
                <a:spcPts val="0"/>
              </a:spcBef>
              <a:spcAft>
                <a:spcPts val="0"/>
              </a:spcAft>
              <a:buClr>
                <a:srgbClr val="333333"/>
              </a:buClr>
              <a:buSzPts val="1600"/>
              <a:buFont typeface="Arial"/>
              <a:buChar char="•"/>
            </a:pPr>
            <a:r>
              <a:rPr lang="en-US" sz="1600" b="0" i="0" u="none" strike="noStrike" cap="none">
                <a:solidFill>
                  <a:srgbClr val="333333"/>
                </a:solidFill>
                <a:latin typeface="Arial"/>
                <a:ea typeface="Arial"/>
                <a:cs typeface="Arial"/>
                <a:sym typeface="Arial"/>
              </a:rPr>
              <a:t>Process state: (When a process forks a child, its entry in the process table is duplicated including the file information and file pointers. So the parent and the child process share a file.)</a:t>
            </a:r>
            <a:endParaRPr/>
          </a:p>
          <a:p>
            <a:pPr marL="457200" marR="0" lvl="1" indent="-101600" algn="l" rtl="0">
              <a:lnSpc>
                <a:spcPct val="150000"/>
              </a:lnSpc>
              <a:spcBef>
                <a:spcPts val="0"/>
              </a:spcBef>
              <a:spcAft>
                <a:spcPts val="0"/>
              </a:spcAft>
              <a:buClr>
                <a:srgbClr val="333333"/>
              </a:buClr>
              <a:buSzPts val="1600"/>
              <a:buFont typeface="Arial"/>
              <a:buChar char="•"/>
            </a:pPr>
            <a:r>
              <a:rPr lang="en-US" sz="1600" b="0" i="0" u="none" strike="noStrike" cap="none">
                <a:solidFill>
                  <a:srgbClr val="333333"/>
                </a:solidFill>
                <a:latin typeface="Arial"/>
                <a:ea typeface="Arial"/>
                <a:cs typeface="Arial"/>
                <a:sym typeface="Arial"/>
              </a:rPr>
              <a:t>Process ID: It is created when a new process generated and identifies the process.</a:t>
            </a:r>
            <a:endParaRPr/>
          </a:p>
          <a:p>
            <a:pPr marL="457200" marR="0" lvl="1" indent="-101600" algn="l" rtl="0">
              <a:lnSpc>
                <a:spcPct val="150000"/>
              </a:lnSpc>
              <a:spcBef>
                <a:spcPts val="0"/>
              </a:spcBef>
              <a:spcAft>
                <a:spcPts val="0"/>
              </a:spcAft>
              <a:buClr>
                <a:srgbClr val="333333"/>
              </a:buClr>
              <a:buSzPts val="1600"/>
              <a:buFont typeface="Arial"/>
              <a:buChar char="•"/>
            </a:pPr>
            <a:r>
              <a:rPr lang="en-US" sz="1600" b="0" i="0" u="none" strike="noStrike" cap="none">
                <a:solidFill>
                  <a:srgbClr val="333333"/>
                </a:solidFill>
                <a:latin typeface="Arial"/>
                <a:ea typeface="Arial"/>
                <a:cs typeface="Arial"/>
                <a:sym typeface="Arial"/>
              </a:rPr>
              <a:t>User ID: It determines the privileges to the users for the particular process.</a:t>
            </a:r>
            <a:endParaRPr/>
          </a:p>
          <a:p>
            <a:pPr marL="457200" marR="0" lvl="1" indent="-101600" algn="l" rtl="0">
              <a:lnSpc>
                <a:spcPct val="150000"/>
              </a:lnSpc>
              <a:spcBef>
                <a:spcPts val="0"/>
              </a:spcBef>
              <a:spcAft>
                <a:spcPts val="0"/>
              </a:spcAft>
              <a:buClr>
                <a:srgbClr val="333333"/>
              </a:buClr>
              <a:buSzPts val="1600"/>
              <a:buFont typeface="Arial"/>
              <a:buChar char="•"/>
            </a:pPr>
            <a:r>
              <a:rPr lang="en-US" sz="1600" b="0" i="0" u="none" strike="noStrike" cap="none">
                <a:solidFill>
                  <a:srgbClr val="333333"/>
                </a:solidFill>
                <a:latin typeface="Arial"/>
                <a:ea typeface="Arial"/>
                <a:cs typeface="Arial"/>
                <a:sym typeface="Arial"/>
              </a:rPr>
              <a:t>Pointer: It is a pointer to a page table for managing the memory and also a pointer to the process Uarea.</a:t>
            </a:r>
            <a:endParaRPr/>
          </a:p>
          <a:p>
            <a:pPr marL="457200" marR="0" lvl="1" indent="-101600" algn="l" rtl="0">
              <a:lnSpc>
                <a:spcPct val="150000"/>
              </a:lnSpc>
              <a:spcBef>
                <a:spcPts val="0"/>
              </a:spcBef>
              <a:spcAft>
                <a:spcPts val="0"/>
              </a:spcAft>
              <a:buClr>
                <a:srgbClr val="333333"/>
              </a:buClr>
              <a:buSzPts val="1600"/>
              <a:buFont typeface="Arial"/>
              <a:buChar char="•"/>
            </a:pPr>
            <a:r>
              <a:rPr lang="en-US" sz="1600" b="0" i="0" u="none" strike="noStrike" cap="none">
                <a:solidFill>
                  <a:srgbClr val="333333"/>
                </a:solidFill>
                <a:latin typeface="Arial"/>
                <a:ea typeface="Arial"/>
                <a:cs typeface="Arial"/>
                <a:sym typeface="Arial"/>
              </a:rPr>
              <a:t>Timer: It is used for knowing which resource uses how much time.</a:t>
            </a:r>
            <a:endParaRPr sz="1600" b="0" i="0" u="none" strike="noStrike" cap="none">
              <a:solidFill>
                <a:srgbClr val="333333"/>
              </a:solidFill>
              <a:latin typeface="Arial"/>
              <a:ea typeface="Arial"/>
              <a:cs typeface="Arial"/>
              <a:sym typeface="Arial"/>
            </a:endParaRPr>
          </a:p>
        </p:txBody>
      </p:sp>
      <p:pic>
        <p:nvPicPr>
          <p:cNvPr id="100" name="Google Shape;100;p16"/>
          <p:cNvPicPr preferRelativeResize="0"/>
          <p:nvPr/>
        </p:nvPicPr>
        <p:blipFill rotWithShape="1">
          <a:blip r:embed="rId3">
            <a:alphaModFix/>
          </a:blip>
          <a:srcRect t="22384" r="70344"/>
          <a:stretch/>
        </p:blipFill>
        <p:spPr>
          <a:xfrm>
            <a:off x="975243" y="1175005"/>
            <a:ext cx="2893373" cy="4288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p:nvPr/>
        </p:nvSpPr>
        <p:spPr>
          <a:xfrm>
            <a:off x="4897315" y="539909"/>
            <a:ext cx="6251331" cy="53553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333333"/>
              </a:buClr>
              <a:buSzPts val="1800"/>
              <a:buFont typeface="Arial"/>
              <a:buNone/>
            </a:pPr>
            <a:r>
              <a:rPr lang="en-US" sz="1800" b="1" i="0" u="none" strike="noStrike" cap="none" dirty="0">
                <a:solidFill>
                  <a:srgbClr val="333333"/>
                </a:solidFill>
                <a:latin typeface="Arial"/>
                <a:ea typeface="Arial"/>
                <a:cs typeface="Arial"/>
                <a:sym typeface="Arial"/>
              </a:rPr>
              <a:t>File Table</a:t>
            </a:r>
            <a:endParaRPr sz="1800" b="0" i="0" u="none" strike="noStrike" cap="none" dirty="0">
              <a:solidFill>
                <a:schemeClr val="dk1"/>
              </a:solidFill>
              <a:latin typeface="Arial"/>
              <a:ea typeface="Arial"/>
              <a:cs typeface="Arial"/>
              <a:sym typeface="Arial"/>
            </a:endParaRPr>
          </a:p>
          <a:p>
            <a:pPr marL="171450" marR="0" lvl="0" indent="-171450" algn="l" rtl="0">
              <a:lnSpc>
                <a:spcPct val="150000"/>
              </a:lnSpc>
              <a:spcBef>
                <a:spcPts val="0"/>
              </a:spcBef>
              <a:spcAft>
                <a:spcPts val="0"/>
              </a:spcAft>
              <a:buClr>
                <a:srgbClr val="333333"/>
              </a:buClr>
              <a:buSzPts val="1800"/>
              <a:buFont typeface="Arial"/>
              <a:buChar char="•"/>
            </a:pPr>
            <a:r>
              <a:rPr lang="en-US" sz="1800" b="0" i="0" u="none" strike="noStrike" cap="none" dirty="0">
                <a:solidFill>
                  <a:srgbClr val="333333"/>
                </a:solidFill>
                <a:latin typeface="Arial"/>
                <a:ea typeface="Arial"/>
                <a:cs typeface="Arial"/>
                <a:sym typeface="Arial"/>
              </a:rPr>
              <a:t>A process table has a pointer which points to the file table. </a:t>
            </a:r>
            <a:endParaRPr dirty="0"/>
          </a:p>
          <a:p>
            <a:pPr marL="171450" marR="0" lvl="0" indent="-171450" algn="l" rtl="0">
              <a:lnSpc>
                <a:spcPct val="150000"/>
              </a:lnSpc>
              <a:spcBef>
                <a:spcPts val="0"/>
              </a:spcBef>
              <a:spcAft>
                <a:spcPts val="0"/>
              </a:spcAft>
              <a:buClr>
                <a:srgbClr val="333333"/>
              </a:buClr>
              <a:buSzPts val="1800"/>
              <a:buFont typeface="Arial"/>
              <a:buChar char="•"/>
            </a:pPr>
            <a:r>
              <a:rPr lang="en-US" sz="1800" b="0" i="0" u="none" strike="noStrike" cap="none" dirty="0">
                <a:solidFill>
                  <a:srgbClr val="333333"/>
                </a:solidFill>
                <a:latin typeface="Arial"/>
                <a:ea typeface="Arial"/>
                <a:cs typeface="Arial"/>
                <a:sym typeface="Arial"/>
              </a:rPr>
              <a:t>File table holds the entries about all the files in the computer. </a:t>
            </a:r>
            <a:endParaRPr dirty="0"/>
          </a:p>
          <a:p>
            <a:pPr marL="171450" marR="0" lvl="0" indent="-171450" algn="l" rtl="0">
              <a:lnSpc>
                <a:spcPct val="150000"/>
              </a:lnSpc>
              <a:spcBef>
                <a:spcPts val="0"/>
              </a:spcBef>
              <a:spcAft>
                <a:spcPts val="0"/>
              </a:spcAft>
              <a:buClr>
                <a:srgbClr val="333333"/>
              </a:buClr>
              <a:buSzPts val="1800"/>
              <a:buFont typeface="Arial"/>
              <a:buChar char="•"/>
            </a:pPr>
            <a:r>
              <a:rPr lang="en-US" sz="1800" b="0" i="0" u="none" strike="noStrike" cap="none" dirty="0">
                <a:solidFill>
                  <a:srgbClr val="333333"/>
                </a:solidFill>
                <a:latin typeface="Arial"/>
                <a:ea typeface="Arial"/>
                <a:cs typeface="Arial"/>
                <a:sym typeface="Arial"/>
              </a:rPr>
              <a:t>If multiple processes use the same file, then they contain the same file information and the file descriptor number.</a:t>
            </a:r>
            <a:endParaRPr sz="1800" b="0" i="0" u="none" strike="noStrike" cap="none" dirty="0">
              <a:solidFill>
                <a:schemeClr val="dk1"/>
              </a:solidFill>
              <a:latin typeface="Arial"/>
              <a:ea typeface="Arial"/>
              <a:cs typeface="Arial"/>
              <a:sym typeface="Arial"/>
            </a:endParaRPr>
          </a:p>
          <a:p>
            <a:pPr marL="171450" marR="0" lvl="0" indent="-171450" algn="l" rtl="0">
              <a:spcBef>
                <a:spcPts val="0"/>
              </a:spcBef>
              <a:spcAft>
                <a:spcPts val="0"/>
              </a:spcAft>
              <a:buClr>
                <a:srgbClr val="333333"/>
              </a:buClr>
              <a:buSzPts val="1800"/>
              <a:buFont typeface="Arial"/>
              <a:buChar char="•"/>
            </a:pPr>
            <a:r>
              <a:rPr lang="en-US" sz="1800" b="0" i="0" u="none" strike="noStrike" cap="none" dirty="0">
                <a:solidFill>
                  <a:srgbClr val="333333"/>
                </a:solidFill>
                <a:latin typeface="Arial"/>
                <a:ea typeface="Arial"/>
                <a:cs typeface="Arial"/>
                <a:sym typeface="Arial"/>
              </a:rPr>
              <a:t>Each file table entry contains information about the file such as file status (file read or file write), file offset, etc. The file offset specifies the position for next read or write into the file.</a:t>
            </a:r>
          </a:p>
          <a:p>
            <a:pPr algn="l">
              <a:buFont typeface="Arial" panose="020B0604020202020204" pitchFamily="34" charset="0"/>
              <a:buChar char="•"/>
            </a:pPr>
            <a:r>
              <a:rPr lang="en-US" sz="2400" b="0" i="0" dirty="0">
                <a:solidFill>
                  <a:srgbClr val="E3E3E3"/>
                </a:solidFill>
                <a:effectLst/>
                <a:latin typeface="Google Sans"/>
              </a:rPr>
              <a:t>Maintains a list of currently open files in the system.</a:t>
            </a:r>
          </a:p>
          <a:p>
            <a:pPr algn="l">
              <a:buFont typeface="Arial" panose="020B0604020202020204" pitchFamily="34" charset="0"/>
              <a:buChar char="•"/>
            </a:pPr>
            <a:r>
              <a:rPr lang="en-US" sz="2400" b="0" i="0" dirty="0">
                <a:solidFill>
                  <a:srgbClr val="E3E3E3"/>
                </a:solidFill>
                <a:effectLst/>
                <a:latin typeface="Google Sans"/>
              </a:rPr>
              <a:t>Each entry in the table corresponds to a file descriptor.</a:t>
            </a:r>
          </a:p>
          <a:p>
            <a:pPr marL="171450" marR="0" lvl="0" indent="-171450" algn="l" rtl="0">
              <a:spcBef>
                <a:spcPts val="0"/>
              </a:spcBef>
              <a:spcAft>
                <a:spcPts val="0"/>
              </a:spcAft>
              <a:buClr>
                <a:srgbClr val="333333"/>
              </a:buClr>
              <a:buSzPts val="1800"/>
              <a:buFont typeface="Arial"/>
              <a:buChar char="•"/>
            </a:pPr>
            <a:endParaRPr sz="1800" b="0" i="0" u="none" strike="noStrike" cap="none" dirty="0">
              <a:solidFill>
                <a:schemeClr val="dk1"/>
              </a:solidFill>
              <a:latin typeface="Arial"/>
              <a:ea typeface="Arial"/>
              <a:cs typeface="Arial"/>
              <a:sym typeface="Arial"/>
            </a:endParaRPr>
          </a:p>
          <a:p>
            <a:pPr marL="171450" indent="-171450">
              <a:lnSpc>
                <a:spcPct val="150000"/>
              </a:lnSpc>
              <a:buClr>
                <a:srgbClr val="333333"/>
              </a:buClr>
              <a:buSzPts val="1800"/>
              <a:buFont typeface="Arial"/>
              <a:buChar char="•"/>
            </a:pPr>
            <a:r>
              <a:rPr lang="en-US" sz="1800" b="0" i="0" u="none" strike="noStrike" cap="none" dirty="0">
                <a:solidFill>
                  <a:srgbClr val="333333"/>
                </a:solidFill>
                <a:latin typeface="Arial"/>
                <a:ea typeface="Arial"/>
                <a:cs typeface="Arial"/>
                <a:sym typeface="Arial"/>
              </a:rPr>
              <a:t>The file table also contains v-node and </a:t>
            </a:r>
            <a:r>
              <a:rPr lang="en-US" sz="1800" b="0" i="0" u="none" strike="noStrike" cap="none" dirty="0" err="1">
                <a:solidFill>
                  <a:srgbClr val="333333"/>
                </a:solidFill>
                <a:latin typeface="Arial"/>
                <a:ea typeface="Arial"/>
                <a:cs typeface="Arial"/>
                <a:sym typeface="Arial"/>
              </a:rPr>
              <a:t>i</a:t>
            </a:r>
            <a:r>
              <a:rPr lang="en-US" sz="1800" b="0" i="0" u="none" strike="noStrike" cap="none" dirty="0">
                <a:solidFill>
                  <a:srgbClr val="333333"/>
                </a:solidFill>
                <a:latin typeface="Arial"/>
                <a:ea typeface="Arial"/>
                <a:cs typeface="Arial"/>
                <a:sym typeface="Arial"/>
              </a:rPr>
              <a:t>-node pointers which point to the virtual node and index node respectively. These nodes contain information on how to read a file.</a:t>
            </a:r>
            <a:r>
              <a:rPr lang="en-US" sz="2400" b="0" i="0" dirty="0">
                <a:solidFill>
                  <a:srgbClr val="E3E3E3"/>
                </a:solidFill>
                <a:effectLst/>
                <a:latin typeface="Google Sans"/>
              </a:rPr>
              <a:t> Allows the kernel to quickly locate </a:t>
            </a:r>
            <a:r>
              <a:rPr lang="en-US" sz="2400" b="0" i="0" dirty="0" err="1">
                <a:solidFill>
                  <a:srgbClr val="E3E3E3"/>
                </a:solidFill>
                <a:effectLst/>
                <a:latin typeface="Google Sans"/>
              </a:rPr>
              <a:t>Inodes</a:t>
            </a:r>
            <a:r>
              <a:rPr lang="en-US" sz="2400" b="0" i="0" dirty="0">
                <a:solidFill>
                  <a:srgbClr val="E3E3E3"/>
                </a:solidFill>
                <a:effectLst/>
                <a:latin typeface="Google Sans"/>
              </a:rPr>
              <a:t> for accessing and manipulating files.</a:t>
            </a:r>
          </a:p>
          <a:p>
            <a:pPr marL="171450" marR="0" lvl="0" indent="-171450" algn="l" rtl="0">
              <a:lnSpc>
                <a:spcPct val="150000"/>
              </a:lnSpc>
              <a:spcBef>
                <a:spcPts val="0"/>
              </a:spcBef>
              <a:spcAft>
                <a:spcPts val="0"/>
              </a:spcAft>
              <a:buClr>
                <a:srgbClr val="333333"/>
              </a:buClr>
              <a:buSzPts val="1800"/>
              <a:buFont typeface="Arial"/>
              <a:buChar char="•"/>
            </a:pPr>
            <a:endParaRPr sz="1800" b="0" i="0" u="none" strike="noStrike" cap="none" dirty="0">
              <a:solidFill>
                <a:schemeClr val="dk1"/>
              </a:solidFill>
              <a:latin typeface="Arial"/>
              <a:ea typeface="Arial"/>
              <a:cs typeface="Arial"/>
              <a:sym typeface="Arial"/>
            </a:endParaRPr>
          </a:p>
        </p:txBody>
      </p:sp>
      <p:pic>
        <p:nvPicPr>
          <p:cNvPr id="106" name="Google Shape;106;p17"/>
          <p:cNvPicPr preferRelativeResize="0"/>
          <p:nvPr/>
        </p:nvPicPr>
        <p:blipFill rotWithShape="1">
          <a:blip r:embed="rId3">
            <a:alphaModFix/>
          </a:blip>
          <a:srcRect l="34501" t="22296" r="37044"/>
          <a:stretch/>
        </p:blipFill>
        <p:spPr>
          <a:xfrm>
            <a:off x="1169375" y="1437123"/>
            <a:ext cx="2303585" cy="35608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p:nvPr/>
        </p:nvSpPr>
        <p:spPr>
          <a:xfrm>
            <a:off x="4695091" y="687538"/>
            <a:ext cx="6708531" cy="563231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b="1" i="0" u="none" strike="noStrike" cap="none">
                <a:solidFill>
                  <a:schemeClr val="dk1"/>
                </a:solidFill>
                <a:latin typeface="Arial"/>
                <a:ea typeface="Arial"/>
                <a:cs typeface="Arial"/>
                <a:sym typeface="Arial"/>
              </a:rPr>
              <a:t>V-Node and i-Node Tables</a:t>
            </a:r>
            <a:endParaRPr/>
          </a:p>
          <a:p>
            <a:pPr marL="0" marR="0" lvl="0" indent="0" algn="l" rtl="0">
              <a:lnSpc>
                <a:spcPct val="150000"/>
              </a:lnSpc>
              <a:spcBef>
                <a:spcPts val="0"/>
              </a:spcBef>
              <a:spcAft>
                <a:spcPts val="0"/>
              </a:spcAft>
              <a:buNone/>
            </a:pPr>
            <a:r>
              <a:rPr lang="en-US" sz="1600" b="0" i="0" u="none" strike="noStrike" cap="none">
                <a:solidFill>
                  <a:schemeClr val="dk1"/>
                </a:solidFill>
                <a:latin typeface="Arial"/>
                <a:ea typeface="Arial"/>
                <a:cs typeface="Arial"/>
                <a:sym typeface="Arial"/>
              </a:rPr>
              <a:t>Both the v-node (virtual node) and i-node (index node) are related to the storage system of the file and the storage mechanisms.</a:t>
            </a:r>
            <a:endParaRPr sz="16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The v-node is an abstract concept (in the form of the object) that describes the interaction with file data. All file manipulation like closing a file, opening a file is done by V-node object. V-node information stored in main memory.</a:t>
            </a:r>
            <a:endParaRPr sz="16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The i-node data structure gives information about files or directory (i.e. actual representation of files or directory). The information like the location of disk block where the file is stored, time at which file changes last, owner of the file, access permissions (read/write), etc. i-node information is stored in secondary storage.</a:t>
            </a:r>
            <a:endParaRPr/>
          </a:p>
          <a:p>
            <a:pPr marL="285750" marR="0" lvl="0" indent="-285750" algn="l"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A directory is names given to the i-nodes. A directory is in the form of parent and each of its children. List of file names and corresponding i-node number are stored in a directory entry.</a:t>
            </a:r>
            <a:endParaRPr sz="1600" b="0" i="0" u="none" strike="noStrike" cap="none">
              <a:solidFill>
                <a:schemeClr val="dk1"/>
              </a:solidFill>
              <a:latin typeface="Arial"/>
              <a:ea typeface="Arial"/>
              <a:cs typeface="Arial"/>
              <a:sym typeface="Arial"/>
            </a:endParaRPr>
          </a:p>
        </p:txBody>
      </p:sp>
      <p:pic>
        <p:nvPicPr>
          <p:cNvPr id="112" name="Google Shape;112;p18"/>
          <p:cNvPicPr preferRelativeResize="0"/>
          <p:nvPr/>
        </p:nvPicPr>
        <p:blipFill rotWithShape="1">
          <a:blip r:embed="rId3">
            <a:alphaModFix/>
          </a:blip>
          <a:srcRect l="66361" t="21233"/>
          <a:stretch/>
        </p:blipFill>
        <p:spPr>
          <a:xfrm>
            <a:off x="1591407" y="1559624"/>
            <a:ext cx="2723387" cy="361114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Widescreen</PresentationFormat>
  <Paragraphs>22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Google Sans</vt:lpstr>
      <vt:lpstr>Office Theme</vt:lpstr>
      <vt:lpstr>kernel Data Structure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Data Structure</dc:title>
  <cp:lastModifiedBy>Shweta kate</cp:lastModifiedBy>
  <cp:revision>1</cp:revision>
  <dcterms:modified xsi:type="dcterms:W3CDTF">2024-01-24T12:55:36Z</dcterms:modified>
</cp:coreProperties>
</file>