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handoutMasterIdLst>
    <p:handoutMasterId r:id="rId26"/>
  </p:handoutMasterIdLst>
  <p:sldIdLst>
    <p:sldId id="261" r:id="rId2"/>
    <p:sldId id="257" r:id="rId3"/>
    <p:sldId id="262" r:id="rId4"/>
    <p:sldId id="263" r:id="rId5"/>
    <p:sldId id="264" r:id="rId6"/>
    <p:sldId id="272" r:id="rId7"/>
    <p:sldId id="265" r:id="rId8"/>
    <p:sldId id="266" r:id="rId9"/>
    <p:sldId id="267" r:id="rId10"/>
    <p:sldId id="274" r:id="rId11"/>
    <p:sldId id="275" r:id="rId12"/>
    <p:sldId id="268" r:id="rId13"/>
    <p:sldId id="276" r:id="rId14"/>
    <p:sldId id="277" r:id="rId15"/>
    <p:sldId id="278" r:id="rId16"/>
    <p:sldId id="282" r:id="rId17"/>
    <p:sldId id="279" r:id="rId18"/>
    <p:sldId id="281" r:id="rId19"/>
    <p:sldId id="284" r:id="rId20"/>
    <p:sldId id="283" r:id="rId21"/>
    <p:sldId id="285" r:id="rId22"/>
    <p:sldId id="271"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4" autoAdjust="0"/>
    <p:restoredTop sz="94706" autoAdjust="0"/>
  </p:normalViewPr>
  <p:slideViewPr>
    <p:cSldViewPr snapToGrid="0">
      <p:cViewPr varScale="1">
        <p:scale>
          <a:sx n="72" d="100"/>
          <a:sy n="72" d="100"/>
        </p:scale>
        <p:origin x="660" y="78"/>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A29113-7A70-4E0E-B036-871C49B835F1}" type="doc">
      <dgm:prSet loTypeId="urn:microsoft.com/office/officeart/2005/8/layout/hProcess6" loCatId="process" qsTypeId="urn:microsoft.com/office/officeart/2005/8/quickstyle/simple1" qsCatId="simple" csTypeId="urn:microsoft.com/office/officeart/2005/8/colors/accent1_1" csCatId="accent1" phldr="1"/>
      <dgm:spPr/>
      <dgm:t>
        <a:bodyPr/>
        <a:lstStyle/>
        <a:p>
          <a:endParaRPr lang="en-US"/>
        </a:p>
      </dgm:t>
    </dgm:pt>
    <dgm:pt modelId="{A6406C01-7E83-4650-8EF5-394419DCB348}">
      <dgm:prSet phldrT="[Text]"/>
      <dgm:spPr/>
      <dgm:t>
        <a:bodyPr/>
        <a:lstStyle/>
        <a:p>
          <a:r>
            <a:rPr lang="ru-RU" dirty="0"/>
            <a:t>1</a:t>
          </a:r>
          <a:endParaRPr lang="en-US" dirty="0"/>
        </a:p>
      </dgm:t>
      <dgm:extLst>
        <a:ext uri="{E40237B7-FDA0-4F09-8148-C483321AD2D9}">
          <dgm14:cNvPr xmlns:dgm14="http://schemas.microsoft.com/office/drawing/2010/diagram" id="0" name="" title="Step 1 title"/>
        </a:ext>
      </dgm:extLst>
    </dgm:pt>
    <dgm:pt modelId="{2586B3BB-DA8B-42DF-AC9A-77CE21607FD0}" type="parTrans" cxnId="{4D956F8D-5727-488A-93AF-F33602655A44}">
      <dgm:prSet/>
      <dgm:spPr/>
      <dgm:t>
        <a:bodyPr/>
        <a:lstStyle/>
        <a:p>
          <a:endParaRPr lang="en-US"/>
        </a:p>
      </dgm:t>
    </dgm:pt>
    <dgm:pt modelId="{7C5B61F0-A4F6-4FCA-B552-36151F31051E}" type="sibTrans" cxnId="{4D956F8D-5727-488A-93AF-F33602655A44}">
      <dgm:prSet/>
      <dgm:spPr/>
      <dgm:t>
        <a:bodyPr/>
        <a:lstStyle/>
        <a:p>
          <a:endParaRPr lang="en-US"/>
        </a:p>
      </dgm:t>
    </dgm:pt>
    <dgm:pt modelId="{E4E9F0D0-FF23-4B59-9B97-973BCBE5DC65}">
      <dgm:prSet phldrT="[Text]"/>
      <dgm:spPr/>
      <dgm:t>
        <a:bodyPr/>
        <a:lstStyle/>
        <a:p>
          <a:r>
            <a:rPr lang="ru-RU" dirty="0"/>
            <a:t>Смотрим на данные</a:t>
          </a:r>
          <a:endParaRPr lang="en-US" dirty="0"/>
        </a:p>
      </dgm:t>
      <dgm:extLst>
        <a:ext uri="{E40237B7-FDA0-4F09-8148-C483321AD2D9}">
          <dgm14:cNvPr xmlns:dgm14="http://schemas.microsoft.com/office/drawing/2010/diagram" id="0" name="" title="Step 1 - task description"/>
        </a:ext>
      </dgm:extLst>
    </dgm:pt>
    <dgm:pt modelId="{E9237435-F938-45D4-8BF4-6D5D4DFF850F}" type="parTrans" cxnId="{37A3A996-9723-4BDB-8959-9D9B7799BD9A}">
      <dgm:prSet/>
      <dgm:spPr/>
      <dgm:t>
        <a:bodyPr/>
        <a:lstStyle/>
        <a:p>
          <a:endParaRPr lang="en-US"/>
        </a:p>
      </dgm:t>
    </dgm:pt>
    <dgm:pt modelId="{D32B195A-7CAD-474B-B79C-BE4BB171E742}" type="sibTrans" cxnId="{37A3A996-9723-4BDB-8959-9D9B7799BD9A}">
      <dgm:prSet/>
      <dgm:spPr/>
      <dgm:t>
        <a:bodyPr/>
        <a:lstStyle/>
        <a:p>
          <a:endParaRPr lang="en-US"/>
        </a:p>
      </dgm:t>
    </dgm:pt>
    <dgm:pt modelId="{5D952622-A79E-41E4-BBC2-6212DEFFA91C}">
      <dgm:prSet phldrT="[Text]"/>
      <dgm:spPr/>
      <dgm:t>
        <a:bodyPr/>
        <a:lstStyle/>
        <a:p>
          <a:r>
            <a:rPr lang="ru-RU" dirty="0"/>
            <a:t>2</a:t>
          </a:r>
          <a:endParaRPr lang="en-US" dirty="0"/>
        </a:p>
      </dgm:t>
      <dgm:extLst>
        <a:ext uri="{E40237B7-FDA0-4F09-8148-C483321AD2D9}">
          <dgm14:cNvPr xmlns:dgm14="http://schemas.microsoft.com/office/drawing/2010/diagram" id="0" name="" title="Step 2 title"/>
        </a:ext>
      </dgm:extLst>
    </dgm:pt>
    <dgm:pt modelId="{10627A68-BE4B-4A4A-9EC9-4CFEF1E4DF39}" type="parTrans" cxnId="{A22BDB9A-90BB-4DA2-8850-00D4F1D3B898}">
      <dgm:prSet/>
      <dgm:spPr/>
      <dgm:t>
        <a:bodyPr/>
        <a:lstStyle/>
        <a:p>
          <a:endParaRPr lang="en-US"/>
        </a:p>
      </dgm:t>
    </dgm:pt>
    <dgm:pt modelId="{092BAEF3-D9F2-476B-9A0B-6F14CC814529}" type="sibTrans" cxnId="{A22BDB9A-90BB-4DA2-8850-00D4F1D3B898}">
      <dgm:prSet/>
      <dgm:spPr/>
      <dgm:t>
        <a:bodyPr/>
        <a:lstStyle/>
        <a:p>
          <a:endParaRPr lang="en-US"/>
        </a:p>
      </dgm:t>
    </dgm:pt>
    <dgm:pt modelId="{5248D9DA-6444-46F6-8D28-C8BB2253AAD1}">
      <dgm:prSet phldrT="[Text]"/>
      <dgm:spPr/>
      <dgm:t>
        <a:bodyPr/>
        <a:lstStyle/>
        <a:p>
          <a:r>
            <a:rPr lang="ru-RU" dirty="0"/>
            <a:t>Обраба</a:t>
          </a:r>
        </a:p>
        <a:p>
          <a:r>
            <a:rPr lang="ru-RU" dirty="0"/>
            <a:t>тываем</a:t>
          </a:r>
          <a:endParaRPr lang="en-US" dirty="0"/>
        </a:p>
      </dgm:t>
      <dgm:extLst>
        <a:ext uri="{E40237B7-FDA0-4F09-8148-C483321AD2D9}">
          <dgm14:cNvPr xmlns:dgm14="http://schemas.microsoft.com/office/drawing/2010/diagram" id="0" name="" title="Step 2 - task description"/>
        </a:ext>
      </dgm:extLst>
    </dgm:pt>
    <dgm:pt modelId="{A8533F77-F094-4EDB-BCC7-35E0D6A46B71}" type="parTrans" cxnId="{35AF286C-A401-4C08-B8A3-F38B03322BD8}">
      <dgm:prSet/>
      <dgm:spPr/>
      <dgm:t>
        <a:bodyPr/>
        <a:lstStyle/>
        <a:p>
          <a:endParaRPr lang="en-US"/>
        </a:p>
      </dgm:t>
    </dgm:pt>
    <dgm:pt modelId="{011B552E-515A-4C41-B810-0D2552861422}" type="sibTrans" cxnId="{35AF286C-A401-4C08-B8A3-F38B03322BD8}">
      <dgm:prSet/>
      <dgm:spPr/>
      <dgm:t>
        <a:bodyPr/>
        <a:lstStyle/>
        <a:p>
          <a:endParaRPr lang="en-US"/>
        </a:p>
      </dgm:t>
    </dgm:pt>
    <dgm:pt modelId="{50706FFE-8A00-485D-9FF7-8D310692C602}">
      <dgm:prSet phldrT="[Text]"/>
      <dgm:spPr/>
      <dgm:t>
        <a:bodyPr/>
        <a:lstStyle/>
        <a:p>
          <a:r>
            <a:rPr lang="ru-RU" dirty="0"/>
            <a:t>3</a:t>
          </a:r>
          <a:endParaRPr lang="en-US" dirty="0"/>
        </a:p>
      </dgm:t>
      <dgm:extLst>
        <a:ext uri="{E40237B7-FDA0-4F09-8148-C483321AD2D9}">
          <dgm14:cNvPr xmlns:dgm14="http://schemas.microsoft.com/office/drawing/2010/diagram" id="0" name="" title="Step 3 title"/>
        </a:ext>
      </dgm:extLst>
    </dgm:pt>
    <dgm:pt modelId="{EF44BD91-19A4-424B-BA32-4A5492B6E40B}" type="parTrans" cxnId="{7599CECE-5293-4C57-A979-D096C99254C7}">
      <dgm:prSet/>
      <dgm:spPr/>
      <dgm:t>
        <a:bodyPr/>
        <a:lstStyle/>
        <a:p>
          <a:endParaRPr lang="en-US"/>
        </a:p>
      </dgm:t>
    </dgm:pt>
    <dgm:pt modelId="{CD03DFF4-D962-46D6-AFFA-2A87FD08403E}" type="sibTrans" cxnId="{7599CECE-5293-4C57-A979-D096C99254C7}">
      <dgm:prSet/>
      <dgm:spPr/>
      <dgm:t>
        <a:bodyPr/>
        <a:lstStyle/>
        <a:p>
          <a:endParaRPr lang="en-US"/>
        </a:p>
      </dgm:t>
    </dgm:pt>
    <dgm:pt modelId="{3A9B5D84-CB00-4BC9-ADB2-5CF832F36763}">
      <dgm:prSet phldrT="[Text]"/>
      <dgm:spPr/>
      <dgm:t>
        <a:bodyPr/>
        <a:lstStyle/>
        <a:p>
          <a:r>
            <a:rPr lang="ru-RU" dirty="0"/>
            <a:t>Строим модель</a:t>
          </a:r>
          <a:endParaRPr lang="en-US" dirty="0"/>
        </a:p>
      </dgm:t>
      <dgm:extLst>
        <a:ext uri="{E40237B7-FDA0-4F09-8148-C483321AD2D9}">
          <dgm14:cNvPr xmlns:dgm14="http://schemas.microsoft.com/office/drawing/2010/diagram" id="0" name="" title="Step 3 - task description"/>
        </a:ext>
      </dgm:extLst>
    </dgm:pt>
    <dgm:pt modelId="{BD57EC4A-052D-4824-8820-064BAC997A9B}" type="parTrans" cxnId="{11A0AF47-4BCA-470E-92BF-7B388FFB0DE8}">
      <dgm:prSet/>
      <dgm:spPr/>
      <dgm:t>
        <a:bodyPr/>
        <a:lstStyle/>
        <a:p>
          <a:endParaRPr lang="en-US"/>
        </a:p>
      </dgm:t>
    </dgm:pt>
    <dgm:pt modelId="{98E878CF-4A49-4E76-BD23-AE7C5290BAFD}" type="sibTrans" cxnId="{11A0AF47-4BCA-470E-92BF-7B388FFB0DE8}">
      <dgm:prSet/>
      <dgm:spPr/>
      <dgm:t>
        <a:bodyPr/>
        <a:lstStyle/>
        <a:p>
          <a:endParaRPr lang="en-US"/>
        </a:p>
      </dgm:t>
    </dgm:pt>
    <dgm:pt modelId="{8734DFB3-ADD8-4FD2-87D8-1981AA0ADD0B}" type="pres">
      <dgm:prSet presAssocID="{FBA29113-7A70-4E0E-B036-871C49B835F1}" presName="theList" presStyleCnt="0">
        <dgm:presLayoutVars>
          <dgm:dir/>
          <dgm:animLvl val="lvl"/>
          <dgm:resizeHandles val="exact"/>
        </dgm:presLayoutVars>
      </dgm:prSet>
      <dgm:spPr/>
    </dgm:pt>
    <dgm:pt modelId="{5C04AEFB-7132-4B28-A7D3-862245070A8D}" type="pres">
      <dgm:prSet presAssocID="{A6406C01-7E83-4650-8EF5-394419DCB348}" presName="compNode" presStyleCnt="0"/>
      <dgm:spPr/>
    </dgm:pt>
    <dgm:pt modelId="{358F74AC-FC7D-465B-BD12-B6CCC00F3D29}" type="pres">
      <dgm:prSet presAssocID="{A6406C01-7E83-4650-8EF5-394419DCB348}" presName="noGeometry" presStyleCnt="0"/>
      <dgm:spPr/>
    </dgm:pt>
    <dgm:pt modelId="{610B5FFC-C0C9-444C-9F7A-14D1B54F604D}" type="pres">
      <dgm:prSet presAssocID="{A6406C01-7E83-4650-8EF5-394419DCB348}" presName="childTextVisible" presStyleLbl="bgAccFollowNode1" presStyleIdx="0" presStyleCnt="3">
        <dgm:presLayoutVars>
          <dgm:bulletEnabled val="1"/>
        </dgm:presLayoutVars>
      </dgm:prSet>
      <dgm:spPr/>
    </dgm:pt>
    <dgm:pt modelId="{FB705FC1-639E-4064-8E9A-A79870DE5273}" type="pres">
      <dgm:prSet presAssocID="{A6406C01-7E83-4650-8EF5-394419DCB348}" presName="childTextHidden" presStyleLbl="bgAccFollowNode1" presStyleIdx="0" presStyleCnt="3"/>
      <dgm:spPr/>
    </dgm:pt>
    <dgm:pt modelId="{47DA5750-48DC-4E4F-815D-0B05DBC30DAB}" type="pres">
      <dgm:prSet presAssocID="{A6406C01-7E83-4650-8EF5-394419DCB348}" presName="parentText" presStyleLbl="node1" presStyleIdx="0" presStyleCnt="3">
        <dgm:presLayoutVars>
          <dgm:chMax val="1"/>
          <dgm:bulletEnabled val="1"/>
        </dgm:presLayoutVars>
      </dgm:prSet>
      <dgm:spPr/>
    </dgm:pt>
    <dgm:pt modelId="{6319C676-A7DE-4777-9BB4-3B6D30ED3F5C}" type="pres">
      <dgm:prSet presAssocID="{A6406C01-7E83-4650-8EF5-394419DCB348}" presName="aSpace" presStyleCnt="0"/>
      <dgm:spPr/>
    </dgm:pt>
    <dgm:pt modelId="{CA708D38-D093-4C16-A955-CF2CAC7F0A99}" type="pres">
      <dgm:prSet presAssocID="{5D952622-A79E-41E4-BBC2-6212DEFFA91C}" presName="compNode" presStyleCnt="0"/>
      <dgm:spPr/>
    </dgm:pt>
    <dgm:pt modelId="{6F3066E9-E96F-489D-8A4B-6D55FBE389F2}" type="pres">
      <dgm:prSet presAssocID="{5D952622-A79E-41E4-BBC2-6212DEFFA91C}" presName="noGeometry" presStyleCnt="0"/>
      <dgm:spPr/>
    </dgm:pt>
    <dgm:pt modelId="{00D2DC2C-7CA2-4A4B-B66D-3DDCAB7DC8E9}" type="pres">
      <dgm:prSet presAssocID="{5D952622-A79E-41E4-BBC2-6212DEFFA91C}" presName="childTextVisible" presStyleLbl="bgAccFollowNode1" presStyleIdx="1" presStyleCnt="3">
        <dgm:presLayoutVars>
          <dgm:bulletEnabled val="1"/>
        </dgm:presLayoutVars>
      </dgm:prSet>
      <dgm:spPr/>
    </dgm:pt>
    <dgm:pt modelId="{072FB640-0A28-40E8-9C0C-86BAF45C6EF0}" type="pres">
      <dgm:prSet presAssocID="{5D952622-A79E-41E4-BBC2-6212DEFFA91C}" presName="childTextHidden" presStyleLbl="bgAccFollowNode1" presStyleIdx="1" presStyleCnt="3"/>
      <dgm:spPr/>
    </dgm:pt>
    <dgm:pt modelId="{EE8733A1-7662-4D0A-B39E-2218596CC81C}" type="pres">
      <dgm:prSet presAssocID="{5D952622-A79E-41E4-BBC2-6212DEFFA91C}" presName="parentText" presStyleLbl="node1" presStyleIdx="1" presStyleCnt="3">
        <dgm:presLayoutVars>
          <dgm:chMax val="1"/>
          <dgm:bulletEnabled val="1"/>
        </dgm:presLayoutVars>
      </dgm:prSet>
      <dgm:spPr/>
    </dgm:pt>
    <dgm:pt modelId="{E0D7C734-E391-436F-996C-E60442F50A17}" type="pres">
      <dgm:prSet presAssocID="{5D952622-A79E-41E4-BBC2-6212DEFFA91C}" presName="aSpace" presStyleCnt="0"/>
      <dgm:spPr/>
    </dgm:pt>
    <dgm:pt modelId="{E8F3A685-8F9F-4BAC-8C8B-A1DE5AA41F3A}" type="pres">
      <dgm:prSet presAssocID="{50706FFE-8A00-485D-9FF7-8D310692C602}" presName="compNode" presStyleCnt="0"/>
      <dgm:spPr/>
    </dgm:pt>
    <dgm:pt modelId="{84BFA617-6CAF-4DA9-A086-82BCA61093BE}" type="pres">
      <dgm:prSet presAssocID="{50706FFE-8A00-485D-9FF7-8D310692C602}" presName="noGeometry" presStyleCnt="0"/>
      <dgm:spPr/>
    </dgm:pt>
    <dgm:pt modelId="{4BF699B1-BE15-42D1-9784-AA33CF29870E}" type="pres">
      <dgm:prSet presAssocID="{50706FFE-8A00-485D-9FF7-8D310692C602}" presName="childTextVisible" presStyleLbl="bgAccFollowNode1" presStyleIdx="2" presStyleCnt="3">
        <dgm:presLayoutVars>
          <dgm:bulletEnabled val="1"/>
        </dgm:presLayoutVars>
      </dgm:prSet>
      <dgm:spPr/>
    </dgm:pt>
    <dgm:pt modelId="{F0925EF4-86E2-4748-BA70-94AAF55AB064}" type="pres">
      <dgm:prSet presAssocID="{50706FFE-8A00-485D-9FF7-8D310692C602}" presName="childTextHidden" presStyleLbl="bgAccFollowNode1" presStyleIdx="2" presStyleCnt="3"/>
      <dgm:spPr/>
    </dgm:pt>
    <dgm:pt modelId="{78E9A4E4-18A9-4B73-8007-A63A71C71937}" type="pres">
      <dgm:prSet presAssocID="{50706FFE-8A00-485D-9FF7-8D310692C602}" presName="parentText" presStyleLbl="node1" presStyleIdx="2" presStyleCnt="3">
        <dgm:presLayoutVars>
          <dgm:chMax val="1"/>
          <dgm:bulletEnabled val="1"/>
        </dgm:presLayoutVars>
      </dgm:prSet>
      <dgm:spPr/>
    </dgm:pt>
  </dgm:ptLst>
  <dgm:cxnLst>
    <dgm:cxn modelId="{99E34304-5770-4691-A3EE-6A7C8B9ACD53}" type="presOf" srcId="{E4E9F0D0-FF23-4B59-9B97-973BCBE5DC65}" destId="{610B5FFC-C0C9-444C-9F7A-14D1B54F604D}" srcOrd="0" destOrd="0" presId="urn:microsoft.com/office/officeart/2005/8/layout/hProcess6"/>
    <dgm:cxn modelId="{81ACEA16-295B-4802-A889-1DC375F525AB}" type="presOf" srcId="{A6406C01-7E83-4650-8EF5-394419DCB348}" destId="{47DA5750-48DC-4E4F-815D-0B05DBC30DAB}" srcOrd="0" destOrd="0" presId="urn:microsoft.com/office/officeart/2005/8/layout/hProcess6"/>
    <dgm:cxn modelId="{130B0544-2388-4104-A721-8D29E7C77420}" type="presOf" srcId="{5D952622-A79E-41E4-BBC2-6212DEFFA91C}" destId="{EE8733A1-7662-4D0A-B39E-2218596CC81C}" srcOrd="0" destOrd="0" presId="urn:microsoft.com/office/officeart/2005/8/layout/hProcess6"/>
    <dgm:cxn modelId="{31498E67-CEA0-4571-B7AB-26A2113144F6}" type="presOf" srcId="{FBA29113-7A70-4E0E-B036-871C49B835F1}" destId="{8734DFB3-ADD8-4FD2-87D8-1981AA0ADD0B}" srcOrd="0" destOrd="0" presId="urn:microsoft.com/office/officeart/2005/8/layout/hProcess6"/>
    <dgm:cxn modelId="{11A0AF47-4BCA-470E-92BF-7B388FFB0DE8}" srcId="{50706FFE-8A00-485D-9FF7-8D310692C602}" destId="{3A9B5D84-CB00-4BC9-ADB2-5CF832F36763}" srcOrd="0" destOrd="0" parTransId="{BD57EC4A-052D-4824-8820-064BAC997A9B}" sibTransId="{98E878CF-4A49-4E76-BD23-AE7C5290BAFD}"/>
    <dgm:cxn modelId="{019AA969-1A2B-48C0-B7C9-005E817BC2CB}" type="presOf" srcId="{E4E9F0D0-FF23-4B59-9B97-973BCBE5DC65}" destId="{FB705FC1-639E-4064-8E9A-A79870DE5273}" srcOrd="1" destOrd="0" presId="urn:microsoft.com/office/officeart/2005/8/layout/hProcess6"/>
    <dgm:cxn modelId="{35AF286C-A401-4C08-B8A3-F38B03322BD8}" srcId="{5D952622-A79E-41E4-BBC2-6212DEFFA91C}" destId="{5248D9DA-6444-46F6-8D28-C8BB2253AAD1}" srcOrd="0" destOrd="0" parTransId="{A8533F77-F094-4EDB-BCC7-35E0D6A46B71}" sibTransId="{011B552E-515A-4C41-B810-0D2552861422}"/>
    <dgm:cxn modelId="{F36BB86E-E9BB-4DBF-9DFE-F8050046ED1F}" type="presOf" srcId="{3A9B5D84-CB00-4BC9-ADB2-5CF832F36763}" destId="{4BF699B1-BE15-42D1-9784-AA33CF29870E}" srcOrd="0" destOrd="0" presId="urn:microsoft.com/office/officeart/2005/8/layout/hProcess6"/>
    <dgm:cxn modelId="{BA539253-48E3-447C-8770-C31D10399C4A}" type="presOf" srcId="{50706FFE-8A00-485D-9FF7-8D310692C602}" destId="{78E9A4E4-18A9-4B73-8007-A63A71C71937}" srcOrd="0" destOrd="0" presId="urn:microsoft.com/office/officeart/2005/8/layout/hProcess6"/>
    <dgm:cxn modelId="{D2E26D7D-A939-4166-987B-3E9E5A080266}" type="presOf" srcId="{3A9B5D84-CB00-4BC9-ADB2-5CF832F36763}" destId="{F0925EF4-86E2-4748-BA70-94AAF55AB064}" srcOrd="1" destOrd="0" presId="urn:microsoft.com/office/officeart/2005/8/layout/hProcess6"/>
    <dgm:cxn modelId="{4D956F8D-5727-488A-93AF-F33602655A44}" srcId="{FBA29113-7A70-4E0E-B036-871C49B835F1}" destId="{A6406C01-7E83-4650-8EF5-394419DCB348}" srcOrd="0" destOrd="0" parTransId="{2586B3BB-DA8B-42DF-AC9A-77CE21607FD0}" sibTransId="{7C5B61F0-A4F6-4FCA-B552-36151F31051E}"/>
    <dgm:cxn modelId="{37A3A996-9723-4BDB-8959-9D9B7799BD9A}" srcId="{A6406C01-7E83-4650-8EF5-394419DCB348}" destId="{E4E9F0D0-FF23-4B59-9B97-973BCBE5DC65}" srcOrd="0" destOrd="0" parTransId="{E9237435-F938-45D4-8BF4-6D5D4DFF850F}" sibTransId="{D32B195A-7CAD-474B-B79C-BE4BB171E742}"/>
    <dgm:cxn modelId="{E23D729A-C2FC-40CD-8A08-F5EBB66CF80B}" type="presOf" srcId="{5248D9DA-6444-46F6-8D28-C8BB2253AAD1}" destId="{072FB640-0A28-40E8-9C0C-86BAF45C6EF0}" srcOrd="1" destOrd="0" presId="urn:microsoft.com/office/officeart/2005/8/layout/hProcess6"/>
    <dgm:cxn modelId="{A22BDB9A-90BB-4DA2-8850-00D4F1D3B898}" srcId="{FBA29113-7A70-4E0E-B036-871C49B835F1}" destId="{5D952622-A79E-41E4-BBC2-6212DEFFA91C}" srcOrd="1" destOrd="0" parTransId="{10627A68-BE4B-4A4A-9EC9-4CFEF1E4DF39}" sibTransId="{092BAEF3-D9F2-476B-9A0B-6F14CC814529}"/>
    <dgm:cxn modelId="{AE4FA1B2-1FFD-4999-BFB4-0E2A9E4BEBBB}" type="presOf" srcId="{5248D9DA-6444-46F6-8D28-C8BB2253AAD1}" destId="{00D2DC2C-7CA2-4A4B-B66D-3DDCAB7DC8E9}" srcOrd="0" destOrd="0" presId="urn:microsoft.com/office/officeart/2005/8/layout/hProcess6"/>
    <dgm:cxn modelId="{7599CECE-5293-4C57-A979-D096C99254C7}" srcId="{FBA29113-7A70-4E0E-B036-871C49B835F1}" destId="{50706FFE-8A00-485D-9FF7-8D310692C602}" srcOrd="2" destOrd="0" parTransId="{EF44BD91-19A4-424B-BA32-4A5492B6E40B}" sibTransId="{CD03DFF4-D962-46D6-AFFA-2A87FD08403E}"/>
    <dgm:cxn modelId="{FF0D50D3-9477-4407-8F44-B60B9728DED7}" type="presParOf" srcId="{8734DFB3-ADD8-4FD2-87D8-1981AA0ADD0B}" destId="{5C04AEFB-7132-4B28-A7D3-862245070A8D}" srcOrd="0" destOrd="0" presId="urn:microsoft.com/office/officeart/2005/8/layout/hProcess6"/>
    <dgm:cxn modelId="{126CE751-65CF-4E60-902C-2D0B01478834}" type="presParOf" srcId="{5C04AEFB-7132-4B28-A7D3-862245070A8D}" destId="{358F74AC-FC7D-465B-BD12-B6CCC00F3D29}" srcOrd="0" destOrd="0" presId="urn:microsoft.com/office/officeart/2005/8/layout/hProcess6"/>
    <dgm:cxn modelId="{C6915109-771C-43AE-A4C7-A411D8E5978F}" type="presParOf" srcId="{5C04AEFB-7132-4B28-A7D3-862245070A8D}" destId="{610B5FFC-C0C9-444C-9F7A-14D1B54F604D}" srcOrd="1" destOrd="0" presId="urn:microsoft.com/office/officeart/2005/8/layout/hProcess6"/>
    <dgm:cxn modelId="{954FE73F-9595-47D0-9AB9-6EB7EDC39F8E}" type="presParOf" srcId="{5C04AEFB-7132-4B28-A7D3-862245070A8D}" destId="{FB705FC1-639E-4064-8E9A-A79870DE5273}" srcOrd="2" destOrd="0" presId="urn:microsoft.com/office/officeart/2005/8/layout/hProcess6"/>
    <dgm:cxn modelId="{362B7B1C-776A-481A-B10E-B2136C044DB5}" type="presParOf" srcId="{5C04AEFB-7132-4B28-A7D3-862245070A8D}" destId="{47DA5750-48DC-4E4F-815D-0B05DBC30DAB}" srcOrd="3" destOrd="0" presId="urn:microsoft.com/office/officeart/2005/8/layout/hProcess6"/>
    <dgm:cxn modelId="{AB361918-49A4-4458-A6B4-A38162139DB4}" type="presParOf" srcId="{8734DFB3-ADD8-4FD2-87D8-1981AA0ADD0B}" destId="{6319C676-A7DE-4777-9BB4-3B6D30ED3F5C}" srcOrd="1" destOrd="0" presId="urn:microsoft.com/office/officeart/2005/8/layout/hProcess6"/>
    <dgm:cxn modelId="{3E32ED31-FAFA-41FB-A502-0C9269827B55}" type="presParOf" srcId="{8734DFB3-ADD8-4FD2-87D8-1981AA0ADD0B}" destId="{CA708D38-D093-4C16-A955-CF2CAC7F0A99}" srcOrd="2" destOrd="0" presId="urn:microsoft.com/office/officeart/2005/8/layout/hProcess6"/>
    <dgm:cxn modelId="{38B5F8BF-C6A8-4D51-8681-B847070CD1C0}" type="presParOf" srcId="{CA708D38-D093-4C16-A955-CF2CAC7F0A99}" destId="{6F3066E9-E96F-489D-8A4B-6D55FBE389F2}" srcOrd="0" destOrd="0" presId="urn:microsoft.com/office/officeart/2005/8/layout/hProcess6"/>
    <dgm:cxn modelId="{B873A9F4-217E-473A-8D65-14527890AC34}" type="presParOf" srcId="{CA708D38-D093-4C16-A955-CF2CAC7F0A99}" destId="{00D2DC2C-7CA2-4A4B-B66D-3DDCAB7DC8E9}" srcOrd="1" destOrd="0" presId="urn:microsoft.com/office/officeart/2005/8/layout/hProcess6"/>
    <dgm:cxn modelId="{F573A08D-1388-4362-9D10-155655876363}" type="presParOf" srcId="{CA708D38-D093-4C16-A955-CF2CAC7F0A99}" destId="{072FB640-0A28-40E8-9C0C-86BAF45C6EF0}" srcOrd="2" destOrd="0" presId="urn:microsoft.com/office/officeart/2005/8/layout/hProcess6"/>
    <dgm:cxn modelId="{7ADF5CCF-F26A-45B5-9692-98B07AFD46A1}" type="presParOf" srcId="{CA708D38-D093-4C16-A955-CF2CAC7F0A99}" destId="{EE8733A1-7662-4D0A-B39E-2218596CC81C}" srcOrd="3" destOrd="0" presId="urn:microsoft.com/office/officeart/2005/8/layout/hProcess6"/>
    <dgm:cxn modelId="{985C18C8-95A3-4479-821C-610A2BAFFFF3}" type="presParOf" srcId="{8734DFB3-ADD8-4FD2-87D8-1981AA0ADD0B}" destId="{E0D7C734-E391-436F-996C-E60442F50A17}" srcOrd="3" destOrd="0" presId="urn:microsoft.com/office/officeart/2005/8/layout/hProcess6"/>
    <dgm:cxn modelId="{951CD7FA-A9B4-463F-BD0D-452C521FF523}" type="presParOf" srcId="{8734DFB3-ADD8-4FD2-87D8-1981AA0ADD0B}" destId="{E8F3A685-8F9F-4BAC-8C8B-A1DE5AA41F3A}" srcOrd="4" destOrd="0" presId="urn:microsoft.com/office/officeart/2005/8/layout/hProcess6"/>
    <dgm:cxn modelId="{E08D8862-B273-4AA6-9A90-754366CE4945}" type="presParOf" srcId="{E8F3A685-8F9F-4BAC-8C8B-A1DE5AA41F3A}" destId="{84BFA617-6CAF-4DA9-A086-82BCA61093BE}" srcOrd="0" destOrd="0" presId="urn:microsoft.com/office/officeart/2005/8/layout/hProcess6"/>
    <dgm:cxn modelId="{69392B4C-2A7B-41A4-A48C-35E312A6434A}" type="presParOf" srcId="{E8F3A685-8F9F-4BAC-8C8B-A1DE5AA41F3A}" destId="{4BF699B1-BE15-42D1-9784-AA33CF29870E}" srcOrd="1" destOrd="0" presId="urn:microsoft.com/office/officeart/2005/8/layout/hProcess6"/>
    <dgm:cxn modelId="{29F5DEAB-A9C8-47F8-A089-1585C323795A}" type="presParOf" srcId="{E8F3A685-8F9F-4BAC-8C8B-A1DE5AA41F3A}" destId="{F0925EF4-86E2-4748-BA70-94AAF55AB064}" srcOrd="2" destOrd="0" presId="urn:microsoft.com/office/officeart/2005/8/layout/hProcess6"/>
    <dgm:cxn modelId="{E9A57A1B-DDAF-4905-B46C-246DB5E9FB2A}" type="presParOf" srcId="{E8F3A685-8F9F-4BAC-8C8B-A1DE5AA41F3A}" destId="{78E9A4E4-18A9-4B73-8007-A63A71C71937}"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0B5FFC-C0C9-444C-9F7A-14D1B54F604D}">
      <dsp:nvSpPr>
        <dsp:cNvPr id="0" name=""/>
        <dsp:cNvSpPr/>
      </dsp:nvSpPr>
      <dsp:spPr>
        <a:xfrm>
          <a:off x="623515" y="823134"/>
          <a:ext cx="2475309" cy="2163731"/>
        </a:xfrm>
        <a:prstGeom prst="rightArrow">
          <a:avLst>
            <a:gd name="adj1" fmla="val 70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13335" rIns="26670" bIns="13335" numCol="1" spcCol="1270" anchor="ctr" anchorCtr="0">
          <a:noAutofit/>
        </a:bodyPr>
        <a:lstStyle/>
        <a:p>
          <a:pPr marL="0" lvl="0" indent="0" algn="ctr" defTabSz="933450">
            <a:lnSpc>
              <a:spcPct val="90000"/>
            </a:lnSpc>
            <a:spcBef>
              <a:spcPct val="0"/>
            </a:spcBef>
            <a:spcAft>
              <a:spcPct val="35000"/>
            </a:spcAft>
            <a:buNone/>
          </a:pPr>
          <a:r>
            <a:rPr lang="ru-RU" sz="2100" kern="1200" dirty="0"/>
            <a:t>Смотрим на данные</a:t>
          </a:r>
          <a:endParaRPr lang="en-US" sz="2100" kern="1200" dirty="0"/>
        </a:p>
      </dsp:txBody>
      <dsp:txXfrm>
        <a:off x="1242342" y="1147694"/>
        <a:ext cx="1206713" cy="1514611"/>
      </dsp:txXfrm>
    </dsp:sp>
    <dsp:sp modelId="{47DA5750-48DC-4E4F-815D-0B05DBC30DAB}">
      <dsp:nvSpPr>
        <dsp:cNvPr id="0" name=""/>
        <dsp:cNvSpPr/>
      </dsp:nvSpPr>
      <dsp:spPr>
        <a:xfrm>
          <a:off x="4688" y="1286172"/>
          <a:ext cx="1237654" cy="123765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2667000">
            <a:lnSpc>
              <a:spcPct val="90000"/>
            </a:lnSpc>
            <a:spcBef>
              <a:spcPct val="0"/>
            </a:spcBef>
            <a:spcAft>
              <a:spcPct val="35000"/>
            </a:spcAft>
            <a:buNone/>
          </a:pPr>
          <a:r>
            <a:rPr lang="ru-RU" sz="6000" kern="1200" dirty="0"/>
            <a:t>1</a:t>
          </a:r>
          <a:endParaRPr lang="en-US" sz="6000" kern="1200" dirty="0"/>
        </a:p>
      </dsp:txBody>
      <dsp:txXfrm>
        <a:off x="185938" y="1467422"/>
        <a:ext cx="875154" cy="875154"/>
      </dsp:txXfrm>
    </dsp:sp>
    <dsp:sp modelId="{00D2DC2C-7CA2-4A4B-B66D-3DDCAB7DC8E9}">
      <dsp:nvSpPr>
        <dsp:cNvPr id="0" name=""/>
        <dsp:cNvSpPr/>
      </dsp:nvSpPr>
      <dsp:spPr>
        <a:xfrm>
          <a:off x="3872358" y="823134"/>
          <a:ext cx="2475309" cy="2163731"/>
        </a:xfrm>
        <a:prstGeom prst="rightArrow">
          <a:avLst>
            <a:gd name="adj1" fmla="val 70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13335" rIns="26670" bIns="13335" numCol="1" spcCol="1270" anchor="ctr" anchorCtr="0">
          <a:noAutofit/>
        </a:bodyPr>
        <a:lstStyle/>
        <a:p>
          <a:pPr marL="0" lvl="0" indent="0" algn="ctr" defTabSz="933450">
            <a:lnSpc>
              <a:spcPct val="90000"/>
            </a:lnSpc>
            <a:spcBef>
              <a:spcPct val="0"/>
            </a:spcBef>
            <a:spcAft>
              <a:spcPct val="35000"/>
            </a:spcAft>
            <a:buNone/>
          </a:pPr>
          <a:r>
            <a:rPr lang="ru-RU" sz="2100" kern="1200" dirty="0"/>
            <a:t>Обраба</a:t>
          </a:r>
        </a:p>
        <a:p>
          <a:pPr marL="0" lvl="0" indent="0" algn="ctr" defTabSz="933450">
            <a:lnSpc>
              <a:spcPct val="90000"/>
            </a:lnSpc>
            <a:spcBef>
              <a:spcPct val="0"/>
            </a:spcBef>
            <a:spcAft>
              <a:spcPct val="35000"/>
            </a:spcAft>
            <a:buNone/>
          </a:pPr>
          <a:r>
            <a:rPr lang="ru-RU" sz="2100" kern="1200" dirty="0"/>
            <a:t>тываем</a:t>
          </a:r>
          <a:endParaRPr lang="en-US" sz="2100" kern="1200" dirty="0"/>
        </a:p>
      </dsp:txBody>
      <dsp:txXfrm>
        <a:off x="4491186" y="1147694"/>
        <a:ext cx="1206713" cy="1514611"/>
      </dsp:txXfrm>
    </dsp:sp>
    <dsp:sp modelId="{EE8733A1-7662-4D0A-B39E-2218596CC81C}">
      <dsp:nvSpPr>
        <dsp:cNvPr id="0" name=""/>
        <dsp:cNvSpPr/>
      </dsp:nvSpPr>
      <dsp:spPr>
        <a:xfrm>
          <a:off x="3253531" y="1286172"/>
          <a:ext cx="1237654" cy="123765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2667000">
            <a:lnSpc>
              <a:spcPct val="90000"/>
            </a:lnSpc>
            <a:spcBef>
              <a:spcPct val="0"/>
            </a:spcBef>
            <a:spcAft>
              <a:spcPct val="35000"/>
            </a:spcAft>
            <a:buNone/>
          </a:pPr>
          <a:r>
            <a:rPr lang="ru-RU" sz="6000" kern="1200" dirty="0"/>
            <a:t>2</a:t>
          </a:r>
          <a:endParaRPr lang="en-US" sz="6000" kern="1200" dirty="0"/>
        </a:p>
      </dsp:txBody>
      <dsp:txXfrm>
        <a:off x="3434781" y="1467422"/>
        <a:ext cx="875154" cy="875154"/>
      </dsp:txXfrm>
    </dsp:sp>
    <dsp:sp modelId="{4BF699B1-BE15-42D1-9784-AA33CF29870E}">
      <dsp:nvSpPr>
        <dsp:cNvPr id="0" name=""/>
        <dsp:cNvSpPr/>
      </dsp:nvSpPr>
      <dsp:spPr>
        <a:xfrm>
          <a:off x="7121202" y="823134"/>
          <a:ext cx="2475309" cy="2163731"/>
        </a:xfrm>
        <a:prstGeom prst="rightArrow">
          <a:avLst>
            <a:gd name="adj1" fmla="val 70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13335" rIns="26670" bIns="13335" numCol="1" spcCol="1270" anchor="ctr" anchorCtr="0">
          <a:noAutofit/>
        </a:bodyPr>
        <a:lstStyle/>
        <a:p>
          <a:pPr marL="0" lvl="0" indent="0" algn="ctr" defTabSz="933450">
            <a:lnSpc>
              <a:spcPct val="90000"/>
            </a:lnSpc>
            <a:spcBef>
              <a:spcPct val="0"/>
            </a:spcBef>
            <a:spcAft>
              <a:spcPct val="35000"/>
            </a:spcAft>
            <a:buNone/>
          </a:pPr>
          <a:r>
            <a:rPr lang="ru-RU" sz="2100" kern="1200" dirty="0"/>
            <a:t>Строим модель</a:t>
          </a:r>
          <a:endParaRPr lang="en-US" sz="2100" kern="1200" dirty="0"/>
        </a:p>
      </dsp:txBody>
      <dsp:txXfrm>
        <a:off x="7740029" y="1147694"/>
        <a:ext cx="1206713" cy="1514611"/>
      </dsp:txXfrm>
    </dsp:sp>
    <dsp:sp modelId="{78E9A4E4-18A9-4B73-8007-A63A71C71937}">
      <dsp:nvSpPr>
        <dsp:cNvPr id="0" name=""/>
        <dsp:cNvSpPr/>
      </dsp:nvSpPr>
      <dsp:spPr>
        <a:xfrm>
          <a:off x="6502375" y="1286172"/>
          <a:ext cx="1237654" cy="123765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2667000">
            <a:lnSpc>
              <a:spcPct val="90000"/>
            </a:lnSpc>
            <a:spcBef>
              <a:spcPct val="0"/>
            </a:spcBef>
            <a:spcAft>
              <a:spcPct val="35000"/>
            </a:spcAft>
            <a:buNone/>
          </a:pPr>
          <a:r>
            <a:rPr lang="ru-RU" sz="6000" kern="1200" dirty="0"/>
            <a:t>3</a:t>
          </a:r>
          <a:endParaRPr lang="en-US" sz="6000" kern="1200" dirty="0"/>
        </a:p>
      </dsp:txBody>
      <dsp:txXfrm>
        <a:off x="6683625" y="1467422"/>
        <a:ext cx="875154" cy="87515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4/22/2018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4/22/2018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6</a:t>
            </a:fld>
            <a:endParaRPr lang="en-US"/>
          </a:p>
        </p:txBody>
      </p:sp>
    </p:spTree>
    <p:extLst>
      <p:ext uri="{BB962C8B-B14F-4D97-AF65-F5344CB8AC3E}">
        <p14:creationId xmlns:p14="http://schemas.microsoft.com/office/powerpoint/2010/main" val="179330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4/22/2018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4/22/2018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4/22/2018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4/22/2018</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4/22/2018</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4/22/2018</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4/22/2018</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4/22/2018</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4/22/2018</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hyperlink" Target="https://habrahabr.ru/company/ods/blog/324898/" TargetMode="External"/><Relationship Id="rId2" Type="http://schemas.openxmlformats.org/officeDocument/2006/relationships/hyperlink" Target="https://habrahabr.ru/company/ods/blog/323272/" TargetMode="Externa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creativecommons.org/licenses/by-nc-nd/3.0/" TargetMode="External"/><Relationship Id="rId4" Type="http://schemas.openxmlformats.org/officeDocument/2006/relationships/hyperlink" Target="http://brittaindesigns.deviantart.com/art/Young-Model-2-354528598"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ru-RU" dirty="0"/>
              <a:t>Что по инструментам?</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958" y="0"/>
            <a:ext cx="9748192" cy="1431235"/>
          </a:xfrm>
        </p:spPr>
        <p:txBody>
          <a:bodyPr>
            <a:normAutofit/>
          </a:bodyPr>
          <a:lstStyle/>
          <a:p>
            <a:r>
              <a:rPr lang="ru-RU" sz="2800" dirty="0"/>
              <a:t>Метод </a:t>
            </a:r>
            <a:r>
              <a:rPr lang="en-US" sz="2800" dirty="0"/>
              <a:t>k-</a:t>
            </a:r>
            <a:r>
              <a:rPr lang="ru-RU" sz="2800" dirty="0"/>
              <a:t>ближайших соседей</a:t>
            </a:r>
            <a:br>
              <a:rPr lang="ru-RU" sz="2800" dirty="0"/>
            </a:br>
            <a:r>
              <a:rPr lang="en-US" sz="2800" b="0" dirty="0" err="1"/>
              <a:t>sklearn.neighbors</a:t>
            </a:r>
            <a:r>
              <a:rPr lang="en-US" sz="2800" dirty="0" err="1"/>
              <a:t>.KNeighborsClassifier</a:t>
            </a:r>
            <a:br>
              <a:rPr lang="en-US" sz="2800" dirty="0"/>
            </a:br>
            <a:r>
              <a:rPr lang="en-US" sz="2800" b="0" dirty="0" err="1"/>
              <a:t>sklearn.neighbors</a:t>
            </a:r>
            <a:r>
              <a:rPr lang="en-US" sz="2800" dirty="0"/>
              <a:t>. </a:t>
            </a:r>
            <a:r>
              <a:rPr lang="en-US" sz="2800" dirty="0" err="1"/>
              <a:t>KNeighborsRegressor</a:t>
            </a:r>
            <a:endParaRPr lang="en-US" sz="2800" dirty="0"/>
          </a:p>
        </p:txBody>
      </p:sp>
      <p:sp>
        <p:nvSpPr>
          <p:cNvPr id="3" name="Text Placeholder 2"/>
          <p:cNvSpPr>
            <a:spLocks noGrp="1"/>
          </p:cNvSpPr>
          <p:nvPr>
            <p:ph type="body" idx="1"/>
          </p:nvPr>
        </p:nvSpPr>
        <p:spPr>
          <a:xfrm>
            <a:off x="934496" y="1259462"/>
            <a:ext cx="4953453" cy="641350"/>
          </a:xfrm>
        </p:spPr>
        <p:txBody>
          <a:bodyPr/>
          <a:lstStyle/>
          <a:p>
            <a:r>
              <a:rPr lang="ru-RU" dirty="0"/>
              <a:t>Описание</a:t>
            </a:r>
            <a:endParaRPr lang="en-US" dirty="0"/>
          </a:p>
        </p:txBody>
      </p:sp>
      <p:sp>
        <p:nvSpPr>
          <p:cNvPr id="4" name="Content Placeholder 3"/>
          <p:cNvSpPr>
            <a:spLocks noGrp="1"/>
          </p:cNvSpPr>
          <p:nvPr>
            <p:ph sz="half" idx="2"/>
          </p:nvPr>
        </p:nvSpPr>
        <p:spPr>
          <a:xfrm>
            <a:off x="934495" y="1785257"/>
            <a:ext cx="4953454" cy="1530700"/>
          </a:xfrm>
        </p:spPr>
        <p:txBody>
          <a:bodyPr>
            <a:normAutofit fontScale="92500" lnSpcReduction="10000"/>
          </a:bodyPr>
          <a:lstStyle/>
          <a:p>
            <a:r>
              <a:rPr lang="ru-RU" dirty="0"/>
              <a:t>Решения задачи классификации</a:t>
            </a:r>
            <a:r>
              <a:rPr lang="en-US" dirty="0"/>
              <a:t> (</a:t>
            </a:r>
            <a:r>
              <a:rPr lang="ru-RU" dirty="0"/>
              <a:t>регрессии</a:t>
            </a:r>
            <a:r>
              <a:rPr lang="en-US" dirty="0"/>
              <a:t>)</a:t>
            </a:r>
            <a:r>
              <a:rPr lang="ru-RU" dirty="0"/>
              <a:t>, относит объекты к классу (присваивает ср. </a:t>
            </a:r>
            <a:r>
              <a:rPr lang="ru-RU" dirty="0" err="1"/>
              <a:t>арифм</a:t>
            </a:r>
            <a:r>
              <a:rPr lang="ru-RU" dirty="0"/>
              <a:t>.), которому принадлежит большинство из его </a:t>
            </a:r>
            <a:r>
              <a:rPr lang="ru-RU" b="1" dirty="0"/>
              <a:t>ближайших соседей</a:t>
            </a:r>
            <a:r>
              <a:rPr lang="ru-RU" dirty="0"/>
              <a:t> в многомерном пространстве признаков.</a:t>
            </a:r>
            <a:endParaRPr lang="en-US" dirty="0"/>
          </a:p>
        </p:txBody>
      </p:sp>
      <p:sp>
        <p:nvSpPr>
          <p:cNvPr id="5" name="Text Placeholder 4"/>
          <p:cNvSpPr>
            <a:spLocks noGrp="1"/>
          </p:cNvSpPr>
          <p:nvPr>
            <p:ph type="body" sz="quarter" idx="3"/>
          </p:nvPr>
        </p:nvSpPr>
        <p:spPr>
          <a:xfrm>
            <a:off x="6345149" y="1259462"/>
            <a:ext cx="4572000" cy="641350"/>
          </a:xfrm>
        </p:spPr>
        <p:txBody>
          <a:bodyPr/>
          <a:lstStyle/>
          <a:p>
            <a:r>
              <a:rPr lang="ru-RU" dirty="0"/>
              <a:t>Основные методы</a:t>
            </a:r>
            <a:endParaRPr lang="en-US" dirty="0"/>
          </a:p>
        </p:txBody>
      </p:sp>
      <p:sp>
        <p:nvSpPr>
          <p:cNvPr id="6" name="Content Placeholder 5"/>
          <p:cNvSpPr>
            <a:spLocks noGrp="1"/>
          </p:cNvSpPr>
          <p:nvPr>
            <p:ph sz="quarter" idx="4"/>
          </p:nvPr>
        </p:nvSpPr>
        <p:spPr>
          <a:xfrm>
            <a:off x="6345149" y="1785256"/>
            <a:ext cx="4572000" cy="1962045"/>
          </a:xfrm>
        </p:spPr>
        <p:txBody>
          <a:bodyPr>
            <a:normAutofit fontScale="92500" lnSpcReduction="10000"/>
          </a:bodyPr>
          <a:lstStyle/>
          <a:p>
            <a:r>
              <a:rPr lang="en-US" b="1" dirty="0"/>
              <a:t>fit(X, y) </a:t>
            </a:r>
            <a:r>
              <a:rPr lang="en-US" dirty="0"/>
              <a:t>– </a:t>
            </a:r>
            <a:r>
              <a:rPr lang="ru-RU" dirty="0"/>
              <a:t>обучение линейной модели</a:t>
            </a:r>
            <a:endParaRPr lang="en-US" dirty="0"/>
          </a:p>
          <a:p>
            <a:r>
              <a:rPr lang="en-US" b="1" dirty="0"/>
              <a:t>predict(X)</a:t>
            </a:r>
            <a:r>
              <a:rPr lang="en-US" dirty="0"/>
              <a:t> – </a:t>
            </a:r>
            <a:r>
              <a:rPr lang="ru-RU" dirty="0"/>
              <a:t>предсказание на выборке</a:t>
            </a:r>
            <a:endParaRPr lang="en-US" dirty="0"/>
          </a:p>
          <a:p>
            <a:r>
              <a:rPr lang="en-US" b="1" dirty="0"/>
              <a:t>score(X, y) </a:t>
            </a:r>
            <a:r>
              <a:rPr lang="en-US" dirty="0"/>
              <a:t>– </a:t>
            </a:r>
            <a:r>
              <a:rPr lang="ru-RU" dirty="0"/>
              <a:t>измерить </a:t>
            </a:r>
            <a:r>
              <a:rPr lang="en-US" dirty="0"/>
              <a:t>accuracy </a:t>
            </a:r>
            <a:r>
              <a:rPr lang="ru-RU" dirty="0"/>
              <a:t>предсказания на тестовой выборке</a:t>
            </a:r>
            <a:endParaRPr lang="en-US" dirty="0"/>
          </a:p>
          <a:p>
            <a:pPr marL="0" indent="0">
              <a:buNone/>
            </a:pPr>
            <a:endParaRPr lang="en-US" dirty="0"/>
          </a:p>
        </p:txBody>
      </p:sp>
      <p:sp>
        <p:nvSpPr>
          <p:cNvPr id="12" name="Text Placeholder 4">
            <a:extLst>
              <a:ext uri="{FF2B5EF4-FFF2-40B4-BE49-F238E27FC236}">
                <a16:creationId xmlns:a16="http://schemas.microsoft.com/office/drawing/2014/main" id="{1E7CC8E3-718D-41CF-B937-BA40325D50F2}"/>
              </a:ext>
            </a:extLst>
          </p:cNvPr>
          <p:cNvSpPr txBox="1">
            <a:spLocks/>
          </p:cNvSpPr>
          <p:nvPr/>
        </p:nvSpPr>
        <p:spPr>
          <a:xfrm>
            <a:off x="6345149" y="3747301"/>
            <a:ext cx="4572000" cy="472273"/>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Clr>
                <a:schemeClr val="accent1">
                  <a:lumMod val="75000"/>
                </a:schemeClr>
              </a:buClr>
              <a:buSzPct val="100000"/>
              <a:buFont typeface="Arial" pitchFamily="34" charset="0"/>
              <a:buNone/>
              <a:defRPr sz="2000" b="0" kern="1200">
                <a:solidFill>
                  <a:schemeClr val="accent1"/>
                </a:solidFill>
                <a:latin typeface="+mn-lt"/>
                <a:ea typeface="+mn-ea"/>
                <a:cs typeface="+mn-cs"/>
              </a:defRPr>
            </a:lvl1pPr>
            <a:lvl2pPr marL="457200" indent="0" algn="l" defTabSz="914400" rtl="0" eaLnBrk="1" latinLnBrk="0" hangingPunct="1">
              <a:lnSpc>
                <a:spcPct val="90000"/>
              </a:lnSpc>
              <a:spcBef>
                <a:spcPts val="1200"/>
              </a:spcBef>
              <a:buClr>
                <a:schemeClr val="accent1">
                  <a:lumMod val="75000"/>
                </a:schemeClr>
              </a:buClr>
              <a:buSzPct val="100000"/>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9pPr>
          </a:lstStyle>
          <a:p>
            <a:r>
              <a:rPr lang="ru-RU" dirty="0"/>
              <a:t>Основные параметры</a:t>
            </a:r>
            <a:endParaRPr lang="en-US" dirty="0"/>
          </a:p>
        </p:txBody>
      </p:sp>
      <p:sp>
        <p:nvSpPr>
          <p:cNvPr id="13" name="Content Placeholder 5">
            <a:extLst>
              <a:ext uri="{FF2B5EF4-FFF2-40B4-BE49-F238E27FC236}">
                <a16:creationId xmlns:a16="http://schemas.microsoft.com/office/drawing/2014/main" id="{8E62CCA0-E355-4AEE-B3D8-653C1D0797A8}"/>
              </a:ext>
            </a:extLst>
          </p:cNvPr>
          <p:cNvSpPr txBox="1">
            <a:spLocks/>
          </p:cNvSpPr>
          <p:nvPr/>
        </p:nvSpPr>
        <p:spPr>
          <a:xfrm>
            <a:off x="6304052" y="4219574"/>
            <a:ext cx="4718990" cy="17057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kern="1200">
                <a:solidFill>
                  <a:schemeClr val="tx1"/>
                </a:solidFill>
                <a:latin typeface="+mn-lt"/>
                <a:ea typeface="+mn-ea"/>
                <a:cs typeface="+mn-cs"/>
              </a:defRPr>
            </a:lvl9pPr>
          </a:lstStyle>
          <a:p>
            <a:r>
              <a:rPr lang="en-US" b="1" dirty="0" err="1"/>
              <a:t>n_neighbors</a:t>
            </a:r>
            <a:r>
              <a:rPr lang="en-US" dirty="0"/>
              <a:t> – </a:t>
            </a:r>
            <a:r>
              <a:rPr lang="ru-RU" dirty="0"/>
              <a:t>количество соседей</a:t>
            </a:r>
            <a:endParaRPr lang="en-US" dirty="0"/>
          </a:p>
          <a:p>
            <a:r>
              <a:rPr lang="en-US" b="1" dirty="0"/>
              <a:t>metric</a:t>
            </a:r>
            <a:r>
              <a:rPr lang="en-US" dirty="0"/>
              <a:t> – </a:t>
            </a:r>
            <a:r>
              <a:rPr lang="ru-RU" dirty="0"/>
              <a:t>как считать расстояние до соседей</a:t>
            </a:r>
            <a:endParaRPr lang="en-US" dirty="0"/>
          </a:p>
          <a:p>
            <a:endParaRPr lang="en-US" dirty="0"/>
          </a:p>
          <a:p>
            <a:pPr marL="0" indent="0">
              <a:buFont typeface="Arial" pitchFamily="34" charset="0"/>
              <a:buNone/>
            </a:pPr>
            <a:endParaRPr lang="en-US" dirty="0"/>
          </a:p>
        </p:txBody>
      </p:sp>
      <p:pic>
        <p:nvPicPr>
          <p:cNvPr id="5122" name="Picture 2" descr="ÐÐ°ÑÑÐ¸Ð½ÐºÐ¸ Ð¿Ð¾ Ð·Ð°Ð¿ÑÐ¾ÑÑ Ð¼ÐµÑÐ¾Ð´ Ðº Ð±Ð»Ð¸Ð¶Ð°Ð¹ÑÐ¸Ñ ÑÐ¾ÑÐµÐ´ÐµÐ¹">
            <a:extLst>
              <a:ext uri="{FF2B5EF4-FFF2-40B4-BE49-F238E27FC236}">
                <a16:creationId xmlns:a16="http://schemas.microsoft.com/office/drawing/2014/main" id="{9E3DDA07-816F-4BA6-AC92-A45F0A68D3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4851" y="3315957"/>
            <a:ext cx="3865247" cy="2766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281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367" y="90435"/>
            <a:ext cx="9801781" cy="1793326"/>
          </a:xfrm>
        </p:spPr>
        <p:txBody>
          <a:bodyPr>
            <a:normAutofit fontScale="90000"/>
          </a:bodyPr>
          <a:lstStyle/>
          <a:p>
            <a:r>
              <a:rPr lang="ru-RU" dirty="0"/>
              <a:t>Решающее дерево</a:t>
            </a:r>
            <a:br>
              <a:rPr lang="ru-RU" dirty="0"/>
            </a:br>
            <a:r>
              <a:rPr lang="en-US" b="0" dirty="0" err="1"/>
              <a:t>sklearn.tree</a:t>
            </a:r>
            <a:r>
              <a:rPr lang="en-US" dirty="0" err="1"/>
              <a:t>.DecisionTreeClassifier</a:t>
            </a:r>
            <a:br>
              <a:rPr lang="en-US" dirty="0"/>
            </a:br>
            <a:r>
              <a:rPr lang="en-US" b="0" dirty="0" err="1"/>
              <a:t>sklearn.tree</a:t>
            </a:r>
            <a:r>
              <a:rPr lang="en-US" dirty="0" err="1"/>
              <a:t>.DecisionTreeRegressor</a:t>
            </a:r>
            <a:br>
              <a:rPr lang="en-US" dirty="0"/>
            </a:br>
            <a:endParaRPr lang="en-US" dirty="0"/>
          </a:p>
        </p:txBody>
      </p:sp>
      <p:sp>
        <p:nvSpPr>
          <p:cNvPr id="3" name="Text Placeholder 2"/>
          <p:cNvSpPr>
            <a:spLocks noGrp="1"/>
          </p:cNvSpPr>
          <p:nvPr>
            <p:ph type="body" idx="1"/>
          </p:nvPr>
        </p:nvSpPr>
        <p:spPr>
          <a:xfrm>
            <a:off x="1115368" y="1376624"/>
            <a:ext cx="4772580" cy="641350"/>
          </a:xfrm>
        </p:spPr>
        <p:txBody>
          <a:bodyPr/>
          <a:lstStyle/>
          <a:p>
            <a:r>
              <a:rPr lang="ru-RU" dirty="0"/>
              <a:t>Описание</a:t>
            </a:r>
            <a:endParaRPr lang="en-US" dirty="0"/>
          </a:p>
        </p:txBody>
      </p:sp>
      <p:sp>
        <p:nvSpPr>
          <p:cNvPr id="4" name="Content Placeholder 3"/>
          <p:cNvSpPr>
            <a:spLocks noGrp="1"/>
          </p:cNvSpPr>
          <p:nvPr>
            <p:ph sz="half" idx="2"/>
          </p:nvPr>
        </p:nvSpPr>
        <p:spPr>
          <a:xfrm>
            <a:off x="1115368" y="2017973"/>
            <a:ext cx="4980634" cy="3578959"/>
          </a:xfrm>
        </p:spPr>
        <p:txBody>
          <a:bodyPr>
            <a:normAutofit fontScale="85000" lnSpcReduction="10000"/>
          </a:bodyPr>
          <a:lstStyle/>
          <a:p>
            <a:r>
              <a:rPr lang="ru-RU" dirty="0"/>
              <a:t> В общем случае — это k-ичное дерево с </a:t>
            </a:r>
            <a:r>
              <a:rPr lang="ru-RU" b="1" i="1" dirty="0"/>
              <a:t>решающими правилами</a:t>
            </a:r>
            <a:r>
              <a:rPr lang="ru-RU" dirty="0"/>
              <a:t> в узлах и </a:t>
            </a:r>
            <a:r>
              <a:rPr lang="en-US" dirty="0"/>
              <a:t>“</a:t>
            </a:r>
            <a:r>
              <a:rPr lang="ru-RU" dirty="0"/>
              <a:t>ответом</a:t>
            </a:r>
            <a:r>
              <a:rPr lang="en-US" dirty="0"/>
              <a:t>”</a:t>
            </a:r>
            <a:r>
              <a:rPr lang="ru-RU" dirty="0"/>
              <a:t> в листовых вершинах</a:t>
            </a:r>
            <a:r>
              <a:rPr lang="en-US" dirty="0"/>
              <a:t>;</a:t>
            </a:r>
            <a:endParaRPr lang="ru-RU" dirty="0"/>
          </a:p>
          <a:p>
            <a:r>
              <a:rPr lang="ru-RU" b="1" i="1" dirty="0"/>
              <a:t>Решающее правило</a:t>
            </a:r>
            <a:r>
              <a:rPr lang="ru-RU" dirty="0"/>
              <a:t> — некоторая функция от объекта, позволяющее определить, в какую из дочерних вершин нужно поместить рассматриваемый объект</a:t>
            </a:r>
            <a:r>
              <a:rPr lang="en-US" dirty="0"/>
              <a:t>;</a:t>
            </a:r>
            <a:r>
              <a:rPr lang="ru-RU" dirty="0"/>
              <a:t> </a:t>
            </a:r>
          </a:p>
          <a:p>
            <a:r>
              <a:rPr lang="ru-RU" dirty="0"/>
              <a:t>Для классификации листовых вершинах могут находиться класс, который нужно присвоить попавшему туда объекту или вероятности классов</a:t>
            </a:r>
            <a:r>
              <a:rPr lang="en-US" dirty="0"/>
              <a:t>;</a:t>
            </a:r>
            <a:endParaRPr lang="ru-RU" dirty="0"/>
          </a:p>
          <a:p>
            <a:r>
              <a:rPr lang="ru-RU" dirty="0"/>
              <a:t>Для регрессии – число (среднее ответов попавших в лист)</a:t>
            </a:r>
            <a:r>
              <a:rPr lang="en-US" dirty="0"/>
              <a:t>.</a:t>
            </a:r>
          </a:p>
        </p:txBody>
      </p:sp>
      <p:sp>
        <p:nvSpPr>
          <p:cNvPr id="5" name="Text Placeholder 4"/>
          <p:cNvSpPr>
            <a:spLocks noGrp="1"/>
          </p:cNvSpPr>
          <p:nvPr>
            <p:ph type="body" sz="quarter" idx="3"/>
          </p:nvPr>
        </p:nvSpPr>
        <p:spPr>
          <a:xfrm>
            <a:off x="6345148" y="1376624"/>
            <a:ext cx="4572000" cy="641350"/>
          </a:xfrm>
        </p:spPr>
        <p:txBody>
          <a:bodyPr/>
          <a:lstStyle/>
          <a:p>
            <a:r>
              <a:rPr lang="ru-RU" dirty="0"/>
              <a:t>Основные методы</a:t>
            </a:r>
            <a:endParaRPr lang="en-US" dirty="0"/>
          </a:p>
        </p:txBody>
      </p:sp>
      <p:sp>
        <p:nvSpPr>
          <p:cNvPr id="6" name="Content Placeholder 5"/>
          <p:cNvSpPr>
            <a:spLocks noGrp="1"/>
          </p:cNvSpPr>
          <p:nvPr>
            <p:ph sz="quarter" idx="4"/>
          </p:nvPr>
        </p:nvSpPr>
        <p:spPr>
          <a:xfrm>
            <a:off x="6345148" y="1883762"/>
            <a:ext cx="4572000" cy="1879042"/>
          </a:xfrm>
        </p:spPr>
        <p:txBody>
          <a:bodyPr>
            <a:normAutofit fontScale="85000" lnSpcReduction="10000"/>
          </a:bodyPr>
          <a:lstStyle/>
          <a:p>
            <a:r>
              <a:rPr lang="en-US" b="1" dirty="0"/>
              <a:t>fit(X, y) </a:t>
            </a:r>
            <a:r>
              <a:rPr lang="en-US" dirty="0"/>
              <a:t>– </a:t>
            </a:r>
            <a:r>
              <a:rPr lang="ru-RU" dirty="0"/>
              <a:t>строит решающее дерево по тестовой выборке</a:t>
            </a:r>
            <a:endParaRPr lang="en-US" dirty="0"/>
          </a:p>
          <a:p>
            <a:r>
              <a:rPr lang="en-US" b="1" dirty="0"/>
              <a:t>predict(X)</a:t>
            </a:r>
            <a:r>
              <a:rPr lang="en-US" dirty="0"/>
              <a:t> – </a:t>
            </a:r>
            <a:r>
              <a:rPr lang="ru-RU" dirty="0"/>
              <a:t>предсказание класса</a:t>
            </a:r>
            <a:endParaRPr lang="en-US" dirty="0"/>
          </a:p>
          <a:p>
            <a:r>
              <a:rPr lang="en-US" b="1" dirty="0"/>
              <a:t>score(X, y) </a:t>
            </a:r>
            <a:r>
              <a:rPr lang="en-US" dirty="0"/>
              <a:t>– </a:t>
            </a:r>
            <a:r>
              <a:rPr lang="ru-RU" dirty="0"/>
              <a:t>измерить качество</a:t>
            </a:r>
            <a:r>
              <a:rPr lang="en-US" dirty="0"/>
              <a:t> </a:t>
            </a:r>
            <a:r>
              <a:rPr lang="ru-RU" dirty="0"/>
              <a:t>предсказания на тестовой выборке</a:t>
            </a:r>
            <a:endParaRPr lang="en-US" dirty="0"/>
          </a:p>
          <a:p>
            <a:pPr marL="0" indent="0">
              <a:buNone/>
            </a:pPr>
            <a:endParaRPr lang="en-US" dirty="0"/>
          </a:p>
        </p:txBody>
      </p:sp>
      <p:sp>
        <p:nvSpPr>
          <p:cNvPr id="12" name="Text Placeholder 4">
            <a:extLst>
              <a:ext uri="{FF2B5EF4-FFF2-40B4-BE49-F238E27FC236}">
                <a16:creationId xmlns:a16="http://schemas.microsoft.com/office/drawing/2014/main" id="{1E7CC8E3-718D-41CF-B937-BA40325D50F2}"/>
              </a:ext>
            </a:extLst>
          </p:cNvPr>
          <p:cNvSpPr txBox="1">
            <a:spLocks/>
          </p:cNvSpPr>
          <p:nvPr/>
        </p:nvSpPr>
        <p:spPr>
          <a:xfrm>
            <a:off x="6345148" y="3642224"/>
            <a:ext cx="4572000" cy="6413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Clr>
                <a:schemeClr val="accent1">
                  <a:lumMod val="75000"/>
                </a:schemeClr>
              </a:buClr>
              <a:buSzPct val="100000"/>
              <a:buFont typeface="Arial" pitchFamily="34" charset="0"/>
              <a:buNone/>
              <a:defRPr sz="2000" b="0" kern="1200">
                <a:solidFill>
                  <a:schemeClr val="accent1"/>
                </a:solidFill>
                <a:latin typeface="+mn-lt"/>
                <a:ea typeface="+mn-ea"/>
                <a:cs typeface="+mn-cs"/>
              </a:defRPr>
            </a:lvl1pPr>
            <a:lvl2pPr marL="457200" indent="0" algn="l" defTabSz="914400" rtl="0" eaLnBrk="1" latinLnBrk="0" hangingPunct="1">
              <a:lnSpc>
                <a:spcPct val="90000"/>
              </a:lnSpc>
              <a:spcBef>
                <a:spcPts val="1200"/>
              </a:spcBef>
              <a:buClr>
                <a:schemeClr val="accent1">
                  <a:lumMod val="75000"/>
                </a:schemeClr>
              </a:buClr>
              <a:buSzPct val="100000"/>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9pPr>
          </a:lstStyle>
          <a:p>
            <a:r>
              <a:rPr lang="ru-RU" dirty="0"/>
              <a:t>Основные параметры</a:t>
            </a:r>
            <a:endParaRPr lang="en-US" dirty="0"/>
          </a:p>
        </p:txBody>
      </p:sp>
      <p:sp>
        <p:nvSpPr>
          <p:cNvPr id="13" name="Content Placeholder 5">
            <a:extLst>
              <a:ext uri="{FF2B5EF4-FFF2-40B4-BE49-F238E27FC236}">
                <a16:creationId xmlns:a16="http://schemas.microsoft.com/office/drawing/2014/main" id="{8E62CCA0-E355-4AEE-B3D8-653C1D0797A8}"/>
              </a:ext>
            </a:extLst>
          </p:cNvPr>
          <p:cNvSpPr txBox="1">
            <a:spLocks/>
          </p:cNvSpPr>
          <p:nvPr/>
        </p:nvSpPr>
        <p:spPr>
          <a:xfrm>
            <a:off x="6304052" y="4170721"/>
            <a:ext cx="4572000" cy="21321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kern="1200">
                <a:solidFill>
                  <a:schemeClr val="tx1"/>
                </a:solidFill>
                <a:latin typeface="+mn-lt"/>
                <a:ea typeface="+mn-ea"/>
                <a:cs typeface="+mn-cs"/>
              </a:defRPr>
            </a:lvl9pPr>
          </a:lstStyle>
          <a:p>
            <a:r>
              <a:rPr lang="en-US" b="1" dirty="0" err="1"/>
              <a:t>max_depth</a:t>
            </a:r>
            <a:r>
              <a:rPr lang="en-US" dirty="0"/>
              <a:t> – </a:t>
            </a:r>
            <a:r>
              <a:rPr lang="ru-RU" dirty="0"/>
              <a:t>максимальная глубина дерева</a:t>
            </a:r>
            <a:endParaRPr lang="en-US" dirty="0"/>
          </a:p>
          <a:p>
            <a:r>
              <a:rPr lang="en-US" b="1" dirty="0" err="1"/>
              <a:t>max_features</a:t>
            </a:r>
            <a:r>
              <a:rPr lang="en-US" dirty="0"/>
              <a:t> – </a:t>
            </a:r>
            <a:r>
              <a:rPr lang="ru-RU" dirty="0"/>
              <a:t>количество признаков по которым разбиваем выборке</a:t>
            </a:r>
            <a:endParaRPr lang="en-US" dirty="0"/>
          </a:p>
          <a:p>
            <a:endParaRPr lang="en-US" dirty="0"/>
          </a:p>
          <a:p>
            <a:pPr marL="0" indent="0">
              <a:buFont typeface="Arial" pitchFamily="34" charset="0"/>
              <a:buNone/>
            </a:pPr>
            <a:endParaRPr lang="en-US" dirty="0"/>
          </a:p>
        </p:txBody>
      </p:sp>
    </p:spTree>
    <p:extLst>
      <p:ext uri="{BB962C8B-B14F-4D97-AF65-F5344CB8AC3E}">
        <p14:creationId xmlns:p14="http://schemas.microsoft.com/office/powerpoint/2010/main" val="1726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vignette.wikia.nocookie.net/learnmachinelearning/images/3/3b/Decision_tree.png/revision/latest?cb=20170105215017&amp;path-prefix=ru">
            <a:extLst>
              <a:ext uri="{FF2B5EF4-FFF2-40B4-BE49-F238E27FC236}">
                <a16:creationId xmlns:a16="http://schemas.microsoft.com/office/drawing/2014/main" id="{57C8693E-EBEF-4358-9C88-2350EFE2D3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5569" y="80385"/>
            <a:ext cx="4895850" cy="284368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7EF7FB47-6816-456A-8F00-ED77A02930F0}"/>
              </a:ext>
            </a:extLst>
          </p:cNvPr>
          <p:cNvSpPr txBox="1">
            <a:spLocks/>
          </p:cNvSpPr>
          <p:nvPr/>
        </p:nvSpPr>
        <p:spPr>
          <a:xfrm>
            <a:off x="120581" y="180869"/>
            <a:ext cx="8380324" cy="723483"/>
          </a:xfrm>
          <a:prstGeom prst="rect">
            <a:avLst/>
          </a:prstGeom>
        </p:spPr>
        <p:txBody>
          <a:bodyPr>
            <a:normAutofit fontScale="92500"/>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ru-RU" dirty="0"/>
              <a:t>Наглядные примеры</a:t>
            </a:r>
            <a:r>
              <a:rPr lang="en-US" dirty="0"/>
              <a:t> </a:t>
            </a:r>
            <a:r>
              <a:rPr lang="en-US" dirty="0" err="1"/>
              <a:t>DecisionTreeClassifier</a:t>
            </a:r>
            <a:endParaRPr lang="en-US" dirty="0"/>
          </a:p>
        </p:txBody>
      </p:sp>
      <p:pic>
        <p:nvPicPr>
          <p:cNvPr id="8196" name="Picture 4" descr="ÐÐ°ÑÑÐ¸Ð½ÐºÐ¸ Ð¿Ð¾ Ð·Ð°Ð¿ÑÐ¾ÑÑ">
            <a:extLst>
              <a:ext uri="{FF2B5EF4-FFF2-40B4-BE49-F238E27FC236}">
                <a16:creationId xmlns:a16="http://schemas.microsoft.com/office/drawing/2014/main" id="{611A7408-7435-4233-9CD2-70FA4A360B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04352"/>
            <a:ext cx="6095999" cy="5953648"/>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ÐÐ°ÑÑÐ¸Ð½ÐºÐ¸ Ð¿Ð¾ Ð·Ð°Ð¿ÑÐ¾ÑÑ ÑÐµÑÐ°ÑÑÐµÐµ Ð´ÐµÑÐµÐ²Ð¾">
            <a:extLst>
              <a:ext uri="{FF2B5EF4-FFF2-40B4-BE49-F238E27FC236}">
                <a16:creationId xmlns:a16="http://schemas.microsoft.com/office/drawing/2014/main" id="{7464977B-D6B6-49DD-A607-E482B9D016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024554"/>
            <a:ext cx="6095999" cy="3833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30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5947" y="308644"/>
            <a:ext cx="9601201" cy="1142385"/>
          </a:xfrm>
        </p:spPr>
        <p:txBody>
          <a:bodyPr>
            <a:normAutofit/>
          </a:bodyPr>
          <a:lstStyle/>
          <a:p>
            <a:r>
              <a:rPr lang="ru-RU" dirty="0"/>
              <a:t>Логистическая регрессия </a:t>
            </a:r>
            <a:br>
              <a:rPr lang="ru-RU" dirty="0"/>
            </a:br>
            <a:r>
              <a:rPr lang="en-US" b="0" dirty="0" err="1"/>
              <a:t>sklearn.linear_mode</a:t>
            </a:r>
            <a:r>
              <a:rPr lang="en-US" dirty="0" err="1"/>
              <a:t>l.LogisticRegression</a:t>
            </a:r>
            <a:endParaRPr lang="en-US" dirty="0"/>
          </a:p>
        </p:txBody>
      </p:sp>
      <p:sp>
        <p:nvSpPr>
          <p:cNvPr id="3" name="Text Placeholder 2"/>
          <p:cNvSpPr>
            <a:spLocks noGrp="1"/>
          </p:cNvSpPr>
          <p:nvPr>
            <p:ph type="body" idx="1"/>
          </p:nvPr>
        </p:nvSpPr>
        <p:spPr>
          <a:xfrm>
            <a:off x="1274852" y="1451029"/>
            <a:ext cx="4572000" cy="641350"/>
          </a:xfrm>
        </p:spPr>
        <p:txBody>
          <a:bodyPr/>
          <a:lstStyle/>
          <a:p>
            <a:r>
              <a:rPr lang="ru-RU" dirty="0"/>
              <a:t>Описание</a:t>
            </a:r>
            <a:endParaRPr lang="en-US" dirty="0"/>
          </a:p>
        </p:txBody>
      </p:sp>
      <p:sp>
        <p:nvSpPr>
          <p:cNvPr id="4" name="Content Placeholder 3"/>
          <p:cNvSpPr>
            <a:spLocks noGrp="1"/>
          </p:cNvSpPr>
          <p:nvPr>
            <p:ph sz="half" idx="2"/>
          </p:nvPr>
        </p:nvSpPr>
        <p:spPr>
          <a:xfrm>
            <a:off x="1274852" y="2136420"/>
            <a:ext cx="4572000" cy="3287487"/>
          </a:xfrm>
        </p:spPr>
        <p:txBody>
          <a:bodyPr>
            <a:normAutofit fontScale="92500" lnSpcReduction="10000"/>
          </a:bodyPr>
          <a:lstStyle/>
          <a:p>
            <a:r>
              <a:rPr lang="ru-RU" dirty="0"/>
              <a:t>Используется для решения задач классификации с линейно-разделяемыми классами</a:t>
            </a:r>
            <a:endParaRPr lang="en-US" dirty="0"/>
          </a:p>
        </p:txBody>
      </p:sp>
      <p:sp>
        <p:nvSpPr>
          <p:cNvPr id="5" name="Text Placeholder 4"/>
          <p:cNvSpPr>
            <a:spLocks noGrp="1"/>
          </p:cNvSpPr>
          <p:nvPr>
            <p:ph type="body" sz="quarter" idx="3"/>
          </p:nvPr>
        </p:nvSpPr>
        <p:spPr>
          <a:xfrm>
            <a:off x="6304052" y="1451029"/>
            <a:ext cx="4572000" cy="641350"/>
          </a:xfrm>
        </p:spPr>
        <p:txBody>
          <a:bodyPr/>
          <a:lstStyle/>
          <a:p>
            <a:r>
              <a:rPr lang="ru-RU" dirty="0"/>
              <a:t>Основные методы</a:t>
            </a:r>
            <a:endParaRPr lang="en-US" dirty="0"/>
          </a:p>
        </p:txBody>
      </p:sp>
      <p:sp>
        <p:nvSpPr>
          <p:cNvPr id="6" name="Content Placeholder 5"/>
          <p:cNvSpPr>
            <a:spLocks noGrp="1"/>
          </p:cNvSpPr>
          <p:nvPr>
            <p:ph sz="quarter" idx="4"/>
          </p:nvPr>
        </p:nvSpPr>
        <p:spPr>
          <a:xfrm>
            <a:off x="6304052" y="2136420"/>
            <a:ext cx="4572000" cy="1962045"/>
          </a:xfrm>
        </p:spPr>
        <p:txBody>
          <a:bodyPr>
            <a:normAutofit fontScale="92500" lnSpcReduction="10000"/>
          </a:bodyPr>
          <a:lstStyle/>
          <a:p>
            <a:r>
              <a:rPr lang="en-US" b="1" dirty="0"/>
              <a:t>fit(X, y) </a:t>
            </a:r>
            <a:r>
              <a:rPr lang="en-US" dirty="0"/>
              <a:t>– </a:t>
            </a:r>
            <a:r>
              <a:rPr lang="ru-RU" dirty="0"/>
              <a:t>обучение линейной модели</a:t>
            </a:r>
            <a:endParaRPr lang="en-US" dirty="0"/>
          </a:p>
          <a:p>
            <a:r>
              <a:rPr lang="en-US" b="1" dirty="0"/>
              <a:t>predict(X)</a:t>
            </a:r>
            <a:r>
              <a:rPr lang="en-US" dirty="0"/>
              <a:t> – </a:t>
            </a:r>
            <a:r>
              <a:rPr lang="ru-RU" dirty="0"/>
              <a:t>предсказание на выборке</a:t>
            </a:r>
            <a:endParaRPr lang="en-US" dirty="0"/>
          </a:p>
          <a:p>
            <a:r>
              <a:rPr lang="en-US" b="1" dirty="0"/>
              <a:t>score(X, y) </a:t>
            </a:r>
            <a:r>
              <a:rPr lang="en-US" dirty="0"/>
              <a:t>– </a:t>
            </a:r>
            <a:r>
              <a:rPr lang="ru-RU" dirty="0"/>
              <a:t>измерить </a:t>
            </a:r>
            <a:r>
              <a:rPr lang="en-US" dirty="0"/>
              <a:t>accuracy </a:t>
            </a:r>
            <a:r>
              <a:rPr lang="ru-RU" dirty="0"/>
              <a:t>предсказания на тестовой выборке</a:t>
            </a:r>
            <a:endParaRPr lang="en-US" dirty="0"/>
          </a:p>
          <a:p>
            <a:pPr marL="0" indent="0">
              <a:buNone/>
            </a:pPr>
            <a:endParaRPr lang="en-US" dirty="0"/>
          </a:p>
        </p:txBody>
      </p:sp>
      <p:pic>
        <p:nvPicPr>
          <p:cNvPr id="4098" name="Picture 2" descr="ÐÐ°ÑÑÐ¸Ð½ÐºÐ¸ Ð¿Ð¾ Ð·Ð°Ð¿ÑÐ¾ÑÑ Ð»Ð¾Ð³Ð¸ÑÑÐ¸ÑÐµÑÐºÐ°Ñ ÑÐµÐ³ÑÐµÑÑÐ¸Ñ">
            <a:extLst>
              <a:ext uri="{FF2B5EF4-FFF2-40B4-BE49-F238E27FC236}">
                <a16:creationId xmlns:a16="http://schemas.microsoft.com/office/drawing/2014/main" id="{E98DAD61-8AD7-4AF3-A970-68C463A7FC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4851" y="2897935"/>
            <a:ext cx="4069970" cy="304703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ÐÐ°ÑÑÐ¸Ð½ÐºÐ¸ Ð¿Ð¾ Ð·Ð°Ð¿ÑÐ¾ÑÑ Ð»Ð¾Ð³Ð¸ÑÑÐ¸ÑÐµÑÐºÐ°Ñ ÑÐµÐ³ÑÐµÑÑÐ¸Ñ">
            <a:extLst>
              <a:ext uri="{FF2B5EF4-FFF2-40B4-BE49-F238E27FC236}">
                <a16:creationId xmlns:a16="http://schemas.microsoft.com/office/drawing/2014/main" id="{DFF484FA-0521-45CB-A975-2FC0FC1556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2636" y="203889"/>
            <a:ext cx="1961394" cy="1871330"/>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4">
            <a:extLst>
              <a:ext uri="{FF2B5EF4-FFF2-40B4-BE49-F238E27FC236}">
                <a16:creationId xmlns:a16="http://schemas.microsoft.com/office/drawing/2014/main" id="{1E7CC8E3-718D-41CF-B937-BA40325D50F2}"/>
              </a:ext>
            </a:extLst>
          </p:cNvPr>
          <p:cNvSpPr txBox="1">
            <a:spLocks/>
          </p:cNvSpPr>
          <p:nvPr/>
        </p:nvSpPr>
        <p:spPr>
          <a:xfrm>
            <a:off x="6304052" y="4098465"/>
            <a:ext cx="4572000" cy="472273"/>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Clr>
                <a:schemeClr val="accent1">
                  <a:lumMod val="75000"/>
                </a:schemeClr>
              </a:buClr>
              <a:buSzPct val="100000"/>
              <a:buFont typeface="Arial" pitchFamily="34" charset="0"/>
              <a:buNone/>
              <a:defRPr sz="2000" b="0" kern="1200">
                <a:solidFill>
                  <a:schemeClr val="accent1"/>
                </a:solidFill>
                <a:latin typeface="+mn-lt"/>
                <a:ea typeface="+mn-ea"/>
                <a:cs typeface="+mn-cs"/>
              </a:defRPr>
            </a:lvl1pPr>
            <a:lvl2pPr marL="457200" indent="0" algn="l" defTabSz="914400" rtl="0" eaLnBrk="1" latinLnBrk="0" hangingPunct="1">
              <a:lnSpc>
                <a:spcPct val="90000"/>
              </a:lnSpc>
              <a:spcBef>
                <a:spcPts val="1200"/>
              </a:spcBef>
              <a:buClr>
                <a:schemeClr val="accent1">
                  <a:lumMod val="75000"/>
                </a:schemeClr>
              </a:buClr>
              <a:buSzPct val="100000"/>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9pPr>
          </a:lstStyle>
          <a:p>
            <a:r>
              <a:rPr lang="ru-RU" dirty="0"/>
              <a:t>Основные параметры</a:t>
            </a:r>
            <a:endParaRPr lang="en-US" dirty="0"/>
          </a:p>
        </p:txBody>
      </p:sp>
      <p:sp>
        <p:nvSpPr>
          <p:cNvPr id="13" name="Content Placeholder 5">
            <a:extLst>
              <a:ext uri="{FF2B5EF4-FFF2-40B4-BE49-F238E27FC236}">
                <a16:creationId xmlns:a16="http://schemas.microsoft.com/office/drawing/2014/main" id="{8E62CCA0-E355-4AEE-B3D8-653C1D0797A8}"/>
              </a:ext>
            </a:extLst>
          </p:cNvPr>
          <p:cNvSpPr txBox="1">
            <a:spLocks/>
          </p:cNvSpPr>
          <p:nvPr/>
        </p:nvSpPr>
        <p:spPr>
          <a:xfrm>
            <a:off x="6262956" y="4570738"/>
            <a:ext cx="4572000" cy="1296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kern="1200">
                <a:solidFill>
                  <a:schemeClr val="tx1"/>
                </a:solidFill>
                <a:latin typeface="+mn-lt"/>
                <a:ea typeface="+mn-ea"/>
                <a:cs typeface="+mn-cs"/>
              </a:defRPr>
            </a:lvl9pPr>
          </a:lstStyle>
          <a:p>
            <a:r>
              <a:rPr lang="en-US" b="1" dirty="0"/>
              <a:t>penalty</a:t>
            </a:r>
            <a:r>
              <a:rPr lang="en-US" dirty="0"/>
              <a:t> – </a:t>
            </a:r>
            <a:r>
              <a:rPr lang="ru-RU" dirty="0"/>
              <a:t>какая норма для регуляризации </a:t>
            </a:r>
            <a:r>
              <a:rPr lang="en-US" dirty="0"/>
              <a:t>l1 </a:t>
            </a:r>
            <a:r>
              <a:rPr lang="ru-RU" dirty="0"/>
              <a:t>или </a:t>
            </a:r>
            <a:r>
              <a:rPr lang="en-US" dirty="0"/>
              <a:t>l2</a:t>
            </a:r>
          </a:p>
          <a:p>
            <a:r>
              <a:rPr lang="en-US" b="1" dirty="0"/>
              <a:t>C</a:t>
            </a:r>
            <a:r>
              <a:rPr lang="en-US" dirty="0"/>
              <a:t> – </a:t>
            </a:r>
            <a:r>
              <a:rPr lang="ru-RU" dirty="0"/>
              <a:t>параметр регуляризации</a:t>
            </a:r>
            <a:endParaRPr lang="en-US" dirty="0"/>
          </a:p>
          <a:p>
            <a:endParaRPr lang="en-US" dirty="0"/>
          </a:p>
          <a:p>
            <a:pPr marL="0" indent="0">
              <a:buFont typeface="Arial" pitchFamily="34" charset="0"/>
              <a:buNone/>
            </a:pPr>
            <a:endParaRPr lang="en-US" dirty="0"/>
          </a:p>
        </p:txBody>
      </p:sp>
    </p:spTree>
    <p:extLst>
      <p:ext uri="{BB962C8B-B14F-4D97-AF65-F5344CB8AC3E}">
        <p14:creationId xmlns:p14="http://schemas.microsoft.com/office/powerpoint/2010/main" val="406253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497" y="164807"/>
            <a:ext cx="9982653" cy="1142385"/>
          </a:xfrm>
        </p:spPr>
        <p:txBody>
          <a:bodyPr>
            <a:normAutofit/>
          </a:bodyPr>
          <a:lstStyle/>
          <a:p>
            <a:r>
              <a:rPr lang="ru-RU" dirty="0"/>
              <a:t>Метод опорных векторов</a:t>
            </a:r>
            <a:br>
              <a:rPr lang="ru-RU" dirty="0"/>
            </a:br>
            <a:r>
              <a:rPr lang="en-US" b="0" dirty="0" err="1"/>
              <a:t>sklearn.svm</a:t>
            </a:r>
            <a:r>
              <a:rPr lang="en-US" dirty="0" err="1"/>
              <a:t>.SVC</a:t>
            </a:r>
            <a:endParaRPr lang="en-US" dirty="0"/>
          </a:p>
        </p:txBody>
      </p:sp>
      <p:sp>
        <p:nvSpPr>
          <p:cNvPr id="3" name="Text Placeholder 2"/>
          <p:cNvSpPr>
            <a:spLocks noGrp="1"/>
          </p:cNvSpPr>
          <p:nvPr>
            <p:ph type="body" idx="1"/>
          </p:nvPr>
        </p:nvSpPr>
        <p:spPr>
          <a:xfrm>
            <a:off x="934496" y="1259462"/>
            <a:ext cx="4953454" cy="641350"/>
          </a:xfrm>
        </p:spPr>
        <p:txBody>
          <a:bodyPr/>
          <a:lstStyle/>
          <a:p>
            <a:r>
              <a:rPr lang="ru-RU" dirty="0"/>
              <a:t>Описание</a:t>
            </a:r>
            <a:endParaRPr lang="en-US" dirty="0"/>
          </a:p>
        </p:txBody>
      </p:sp>
      <p:sp>
        <p:nvSpPr>
          <p:cNvPr id="4" name="Content Placeholder 3"/>
          <p:cNvSpPr>
            <a:spLocks noGrp="1"/>
          </p:cNvSpPr>
          <p:nvPr>
            <p:ph sz="half" idx="2"/>
          </p:nvPr>
        </p:nvSpPr>
        <p:spPr>
          <a:xfrm>
            <a:off x="934495" y="1785256"/>
            <a:ext cx="5369558" cy="3813282"/>
          </a:xfrm>
        </p:spPr>
        <p:txBody>
          <a:bodyPr>
            <a:normAutofit fontScale="85000" lnSpcReduction="10000"/>
          </a:bodyPr>
          <a:lstStyle/>
          <a:p>
            <a:r>
              <a:rPr lang="ru-RU" dirty="0"/>
              <a:t>Поиск </a:t>
            </a:r>
            <a:r>
              <a:rPr lang="ru-RU" b="1" dirty="0"/>
              <a:t>гиперплоскости</a:t>
            </a:r>
            <a:r>
              <a:rPr lang="ru-RU" dirty="0"/>
              <a:t>, разделяющей классы с максимальным </a:t>
            </a:r>
            <a:r>
              <a:rPr lang="ru-RU" b="1" dirty="0"/>
              <a:t>зазором</a:t>
            </a:r>
            <a:r>
              <a:rPr lang="ru-RU" dirty="0"/>
              <a:t> в признаковом пространстве.</a:t>
            </a:r>
          </a:p>
          <a:p>
            <a:r>
              <a:rPr lang="ru-RU" dirty="0"/>
              <a:t>Две параллельных гиперплоскости строятся по обеим сторонам гиперплоскости, разделяющей классы. </a:t>
            </a:r>
            <a:endParaRPr lang="en-US" dirty="0"/>
          </a:p>
          <a:p>
            <a:r>
              <a:rPr lang="ru-RU" b="1" i="1" dirty="0"/>
              <a:t>Разделяющей гиперплоскостью</a:t>
            </a:r>
            <a:r>
              <a:rPr lang="ru-RU" dirty="0"/>
              <a:t> будет гиперплоскость, максимизирующая расстояние до двух параллельных гиперплоскостей.</a:t>
            </a:r>
          </a:p>
          <a:p>
            <a:r>
              <a:rPr lang="ru-RU" dirty="0"/>
              <a:t>Алгоритм работает в предположении, что чем больше разница или расстояние между этими параллельными гиперплоскостями, тем меньше будет средняя ошибка классификатора.</a:t>
            </a:r>
            <a:endParaRPr lang="en-US" dirty="0"/>
          </a:p>
        </p:txBody>
      </p:sp>
      <p:sp>
        <p:nvSpPr>
          <p:cNvPr id="5" name="Text Placeholder 4"/>
          <p:cNvSpPr>
            <a:spLocks noGrp="1"/>
          </p:cNvSpPr>
          <p:nvPr>
            <p:ph type="body" sz="quarter" idx="3"/>
          </p:nvPr>
        </p:nvSpPr>
        <p:spPr>
          <a:xfrm>
            <a:off x="6579610" y="1259462"/>
            <a:ext cx="4572000" cy="641350"/>
          </a:xfrm>
        </p:spPr>
        <p:txBody>
          <a:bodyPr/>
          <a:lstStyle/>
          <a:p>
            <a:r>
              <a:rPr lang="ru-RU" dirty="0"/>
              <a:t>Основные методы</a:t>
            </a:r>
            <a:endParaRPr lang="en-US" dirty="0"/>
          </a:p>
        </p:txBody>
      </p:sp>
      <p:sp>
        <p:nvSpPr>
          <p:cNvPr id="6" name="Content Placeholder 5"/>
          <p:cNvSpPr>
            <a:spLocks noGrp="1"/>
          </p:cNvSpPr>
          <p:nvPr>
            <p:ph sz="quarter" idx="4"/>
          </p:nvPr>
        </p:nvSpPr>
        <p:spPr>
          <a:xfrm>
            <a:off x="6579610" y="1785256"/>
            <a:ext cx="4572000" cy="1962045"/>
          </a:xfrm>
        </p:spPr>
        <p:txBody>
          <a:bodyPr>
            <a:normAutofit fontScale="85000" lnSpcReduction="10000"/>
          </a:bodyPr>
          <a:lstStyle/>
          <a:p>
            <a:r>
              <a:rPr lang="en-US" b="1" dirty="0"/>
              <a:t>fit(X, y) </a:t>
            </a:r>
            <a:r>
              <a:rPr lang="en-US" dirty="0"/>
              <a:t>– </a:t>
            </a:r>
            <a:r>
              <a:rPr lang="ru-RU" dirty="0"/>
              <a:t>обучение модели</a:t>
            </a:r>
            <a:endParaRPr lang="en-US" dirty="0"/>
          </a:p>
          <a:p>
            <a:r>
              <a:rPr lang="en-US" b="1" dirty="0"/>
              <a:t>predict(X)</a:t>
            </a:r>
            <a:r>
              <a:rPr lang="en-US" dirty="0"/>
              <a:t> – </a:t>
            </a:r>
            <a:r>
              <a:rPr lang="ru-RU" dirty="0"/>
              <a:t>предсказание на выборке</a:t>
            </a:r>
            <a:endParaRPr lang="en-US" dirty="0"/>
          </a:p>
          <a:p>
            <a:r>
              <a:rPr lang="en-US" b="1" dirty="0"/>
              <a:t>score(X, y) </a:t>
            </a:r>
            <a:r>
              <a:rPr lang="en-US" dirty="0"/>
              <a:t>– </a:t>
            </a:r>
            <a:r>
              <a:rPr lang="ru-RU" dirty="0"/>
              <a:t>измерить </a:t>
            </a:r>
            <a:r>
              <a:rPr lang="en-US" dirty="0"/>
              <a:t>accuracy </a:t>
            </a:r>
            <a:r>
              <a:rPr lang="ru-RU" dirty="0"/>
              <a:t>предсказания на тестовой выборке</a:t>
            </a:r>
            <a:endParaRPr lang="en-US" dirty="0"/>
          </a:p>
          <a:p>
            <a:pPr marL="0" indent="0">
              <a:buNone/>
            </a:pPr>
            <a:endParaRPr lang="en-US" dirty="0"/>
          </a:p>
        </p:txBody>
      </p:sp>
      <p:sp>
        <p:nvSpPr>
          <p:cNvPr id="12" name="Text Placeholder 4">
            <a:extLst>
              <a:ext uri="{FF2B5EF4-FFF2-40B4-BE49-F238E27FC236}">
                <a16:creationId xmlns:a16="http://schemas.microsoft.com/office/drawing/2014/main" id="{1E7CC8E3-718D-41CF-B937-BA40325D50F2}"/>
              </a:ext>
            </a:extLst>
          </p:cNvPr>
          <p:cNvSpPr txBox="1">
            <a:spLocks/>
          </p:cNvSpPr>
          <p:nvPr/>
        </p:nvSpPr>
        <p:spPr>
          <a:xfrm>
            <a:off x="6579610" y="3747301"/>
            <a:ext cx="4572000" cy="472273"/>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Clr>
                <a:schemeClr val="accent1">
                  <a:lumMod val="75000"/>
                </a:schemeClr>
              </a:buClr>
              <a:buSzPct val="100000"/>
              <a:buFont typeface="Arial" pitchFamily="34" charset="0"/>
              <a:buNone/>
              <a:defRPr sz="2000" b="0" kern="1200">
                <a:solidFill>
                  <a:schemeClr val="accent1"/>
                </a:solidFill>
                <a:latin typeface="+mn-lt"/>
                <a:ea typeface="+mn-ea"/>
                <a:cs typeface="+mn-cs"/>
              </a:defRPr>
            </a:lvl1pPr>
            <a:lvl2pPr marL="457200" indent="0" algn="l" defTabSz="914400" rtl="0" eaLnBrk="1" latinLnBrk="0" hangingPunct="1">
              <a:lnSpc>
                <a:spcPct val="90000"/>
              </a:lnSpc>
              <a:spcBef>
                <a:spcPts val="1200"/>
              </a:spcBef>
              <a:buClr>
                <a:schemeClr val="accent1">
                  <a:lumMod val="75000"/>
                </a:schemeClr>
              </a:buClr>
              <a:buSzPct val="100000"/>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9pPr>
          </a:lstStyle>
          <a:p>
            <a:r>
              <a:rPr lang="ru-RU" dirty="0"/>
              <a:t>Основные параметры</a:t>
            </a:r>
            <a:endParaRPr lang="en-US" dirty="0"/>
          </a:p>
        </p:txBody>
      </p:sp>
      <p:sp>
        <p:nvSpPr>
          <p:cNvPr id="13" name="Content Placeholder 5">
            <a:extLst>
              <a:ext uri="{FF2B5EF4-FFF2-40B4-BE49-F238E27FC236}">
                <a16:creationId xmlns:a16="http://schemas.microsoft.com/office/drawing/2014/main" id="{8E62CCA0-E355-4AEE-B3D8-653C1D0797A8}"/>
              </a:ext>
            </a:extLst>
          </p:cNvPr>
          <p:cNvSpPr txBox="1">
            <a:spLocks/>
          </p:cNvSpPr>
          <p:nvPr/>
        </p:nvSpPr>
        <p:spPr>
          <a:xfrm>
            <a:off x="6538513" y="4219574"/>
            <a:ext cx="4718990" cy="17057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kern="1200">
                <a:solidFill>
                  <a:schemeClr val="tx1"/>
                </a:solidFill>
                <a:latin typeface="+mn-lt"/>
                <a:ea typeface="+mn-ea"/>
                <a:cs typeface="+mn-cs"/>
              </a:defRPr>
            </a:lvl9pPr>
          </a:lstStyle>
          <a:p>
            <a:r>
              <a:rPr lang="en-US" b="1" dirty="0"/>
              <a:t>C</a:t>
            </a:r>
            <a:r>
              <a:rPr lang="en-US" dirty="0"/>
              <a:t> – </a:t>
            </a:r>
            <a:r>
              <a:rPr lang="ru-RU" dirty="0"/>
              <a:t>параметр регуляризации</a:t>
            </a:r>
            <a:endParaRPr lang="en-US" dirty="0"/>
          </a:p>
          <a:p>
            <a:r>
              <a:rPr lang="en-US" b="1" dirty="0"/>
              <a:t>Kernel</a:t>
            </a:r>
            <a:r>
              <a:rPr lang="ru-RU" b="1" dirty="0"/>
              <a:t> </a:t>
            </a:r>
            <a:r>
              <a:rPr lang="ru-RU" dirty="0"/>
              <a:t>– какое ядро использовать</a:t>
            </a:r>
            <a:endParaRPr lang="en-US" dirty="0"/>
          </a:p>
          <a:p>
            <a:pPr marL="0" indent="0">
              <a:buFont typeface="Arial" pitchFamily="34" charset="0"/>
              <a:buNone/>
            </a:pPr>
            <a:endParaRPr lang="en-US" dirty="0"/>
          </a:p>
        </p:txBody>
      </p:sp>
    </p:spTree>
    <p:extLst>
      <p:ext uri="{BB962C8B-B14F-4D97-AF65-F5344CB8AC3E}">
        <p14:creationId xmlns:p14="http://schemas.microsoft.com/office/powerpoint/2010/main" val="280838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EF7FB47-6816-456A-8F00-ED77A02930F0}"/>
              </a:ext>
            </a:extLst>
          </p:cNvPr>
          <p:cNvSpPr txBox="1">
            <a:spLocks/>
          </p:cNvSpPr>
          <p:nvPr/>
        </p:nvSpPr>
        <p:spPr>
          <a:xfrm>
            <a:off x="1315947" y="180869"/>
            <a:ext cx="9601201" cy="723483"/>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ru-RU" dirty="0"/>
              <a:t>Наглядные примеры </a:t>
            </a:r>
            <a:r>
              <a:rPr lang="en-US" dirty="0"/>
              <a:t>SVC</a:t>
            </a:r>
          </a:p>
        </p:txBody>
      </p:sp>
      <p:pic>
        <p:nvPicPr>
          <p:cNvPr id="9218" name="Picture 2" descr="https://upload.wikimedia.org/wikipedia/commons/thumb/9/97/Classifier.svg/512px-Classifier.svg.png">
            <a:extLst>
              <a:ext uri="{FF2B5EF4-FFF2-40B4-BE49-F238E27FC236}">
                <a16:creationId xmlns:a16="http://schemas.microsoft.com/office/drawing/2014/main" id="{98003665-AB93-4B0D-9D06-8E781A3F06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871" y="745606"/>
            <a:ext cx="3105375" cy="310537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s://upload.wikimedia.org/wikipedia/commons/thumb/2/20/SVM_margins.svg/512px-SVM_margins.svg.png">
            <a:extLst>
              <a:ext uri="{FF2B5EF4-FFF2-40B4-BE49-F238E27FC236}">
                <a16:creationId xmlns:a16="http://schemas.microsoft.com/office/drawing/2014/main" id="{D2D73F8C-77C2-4D02-A55A-DABBA97D8E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0063" y="745605"/>
            <a:ext cx="3105375" cy="3105375"/>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ÐÐ¾ÑÐ¾Ð¶ÐµÐµ Ð¸Ð·Ð¾Ð±ÑÐ°Ð¶ÐµÐ½Ð¸Ðµ">
            <a:extLst>
              <a:ext uri="{FF2B5EF4-FFF2-40B4-BE49-F238E27FC236}">
                <a16:creationId xmlns:a16="http://schemas.microsoft.com/office/drawing/2014/main" id="{EA88B388-BD3E-4B7A-B21B-4AAB4DC70E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6166" y="505801"/>
            <a:ext cx="3753060" cy="3282493"/>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ÐÐ°ÑÑÐ¸Ð½ÐºÐ¸ Ð¿Ð¾ Ð·Ð°Ð¿ÑÐ¾ÑÑ Ð¼ÐµÑÐ¾Ð´ Ð¾Ð¿Ð¾ÑÐ½ÑÑ Ð²ÐµÐºÑÐ¾ÑÐ¾Ð²">
            <a:extLst>
              <a:ext uri="{FF2B5EF4-FFF2-40B4-BE49-F238E27FC236}">
                <a16:creationId xmlns:a16="http://schemas.microsoft.com/office/drawing/2014/main" id="{7367B85B-E651-4247-BF82-9CB5EB24DC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7455" y="3788294"/>
            <a:ext cx="5067503" cy="2835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9664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497" y="164807"/>
            <a:ext cx="9982653" cy="1211817"/>
          </a:xfrm>
        </p:spPr>
        <p:txBody>
          <a:bodyPr>
            <a:normAutofit fontScale="90000"/>
          </a:bodyPr>
          <a:lstStyle/>
          <a:p>
            <a:r>
              <a:rPr lang="ru-RU" dirty="0"/>
              <a:t>Стохастический градиентный спуск</a:t>
            </a:r>
            <a:br>
              <a:rPr lang="ru-RU" dirty="0"/>
            </a:br>
            <a:r>
              <a:rPr lang="en-US" b="0" dirty="0" err="1"/>
              <a:t>sklearn.linear_model.</a:t>
            </a:r>
            <a:r>
              <a:rPr lang="en-US" dirty="0" err="1"/>
              <a:t>SGDClassifier</a:t>
            </a:r>
            <a:br>
              <a:rPr lang="en-US" dirty="0"/>
            </a:br>
            <a:r>
              <a:rPr lang="en-US" b="0" dirty="0" err="1"/>
              <a:t>sklearn.linear_model</a:t>
            </a:r>
            <a:r>
              <a:rPr lang="en-US" dirty="0" err="1"/>
              <a:t>.SGDRegressor</a:t>
            </a:r>
            <a:endParaRPr lang="en-US" dirty="0"/>
          </a:p>
        </p:txBody>
      </p:sp>
      <p:sp>
        <p:nvSpPr>
          <p:cNvPr id="3" name="Text Placeholder 2"/>
          <p:cNvSpPr>
            <a:spLocks noGrp="1"/>
          </p:cNvSpPr>
          <p:nvPr>
            <p:ph type="body" idx="1"/>
          </p:nvPr>
        </p:nvSpPr>
        <p:spPr>
          <a:xfrm>
            <a:off x="934496" y="1259462"/>
            <a:ext cx="4953454" cy="641350"/>
          </a:xfrm>
        </p:spPr>
        <p:txBody>
          <a:bodyPr/>
          <a:lstStyle/>
          <a:p>
            <a:r>
              <a:rPr lang="ru-RU" dirty="0"/>
              <a:t>Описание</a:t>
            </a:r>
            <a:endParaRPr lang="en-US" dirty="0"/>
          </a:p>
        </p:txBody>
      </p:sp>
      <p:sp>
        <p:nvSpPr>
          <p:cNvPr id="4" name="Content Placeholder 3"/>
          <p:cNvSpPr>
            <a:spLocks noGrp="1"/>
          </p:cNvSpPr>
          <p:nvPr>
            <p:ph sz="half" idx="2"/>
          </p:nvPr>
        </p:nvSpPr>
        <p:spPr>
          <a:xfrm>
            <a:off x="934495" y="1900812"/>
            <a:ext cx="5369558" cy="3957376"/>
          </a:xfrm>
        </p:spPr>
        <p:txBody>
          <a:bodyPr>
            <a:normAutofit fontScale="92500" lnSpcReduction="10000"/>
          </a:bodyPr>
          <a:lstStyle/>
          <a:p>
            <a:r>
              <a:rPr lang="ru-RU" dirty="0"/>
              <a:t>Классификаторы и регрессоры, обучаемые с помощью стохастического градиентного спуска.</a:t>
            </a:r>
          </a:p>
          <a:p>
            <a:r>
              <a:rPr lang="ru-RU" dirty="0"/>
              <a:t>Суть в том что на больших выборках, обычный градиентный спуск требует большого числа итераций. Спасение – выбирать случайный объект и обновлять веса по одному объекту. </a:t>
            </a:r>
          </a:p>
          <a:p>
            <a:r>
              <a:rPr lang="ru-RU" dirty="0"/>
              <a:t>Для оптимизации итераций потребуется больше, но пересчет весов будет происходить почти мгновенно.</a:t>
            </a:r>
            <a:endParaRPr lang="en-US" dirty="0"/>
          </a:p>
        </p:txBody>
      </p:sp>
      <p:sp>
        <p:nvSpPr>
          <p:cNvPr id="5" name="Text Placeholder 4"/>
          <p:cNvSpPr>
            <a:spLocks noGrp="1"/>
          </p:cNvSpPr>
          <p:nvPr>
            <p:ph type="body" sz="quarter" idx="3"/>
          </p:nvPr>
        </p:nvSpPr>
        <p:spPr>
          <a:xfrm>
            <a:off x="6579610" y="1259462"/>
            <a:ext cx="4572000" cy="641350"/>
          </a:xfrm>
        </p:spPr>
        <p:txBody>
          <a:bodyPr/>
          <a:lstStyle/>
          <a:p>
            <a:r>
              <a:rPr lang="ru-RU" dirty="0"/>
              <a:t>Основные методы</a:t>
            </a:r>
            <a:endParaRPr lang="en-US" dirty="0"/>
          </a:p>
        </p:txBody>
      </p:sp>
      <p:sp>
        <p:nvSpPr>
          <p:cNvPr id="6" name="Content Placeholder 5"/>
          <p:cNvSpPr>
            <a:spLocks noGrp="1"/>
          </p:cNvSpPr>
          <p:nvPr>
            <p:ph sz="quarter" idx="4"/>
          </p:nvPr>
        </p:nvSpPr>
        <p:spPr>
          <a:xfrm>
            <a:off x="6579610" y="1785257"/>
            <a:ext cx="4572000" cy="1768476"/>
          </a:xfrm>
        </p:spPr>
        <p:txBody>
          <a:bodyPr>
            <a:normAutofit fontScale="92500" lnSpcReduction="10000"/>
          </a:bodyPr>
          <a:lstStyle/>
          <a:p>
            <a:r>
              <a:rPr lang="en-US" b="1" dirty="0"/>
              <a:t>fit(X, y) </a:t>
            </a:r>
            <a:r>
              <a:rPr lang="en-US" dirty="0"/>
              <a:t>– </a:t>
            </a:r>
            <a:r>
              <a:rPr lang="ru-RU" dirty="0"/>
              <a:t>обучение</a:t>
            </a:r>
            <a:endParaRPr lang="en-US" dirty="0"/>
          </a:p>
          <a:p>
            <a:r>
              <a:rPr lang="en-US" b="1" dirty="0"/>
              <a:t>predict(X)</a:t>
            </a:r>
            <a:r>
              <a:rPr lang="en-US" dirty="0"/>
              <a:t> – </a:t>
            </a:r>
            <a:r>
              <a:rPr lang="ru-RU" dirty="0"/>
              <a:t>предсказание для выборки</a:t>
            </a:r>
            <a:endParaRPr lang="en-US" dirty="0"/>
          </a:p>
          <a:p>
            <a:r>
              <a:rPr lang="en-US" b="1" dirty="0"/>
              <a:t>score(X, y) </a:t>
            </a:r>
            <a:r>
              <a:rPr lang="en-US" dirty="0"/>
              <a:t>– </a:t>
            </a:r>
            <a:r>
              <a:rPr lang="ru-RU" dirty="0"/>
              <a:t>измерить качество</a:t>
            </a:r>
            <a:r>
              <a:rPr lang="en-US" dirty="0"/>
              <a:t> </a:t>
            </a:r>
            <a:r>
              <a:rPr lang="ru-RU" dirty="0"/>
              <a:t>предсказания на тестовой выборке</a:t>
            </a:r>
            <a:endParaRPr lang="en-US" dirty="0"/>
          </a:p>
          <a:p>
            <a:pPr marL="0" indent="0">
              <a:buNone/>
            </a:pPr>
            <a:endParaRPr lang="en-US" dirty="0"/>
          </a:p>
        </p:txBody>
      </p:sp>
      <p:sp>
        <p:nvSpPr>
          <p:cNvPr id="12" name="Text Placeholder 4">
            <a:extLst>
              <a:ext uri="{FF2B5EF4-FFF2-40B4-BE49-F238E27FC236}">
                <a16:creationId xmlns:a16="http://schemas.microsoft.com/office/drawing/2014/main" id="{1E7CC8E3-718D-41CF-B937-BA40325D50F2}"/>
              </a:ext>
            </a:extLst>
          </p:cNvPr>
          <p:cNvSpPr txBox="1">
            <a:spLocks/>
          </p:cNvSpPr>
          <p:nvPr/>
        </p:nvSpPr>
        <p:spPr>
          <a:xfrm>
            <a:off x="6579612" y="3553732"/>
            <a:ext cx="4572000" cy="495753"/>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Clr>
                <a:schemeClr val="accent1">
                  <a:lumMod val="75000"/>
                </a:schemeClr>
              </a:buClr>
              <a:buSzPct val="100000"/>
              <a:buFont typeface="Arial" pitchFamily="34" charset="0"/>
              <a:buNone/>
              <a:defRPr sz="2000" b="0" kern="1200">
                <a:solidFill>
                  <a:schemeClr val="accent1"/>
                </a:solidFill>
                <a:latin typeface="+mn-lt"/>
                <a:ea typeface="+mn-ea"/>
                <a:cs typeface="+mn-cs"/>
              </a:defRPr>
            </a:lvl1pPr>
            <a:lvl2pPr marL="457200" indent="0" algn="l" defTabSz="914400" rtl="0" eaLnBrk="1" latinLnBrk="0" hangingPunct="1">
              <a:lnSpc>
                <a:spcPct val="90000"/>
              </a:lnSpc>
              <a:spcBef>
                <a:spcPts val="1200"/>
              </a:spcBef>
              <a:buClr>
                <a:schemeClr val="accent1">
                  <a:lumMod val="75000"/>
                </a:schemeClr>
              </a:buClr>
              <a:buSzPct val="100000"/>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9pPr>
          </a:lstStyle>
          <a:p>
            <a:r>
              <a:rPr lang="ru-RU" dirty="0"/>
              <a:t>Основные параметры</a:t>
            </a:r>
            <a:endParaRPr lang="en-US" dirty="0"/>
          </a:p>
        </p:txBody>
      </p:sp>
      <p:sp>
        <p:nvSpPr>
          <p:cNvPr id="13" name="Content Placeholder 5">
            <a:extLst>
              <a:ext uri="{FF2B5EF4-FFF2-40B4-BE49-F238E27FC236}">
                <a16:creationId xmlns:a16="http://schemas.microsoft.com/office/drawing/2014/main" id="{8E62CCA0-E355-4AEE-B3D8-653C1D0797A8}"/>
              </a:ext>
            </a:extLst>
          </p:cNvPr>
          <p:cNvSpPr txBox="1">
            <a:spLocks/>
          </p:cNvSpPr>
          <p:nvPr/>
        </p:nvSpPr>
        <p:spPr>
          <a:xfrm>
            <a:off x="6538515" y="3962367"/>
            <a:ext cx="4718990" cy="18958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kern="1200">
                <a:solidFill>
                  <a:schemeClr val="tx1"/>
                </a:solidFill>
                <a:latin typeface="+mn-lt"/>
                <a:ea typeface="+mn-ea"/>
                <a:cs typeface="+mn-cs"/>
              </a:defRPr>
            </a:lvl9pPr>
          </a:lstStyle>
          <a:p>
            <a:r>
              <a:rPr lang="en-US" b="1" dirty="0"/>
              <a:t>loss</a:t>
            </a:r>
            <a:r>
              <a:rPr lang="en-US" dirty="0"/>
              <a:t>– </a:t>
            </a:r>
            <a:r>
              <a:rPr lang="ru-RU" dirty="0"/>
              <a:t>функция потерь</a:t>
            </a:r>
          </a:p>
          <a:p>
            <a:r>
              <a:rPr lang="en-US" b="1" dirty="0"/>
              <a:t>penalty</a:t>
            </a:r>
            <a:r>
              <a:rPr lang="en-US" dirty="0"/>
              <a:t> – </a:t>
            </a:r>
            <a:r>
              <a:rPr lang="ru-RU" dirty="0"/>
              <a:t>какая норма для регуляризации </a:t>
            </a:r>
            <a:r>
              <a:rPr lang="en-US" dirty="0"/>
              <a:t>l1 </a:t>
            </a:r>
            <a:r>
              <a:rPr lang="ru-RU" dirty="0"/>
              <a:t>или </a:t>
            </a:r>
            <a:r>
              <a:rPr lang="en-US" dirty="0"/>
              <a:t>l2</a:t>
            </a:r>
            <a:r>
              <a:rPr lang="ru-RU" dirty="0"/>
              <a:t> (регуляризация)</a:t>
            </a:r>
            <a:endParaRPr lang="en-US" dirty="0"/>
          </a:p>
          <a:p>
            <a:pPr marL="0" indent="0">
              <a:buFont typeface="Arial" pitchFamily="34" charset="0"/>
              <a:buNone/>
            </a:pPr>
            <a:endParaRPr lang="en-US" dirty="0"/>
          </a:p>
        </p:txBody>
      </p:sp>
    </p:spTree>
    <p:extLst>
      <p:ext uri="{BB962C8B-B14F-4D97-AF65-F5344CB8AC3E}">
        <p14:creationId xmlns:p14="http://schemas.microsoft.com/office/powerpoint/2010/main" val="351515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5A8D-7C55-4509-ADD1-7D8898916C3A}"/>
              </a:ext>
            </a:extLst>
          </p:cNvPr>
          <p:cNvSpPr>
            <a:spLocks noGrp="1"/>
          </p:cNvSpPr>
          <p:nvPr>
            <p:ph type="title"/>
          </p:nvPr>
        </p:nvSpPr>
        <p:spPr>
          <a:xfrm>
            <a:off x="1295400" y="114301"/>
            <a:ext cx="9601200" cy="923754"/>
          </a:xfrm>
        </p:spPr>
        <p:txBody>
          <a:bodyPr/>
          <a:lstStyle/>
          <a:p>
            <a:r>
              <a:rPr lang="ru-RU" dirty="0"/>
              <a:t>Дальше - круче</a:t>
            </a:r>
          </a:p>
        </p:txBody>
      </p:sp>
      <p:sp>
        <p:nvSpPr>
          <p:cNvPr id="3" name="Content Placeholder 2">
            <a:extLst>
              <a:ext uri="{FF2B5EF4-FFF2-40B4-BE49-F238E27FC236}">
                <a16:creationId xmlns:a16="http://schemas.microsoft.com/office/drawing/2014/main" id="{A059A8E9-069C-4075-9613-B3607B24A1C3}"/>
              </a:ext>
            </a:extLst>
          </p:cNvPr>
          <p:cNvSpPr>
            <a:spLocks noGrp="1"/>
          </p:cNvSpPr>
          <p:nvPr>
            <p:ph idx="1"/>
          </p:nvPr>
        </p:nvSpPr>
        <p:spPr>
          <a:xfrm>
            <a:off x="1295400" y="1149521"/>
            <a:ext cx="9601200" cy="3080836"/>
          </a:xfrm>
        </p:spPr>
        <p:txBody>
          <a:bodyPr/>
          <a:lstStyle/>
          <a:p>
            <a:r>
              <a:rPr lang="ru-RU" dirty="0"/>
              <a:t>До этого рассматривались основные модели, которые мы пытались накрутить и всячески усложнить чтобы улучшить качество.</a:t>
            </a:r>
          </a:p>
          <a:p>
            <a:r>
              <a:rPr lang="ru-RU" dirty="0"/>
              <a:t>А теперь давайте возьмем кучу не очень хороших алгоритмов, которые в общем-то не суперкруто предсказывают ответ, но если мы их возьмем много </a:t>
            </a:r>
            <a:r>
              <a:rPr lang="en-US" dirty="0"/>
              <a:t>“</a:t>
            </a:r>
            <a:r>
              <a:rPr lang="ru-RU" dirty="0"/>
              <a:t>опросим</a:t>
            </a:r>
            <a:r>
              <a:rPr lang="en-US" dirty="0"/>
              <a:t>”</a:t>
            </a:r>
            <a:r>
              <a:rPr lang="ru-RU" dirty="0"/>
              <a:t>, а потом будем брать среднее по больнице – получится хорошо.</a:t>
            </a:r>
          </a:p>
        </p:txBody>
      </p:sp>
      <p:pic>
        <p:nvPicPr>
          <p:cNvPr id="11266" name="Picture 2" descr="ÐÐ°ÑÑÐ¸Ð½ÐºÐ¸ Ð¿Ð¾ Ð·Ð°Ð¿ÑÐ¾ÑÑ Ð´ÐµÐ¼Ð¾ÐºÑÐ°ÑÐ¸Ñ">
            <a:extLst>
              <a:ext uri="{FF2B5EF4-FFF2-40B4-BE49-F238E27FC236}">
                <a16:creationId xmlns:a16="http://schemas.microsoft.com/office/drawing/2014/main" id="{A3903866-0506-4F85-BA75-1875A73D45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001704"/>
            <a:ext cx="57150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ÐÐ°ÑÑÐ¸Ð½ÐºÐ¸ Ð¿Ð¾ Ð·Ð°Ð¿ÑÐ¾ÑÑ Ð´ÐµÐ¼Ð¾ÐºÑÐ°ÑÐ¸Ñ">
            <a:extLst>
              <a:ext uri="{FF2B5EF4-FFF2-40B4-BE49-F238E27FC236}">
                <a16:creationId xmlns:a16="http://schemas.microsoft.com/office/drawing/2014/main" id="{2BA6D2C3-5EC1-4BFD-81C9-CC3A55D0BE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0305" y="3001704"/>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022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497" y="164807"/>
            <a:ext cx="9982653" cy="1211817"/>
          </a:xfrm>
        </p:spPr>
        <p:txBody>
          <a:bodyPr>
            <a:normAutofit fontScale="90000"/>
          </a:bodyPr>
          <a:lstStyle/>
          <a:p>
            <a:r>
              <a:rPr lang="ru-RU" dirty="0"/>
              <a:t>Случайный лес</a:t>
            </a:r>
            <a:br>
              <a:rPr lang="ru-RU" dirty="0"/>
            </a:br>
            <a:r>
              <a:rPr lang="en-US" b="0" dirty="0" err="1"/>
              <a:t>sklearn.ensemble</a:t>
            </a:r>
            <a:r>
              <a:rPr lang="en-US" dirty="0" err="1"/>
              <a:t>.RandomForestClassifier</a:t>
            </a:r>
            <a:br>
              <a:rPr lang="en-US" dirty="0"/>
            </a:br>
            <a:r>
              <a:rPr lang="en-US" b="0" dirty="0" err="1"/>
              <a:t>sklearn.ensemble</a:t>
            </a:r>
            <a:r>
              <a:rPr lang="en-US" dirty="0" err="1"/>
              <a:t>.RandomForestRegressor</a:t>
            </a:r>
            <a:endParaRPr lang="en-US" dirty="0"/>
          </a:p>
        </p:txBody>
      </p:sp>
      <p:sp>
        <p:nvSpPr>
          <p:cNvPr id="3" name="Text Placeholder 2"/>
          <p:cNvSpPr>
            <a:spLocks noGrp="1"/>
          </p:cNvSpPr>
          <p:nvPr>
            <p:ph type="body" idx="1"/>
          </p:nvPr>
        </p:nvSpPr>
        <p:spPr>
          <a:xfrm>
            <a:off x="934496" y="1259462"/>
            <a:ext cx="4953454" cy="641350"/>
          </a:xfrm>
        </p:spPr>
        <p:txBody>
          <a:bodyPr/>
          <a:lstStyle/>
          <a:p>
            <a:r>
              <a:rPr lang="ru-RU" dirty="0"/>
              <a:t>Описание</a:t>
            </a:r>
            <a:endParaRPr lang="en-US" dirty="0"/>
          </a:p>
        </p:txBody>
      </p:sp>
      <p:sp>
        <p:nvSpPr>
          <p:cNvPr id="4" name="Content Placeholder 3"/>
          <p:cNvSpPr>
            <a:spLocks noGrp="1"/>
          </p:cNvSpPr>
          <p:nvPr>
            <p:ph sz="half" idx="2"/>
          </p:nvPr>
        </p:nvSpPr>
        <p:spPr>
          <a:xfrm>
            <a:off x="934495" y="1785256"/>
            <a:ext cx="5369558" cy="3813282"/>
          </a:xfrm>
        </p:spPr>
        <p:txBody>
          <a:bodyPr>
            <a:normAutofit fontScale="92500" lnSpcReduction="10000"/>
          </a:bodyPr>
          <a:lstStyle/>
          <a:p>
            <a:r>
              <a:rPr lang="ru-RU" dirty="0"/>
              <a:t>Используется ансамбль решающих деревьев, за счёт их большого количества результат получается хорошим. Каждое дерево строится не на всем множестве объектов, а на случайной подвыборке</a:t>
            </a:r>
            <a:r>
              <a:rPr lang="en-US" dirty="0"/>
              <a:t>;</a:t>
            </a:r>
            <a:endParaRPr lang="ru-RU" dirty="0"/>
          </a:p>
          <a:p>
            <a:r>
              <a:rPr lang="ru-RU" dirty="0"/>
              <a:t>Признаки на основе которых происходит разбиение в каждом узле также выбираются случайно</a:t>
            </a:r>
            <a:r>
              <a:rPr lang="en-US" dirty="0"/>
              <a:t>;</a:t>
            </a:r>
            <a:endParaRPr lang="ru-RU" dirty="0"/>
          </a:p>
          <a:p>
            <a:r>
              <a:rPr lang="ru-RU" dirty="0"/>
              <a:t>Побеждает класс, за который проголосовало наибольшее число деревьев</a:t>
            </a:r>
            <a:r>
              <a:rPr lang="en-US" dirty="0"/>
              <a:t>;</a:t>
            </a:r>
          </a:p>
          <a:p>
            <a:r>
              <a:rPr lang="ru-RU" dirty="0"/>
              <a:t>В задаче регрессии ответы усредняются</a:t>
            </a:r>
            <a:r>
              <a:rPr lang="en-US" dirty="0"/>
              <a:t>.</a:t>
            </a:r>
          </a:p>
        </p:txBody>
      </p:sp>
      <p:sp>
        <p:nvSpPr>
          <p:cNvPr id="5" name="Text Placeholder 4"/>
          <p:cNvSpPr>
            <a:spLocks noGrp="1"/>
          </p:cNvSpPr>
          <p:nvPr>
            <p:ph type="body" sz="quarter" idx="3"/>
          </p:nvPr>
        </p:nvSpPr>
        <p:spPr>
          <a:xfrm>
            <a:off x="6579610" y="1259462"/>
            <a:ext cx="4572000" cy="641350"/>
          </a:xfrm>
        </p:spPr>
        <p:txBody>
          <a:bodyPr/>
          <a:lstStyle/>
          <a:p>
            <a:r>
              <a:rPr lang="ru-RU" dirty="0"/>
              <a:t>Основные методы</a:t>
            </a:r>
            <a:endParaRPr lang="en-US" dirty="0"/>
          </a:p>
        </p:txBody>
      </p:sp>
      <p:sp>
        <p:nvSpPr>
          <p:cNvPr id="6" name="Content Placeholder 5"/>
          <p:cNvSpPr>
            <a:spLocks noGrp="1"/>
          </p:cNvSpPr>
          <p:nvPr>
            <p:ph sz="quarter" idx="4"/>
          </p:nvPr>
        </p:nvSpPr>
        <p:spPr>
          <a:xfrm>
            <a:off x="6579610" y="1785257"/>
            <a:ext cx="4572000" cy="1768476"/>
          </a:xfrm>
        </p:spPr>
        <p:txBody>
          <a:bodyPr>
            <a:normAutofit fontScale="92500" lnSpcReduction="10000"/>
          </a:bodyPr>
          <a:lstStyle/>
          <a:p>
            <a:r>
              <a:rPr lang="en-US" b="1" dirty="0"/>
              <a:t>fit(X, y) </a:t>
            </a:r>
            <a:r>
              <a:rPr lang="en-US" dirty="0"/>
              <a:t>– </a:t>
            </a:r>
            <a:r>
              <a:rPr lang="ru-RU" dirty="0"/>
              <a:t>строит лес по обучающей</a:t>
            </a:r>
            <a:endParaRPr lang="en-US" dirty="0"/>
          </a:p>
          <a:p>
            <a:r>
              <a:rPr lang="en-US" b="1" dirty="0"/>
              <a:t>predict(X)</a:t>
            </a:r>
            <a:r>
              <a:rPr lang="en-US" dirty="0"/>
              <a:t> – </a:t>
            </a:r>
            <a:r>
              <a:rPr lang="ru-RU" dirty="0"/>
              <a:t>предсказание для выборки</a:t>
            </a:r>
            <a:endParaRPr lang="en-US" dirty="0"/>
          </a:p>
          <a:p>
            <a:r>
              <a:rPr lang="en-US" b="1" dirty="0"/>
              <a:t>score(X, y) </a:t>
            </a:r>
            <a:r>
              <a:rPr lang="en-US" dirty="0"/>
              <a:t>– </a:t>
            </a:r>
            <a:r>
              <a:rPr lang="ru-RU" dirty="0"/>
              <a:t>измерить качество</a:t>
            </a:r>
            <a:r>
              <a:rPr lang="en-US" dirty="0"/>
              <a:t> </a:t>
            </a:r>
            <a:r>
              <a:rPr lang="ru-RU" dirty="0"/>
              <a:t>предсказания на тестовой выборке</a:t>
            </a:r>
            <a:endParaRPr lang="en-US" dirty="0"/>
          </a:p>
          <a:p>
            <a:pPr marL="0" indent="0">
              <a:buNone/>
            </a:pPr>
            <a:endParaRPr lang="en-US" dirty="0"/>
          </a:p>
        </p:txBody>
      </p:sp>
      <p:sp>
        <p:nvSpPr>
          <p:cNvPr id="12" name="Text Placeholder 4">
            <a:extLst>
              <a:ext uri="{FF2B5EF4-FFF2-40B4-BE49-F238E27FC236}">
                <a16:creationId xmlns:a16="http://schemas.microsoft.com/office/drawing/2014/main" id="{1E7CC8E3-718D-41CF-B937-BA40325D50F2}"/>
              </a:ext>
            </a:extLst>
          </p:cNvPr>
          <p:cNvSpPr txBox="1">
            <a:spLocks/>
          </p:cNvSpPr>
          <p:nvPr/>
        </p:nvSpPr>
        <p:spPr>
          <a:xfrm>
            <a:off x="6579612" y="3553732"/>
            <a:ext cx="4572000" cy="495753"/>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Clr>
                <a:schemeClr val="accent1">
                  <a:lumMod val="75000"/>
                </a:schemeClr>
              </a:buClr>
              <a:buSzPct val="100000"/>
              <a:buFont typeface="Arial" pitchFamily="34" charset="0"/>
              <a:buNone/>
              <a:defRPr sz="2000" b="0" kern="1200">
                <a:solidFill>
                  <a:schemeClr val="accent1"/>
                </a:solidFill>
                <a:latin typeface="+mn-lt"/>
                <a:ea typeface="+mn-ea"/>
                <a:cs typeface="+mn-cs"/>
              </a:defRPr>
            </a:lvl1pPr>
            <a:lvl2pPr marL="457200" indent="0" algn="l" defTabSz="914400" rtl="0" eaLnBrk="1" latinLnBrk="0" hangingPunct="1">
              <a:lnSpc>
                <a:spcPct val="90000"/>
              </a:lnSpc>
              <a:spcBef>
                <a:spcPts val="1200"/>
              </a:spcBef>
              <a:buClr>
                <a:schemeClr val="accent1">
                  <a:lumMod val="75000"/>
                </a:schemeClr>
              </a:buClr>
              <a:buSzPct val="100000"/>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9pPr>
          </a:lstStyle>
          <a:p>
            <a:r>
              <a:rPr lang="ru-RU" dirty="0"/>
              <a:t>Основные параметры</a:t>
            </a:r>
            <a:endParaRPr lang="en-US" dirty="0"/>
          </a:p>
        </p:txBody>
      </p:sp>
      <p:sp>
        <p:nvSpPr>
          <p:cNvPr id="13" name="Content Placeholder 5">
            <a:extLst>
              <a:ext uri="{FF2B5EF4-FFF2-40B4-BE49-F238E27FC236}">
                <a16:creationId xmlns:a16="http://schemas.microsoft.com/office/drawing/2014/main" id="{8E62CCA0-E355-4AEE-B3D8-653C1D0797A8}"/>
              </a:ext>
            </a:extLst>
          </p:cNvPr>
          <p:cNvSpPr txBox="1">
            <a:spLocks/>
          </p:cNvSpPr>
          <p:nvPr/>
        </p:nvSpPr>
        <p:spPr>
          <a:xfrm>
            <a:off x="6538515" y="3962367"/>
            <a:ext cx="4718990" cy="189582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kern="1200">
                <a:solidFill>
                  <a:schemeClr val="tx1"/>
                </a:solidFill>
                <a:latin typeface="+mn-lt"/>
                <a:ea typeface="+mn-ea"/>
                <a:cs typeface="+mn-cs"/>
              </a:defRPr>
            </a:lvl9pPr>
          </a:lstStyle>
          <a:p>
            <a:r>
              <a:rPr lang="en-US" b="1" dirty="0" err="1"/>
              <a:t>max_depth</a:t>
            </a:r>
            <a:r>
              <a:rPr lang="en-US" dirty="0"/>
              <a:t> – </a:t>
            </a:r>
            <a:r>
              <a:rPr lang="ru-RU" dirty="0"/>
              <a:t>максимальная глубина дерева</a:t>
            </a:r>
            <a:endParaRPr lang="en-US" dirty="0"/>
          </a:p>
          <a:p>
            <a:r>
              <a:rPr lang="en-US" b="1" dirty="0" err="1"/>
              <a:t>max_features</a:t>
            </a:r>
            <a:r>
              <a:rPr lang="en-US" dirty="0"/>
              <a:t> – </a:t>
            </a:r>
            <a:r>
              <a:rPr lang="ru-RU" dirty="0"/>
              <a:t>количество признаков по которым разбиваем выборке</a:t>
            </a:r>
          </a:p>
          <a:p>
            <a:r>
              <a:rPr lang="en-US" b="1" dirty="0" err="1"/>
              <a:t>n_estimators</a:t>
            </a:r>
            <a:r>
              <a:rPr lang="ru-RU" b="1" dirty="0"/>
              <a:t> </a:t>
            </a:r>
            <a:r>
              <a:rPr lang="ru-RU" dirty="0"/>
              <a:t>– количество деревьев</a:t>
            </a:r>
            <a:endParaRPr lang="en-US" dirty="0"/>
          </a:p>
          <a:p>
            <a:pPr marL="0" indent="0">
              <a:buFont typeface="Arial" pitchFamily="34" charset="0"/>
              <a:buNone/>
            </a:pPr>
            <a:endParaRPr lang="en-US" dirty="0"/>
          </a:p>
        </p:txBody>
      </p:sp>
    </p:spTree>
    <p:extLst>
      <p:ext uri="{BB962C8B-B14F-4D97-AF65-F5344CB8AC3E}">
        <p14:creationId xmlns:p14="http://schemas.microsoft.com/office/powerpoint/2010/main" val="375266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497" y="164807"/>
            <a:ext cx="9982653" cy="1211817"/>
          </a:xfrm>
        </p:spPr>
        <p:txBody>
          <a:bodyPr>
            <a:normAutofit fontScale="90000"/>
          </a:bodyPr>
          <a:lstStyle/>
          <a:p>
            <a:r>
              <a:rPr lang="ru-RU" dirty="0"/>
              <a:t>Градиентный бустинг</a:t>
            </a:r>
            <a:br>
              <a:rPr lang="ru-RU" dirty="0"/>
            </a:br>
            <a:r>
              <a:rPr lang="en-US" b="0" dirty="0" err="1"/>
              <a:t>sklearn.ensemble</a:t>
            </a:r>
            <a:r>
              <a:rPr lang="en-US" dirty="0" err="1"/>
              <a:t>.GradientBoostingClassifier</a:t>
            </a:r>
            <a:br>
              <a:rPr lang="en-US" dirty="0"/>
            </a:br>
            <a:r>
              <a:rPr lang="en-US" b="0" dirty="0" err="1"/>
              <a:t>sklearn.ensemble</a:t>
            </a:r>
            <a:r>
              <a:rPr lang="en-US" dirty="0" err="1"/>
              <a:t>.GradientBoostingRegressor</a:t>
            </a:r>
            <a:endParaRPr lang="en-US" dirty="0"/>
          </a:p>
        </p:txBody>
      </p:sp>
      <p:sp>
        <p:nvSpPr>
          <p:cNvPr id="3" name="Text Placeholder 2"/>
          <p:cNvSpPr>
            <a:spLocks noGrp="1"/>
          </p:cNvSpPr>
          <p:nvPr>
            <p:ph type="body" idx="1"/>
          </p:nvPr>
        </p:nvSpPr>
        <p:spPr>
          <a:xfrm>
            <a:off x="934496" y="1259462"/>
            <a:ext cx="4953454" cy="641350"/>
          </a:xfrm>
        </p:spPr>
        <p:txBody>
          <a:bodyPr/>
          <a:lstStyle/>
          <a:p>
            <a:r>
              <a:rPr lang="ru-RU" dirty="0"/>
              <a:t>Описание</a:t>
            </a:r>
            <a:endParaRPr lang="en-US" dirty="0"/>
          </a:p>
        </p:txBody>
      </p:sp>
      <p:sp>
        <p:nvSpPr>
          <p:cNvPr id="4" name="Content Placeholder 3"/>
          <p:cNvSpPr>
            <a:spLocks noGrp="1"/>
          </p:cNvSpPr>
          <p:nvPr>
            <p:ph sz="half" idx="2"/>
          </p:nvPr>
        </p:nvSpPr>
        <p:spPr>
          <a:xfrm>
            <a:off x="934495" y="1785256"/>
            <a:ext cx="5369558" cy="3813282"/>
          </a:xfrm>
        </p:spPr>
        <p:txBody>
          <a:bodyPr>
            <a:normAutofit/>
          </a:bodyPr>
          <a:lstStyle/>
          <a:p>
            <a:r>
              <a:rPr lang="ru-RU" dirty="0"/>
              <a:t>Бустинг - это процедура последовательного построения композиция алгоритмов, когда каждый следующий стремится компенсировать недостатки композиции всех предыдущих алгоритмов.</a:t>
            </a:r>
            <a:endParaRPr lang="en-US" dirty="0"/>
          </a:p>
        </p:txBody>
      </p:sp>
      <p:sp>
        <p:nvSpPr>
          <p:cNvPr id="5" name="Text Placeholder 4"/>
          <p:cNvSpPr>
            <a:spLocks noGrp="1"/>
          </p:cNvSpPr>
          <p:nvPr>
            <p:ph type="body" sz="quarter" idx="3"/>
          </p:nvPr>
        </p:nvSpPr>
        <p:spPr>
          <a:xfrm>
            <a:off x="6579610" y="1259462"/>
            <a:ext cx="4572000" cy="641350"/>
          </a:xfrm>
        </p:spPr>
        <p:txBody>
          <a:bodyPr/>
          <a:lstStyle/>
          <a:p>
            <a:r>
              <a:rPr lang="ru-RU" dirty="0"/>
              <a:t>Основные методы</a:t>
            </a:r>
            <a:endParaRPr lang="en-US" dirty="0"/>
          </a:p>
        </p:txBody>
      </p:sp>
      <p:sp>
        <p:nvSpPr>
          <p:cNvPr id="12" name="Text Placeholder 4">
            <a:extLst>
              <a:ext uri="{FF2B5EF4-FFF2-40B4-BE49-F238E27FC236}">
                <a16:creationId xmlns:a16="http://schemas.microsoft.com/office/drawing/2014/main" id="{1E7CC8E3-718D-41CF-B937-BA40325D50F2}"/>
              </a:ext>
            </a:extLst>
          </p:cNvPr>
          <p:cNvSpPr txBox="1">
            <a:spLocks/>
          </p:cNvSpPr>
          <p:nvPr/>
        </p:nvSpPr>
        <p:spPr>
          <a:xfrm>
            <a:off x="6579612" y="3553732"/>
            <a:ext cx="4572000" cy="495753"/>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Clr>
                <a:schemeClr val="accent1">
                  <a:lumMod val="75000"/>
                </a:schemeClr>
              </a:buClr>
              <a:buSzPct val="100000"/>
              <a:buFont typeface="Arial" pitchFamily="34" charset="0"/>
              <a:buNone/>
              <a:defRPr sz="2000" b="0" kern="1200">
                <a:solidFill>
                  <a:schemeClr val="accent1"/>
                </a:solidFill>
                <a:latin typeface="+mn-lt"/>
                <a:ea typeface="+mn-ea"/>
                <a:cs typeface="+mn-cs"/>
              </a:defRPr>
            </a:lvl1pPr>
            <a:lvl2pPr marL="457200" indent="0" algn="l" defTabSz="914400" rtl="0" eaLnBrk="1" latinLnBrk="0" hangingPunct="1">
              <a:lnSpc>
                <a:spcPct val="90000"/>
              </a:lnSpc>
              <a:spcBef>
                <a:spcPts val="1200"/>
              </a:spcBef>
              <a:buClr>
                <a:schemeClr val="accent1">
                  <a:lumMod val="75000"/>
                </a:schemeClr>
              </a:buClr>
              <a:buSzPct val="100000"/>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9pPr>
          </a:lstStyle>
          <a:p>
            <a:r>
              <a:rPr lang="ru-RU" dirty="0"/>
              <a:t>Основные параметры</a:t>
            </a:r>
            <a:endParaRPr lang="en-US" dirty="0"/>
          </a:p>
        </p:txBody>
      </p:sp>
      <p:sp>
        <p:nvSpPr>
          <p:cNvPr id="13" name="Content Placeholder 5">
            <a:extLst>
              <a:ext uri="{FF2B5EF4-FFF2-40B4-BE49-F238E27FC236}">
                <a16:creationId xmlns:a16="http://schemas.microsoft.com/office/drawing/2014/main" id="{8E62CCA0-E355-4AEE-B3D8-653C1D0797A8}"/>
              </a:ext>
            </a:extLst>
          </p:cNvPr>
          <p:cNvSpPr txBox="1">
            <a:spLocks/>
          </p:cNvSpPr>
          <p:nvPr/>
        </p:nvSpPr>
        <p:spPr>
          <a:xfrm>
            <a:off x="6538515" y="3962367"/>
            <a:ext cx="4718990" cy="18958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kern="1200">
                <a:solidFill>
                  <a:schemeClr val="tx1"/>
                </a:solidFill>
                <a:latin typeface="+mn-lt"/>
                <a:ea typeface="+mn-ea"/>
                <a:cs typeface="+mn-cs"/>
              </a:defRPr>
            </a:lvl9pPr>
          </a:lstStyle>
          <a:p>
            <a:r>
              <a:rPr lang="en-US" b="1" dirty="0" err="1"/>
              <a:t>n_estimators</a:t>
            </a:r>
            <a:r>
              <a:rPr lang="ru-RU" b="1" dirty="0"/>
              <a:t> </a:t>
            </a:r>
            <a:r>
              <a:rPr lang="ru-RU" dirty="0"/>
              <a:t>– количество базовых алгоритмов</a:t>
            </a:r>
            <a:endParaRPr lang="en-US" dirty="0"/>
          </a:p>
          <a:p>
            <a:r>
              <a:rPr lang="en-US" b="1" dirty="0"/>
              <a:t>loss</a:t>
            </a:r>
            <a:r>
              <a:rPr lang="en-US" dirty="0"/>
              <a:t> – </a:t>
            </a:r>
            <a:r>
              <a:rPr lang="ru-RU" dirty="0"/>
              <a:t>функция потерь, выбирается в зависимости от типа решаемой задачи</a:t>
            </a:r>
            <a:endParaRPr lang="en-US" dirty="0"/>
          </a:p>
        </p:txBody>
      </p:sp>
      <p:sp>
        <p:nvSpPr>
          <p:cNvPr id="9" name="Content Placeholder 5">
            <a:extLst>
              <a:ext uri="{FF2B5EF4-FFF2-40B4-BE49-F238E27FC236}">
                <a16:creationId xmlns:a16="http://schemas.microsoft.com/office/drawing/2014/main" id="{8977D0AB-807C-413D-9E92-5C2D62147207}"/>
              </a:ext>
            </a:extLst>
          </p:cNvPr>
          <p:cNvSpPr>
            <a:spLocks noGrp="1"/>
          </p:cNvSpPr>
          <p:nvPr>
            <p:ph sz="quarter" idx="4"/>
          </p:nvPr>
        </p:nvSpPr>
        <p:spPr>
          <a:xfrm>
            <a:off x="6580188" y="1785938"/>
            <a:ext cx="4572000" cy="1768475"/>
          </a:xfrm>
        </p:spPr>
        <p:txBody>
          <a:bodyPr>
            <a:normAutofit fontScale="92500" lnSpcReduction="10000"/>
          </a:bodyPr>
          <a:lstStyle/>
          <a:p>
            <a:r>
              <a:rPr lang="en-US" b="1" dirty="0"/>
              <a:t>fit(X, y) </a:t>
            </a:r>
            <a:r>
              <a:rPr lang="en-US" dirty="0"/>
              <a:t>– </a:t>
            </a:r>
            <a:r>
              <a:rPr lang="ru-RU" dirty="0"/>
              <a:t>обучение</a:t>
            </a:r>
            <a:endParaRPr lang="en-US" dirty="0"/>
          </a:p>
          <a:p>
            <a:r>
              <a:rPr lang="en-US" b="1" dirty="0"/>
              <a:t>predict(X)</a:t>
            </a:r>
            <a:r>
              <a:rPr lang="en-US" dirty="0"/>
              <a:t> – </a:t>
            </a:r>
            <a:r>
              <a:rPr lang="ru-RU" dirty="0"/>
              <a:t>предсказание для выборки</a:t>
            </a:r>
            <a:endParaRPr lang="en-US" dirty="0"/>
          </a:p>
          <a:p>
            <a:r>
              <a:rPr lang="en-US" b="1" dirty="0"/>
              <a:t>score(X, y) </a:t>
            </a:r>
            <a:r>
              <a:rPr lang="en-US" dirty="0"/>
              <a:t>– </a:t>
            </a:r>
            <a:r>
              <a:rPr lang="ru-RU" dirty="0"/>
              <a:t>измерить качество</a:t>
            </a:r>
            <a:r>
              <a:rPr lang="en-US" dirty="0"/>
              <a:t> </a:t>
            </a:r>
            <a:r>
              <a:rPr lang="ru-RU" dirty="0"/>
              <a:t>предсказания на тестовой выборке</a:t>
            </a:r>
            <a:endParaRPr lang="en-US" dirty="0"/>
          </a:p>
          <a:p>
            <a:pPr marL="0" indent="0">
              <a:buNone/>
            </a:pPr>
            <a:endParaRPr lang="en-US" dirty="0"/>
          </a:p>
        </p:txBody>
      </p:sp>
    </p:spTree>
    <p:extLst>
      <p:ext uri="{BB962C8B-B14F-4D97-AF65-F5344CB8AC3E}">
        <p14:creationId xmlns:p14="http://schemas.microsoft.com/office/powerpoint/2010/main" val="140142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Это все про </a:t>
            </a:r>
            <a:r>
              <a:rPr lang="en-US" dirty="0"/>
              <a:t>python</a:t>
            </a:r>
          </a:p>
        </p:txBody>
      </p:sp>
      <p:sp>
        <p:nvSpPr>
          <p:cNvPr id="3" name="Content Placeholder 2"/>
          <p:cNvSpPr>
            <a:spLocks noGrp="1"/>
          </p:cNvSpPr>
          <p:nvPr>
            <p:ph idx="1"/>
          </p:nvPr>
        </p:nvSpPr>
        <p:spPr>
          <a:xfrm>
            <a:off x="1295400" y="1981201"/>
            <a:ext cx="6090138" cy="3809999"/>
          </a:xfrm>
        </p:spPr>
        <p:txBody>
          <a:bodyPr/>
          <a:lstStyle/>
          <a:p>
            <a:r>
              <a:rPr lang="ru-RU" dirty="0"/>
              <a:t>Визуализация</a:t>
            </a:r>
            <a:r>
              <a:rPr lang="en-US" dirty="0"/>
              <a:t> </a:t>
            </a:r>
            <a:r>
              <a:rPr lang="en-US" b="1" i="1" dirty="0"/>
              <a:t>Matplotlib</a:t>
            </a:r>
            <a:r>
              <a:rPr lang="en-US" dirty="0"/>
              <a:t> </a:t>
            </a:r>
            <a:r>
              <a:rPr lang="ru-RU" dirty="0"/>
              <a:t>и </a:t>
            </a:r>
            <a:r>
              <a:rPr lang="en-US" b="1" i="1" dirty="0"/>
              <a:t>Pandas</a:t>
            </a:r>
            <a:r>
              <a:rPr lang="en-US" dirty="0"/>
              <a:t>.</a:t>
            </a:r>
            <a:endParaRPr lang="ru-RU" dirty="0"/>
          </a:p>
          <a:p>
            <a:r>
              <a:rPr lang="ru-RU" dirty="0"/>
              <a:t>Подготовка данных </a:t>
            </a:r>
            <a:r>
              <a:rPr lang="en-US" b="1" i="1" dirty="0"/>
              <a:t>NumPy</a:t>
            </a:r>
            <a:r>
              <a:rPr lang="en-US" dirty="0"/>
              <a:t>, </a:t>
            </a:r>
            <a:r>
              <a:rPr lang="en-US" b="1" i="1" dirty="0"/>
              <a:t>SciPy</a:t>
            </a:r>
          </a:p>
          <a:p>
            <a:r>
              <a:rPr lang="ru-RU" dirty="0"/>
              <a:t>И наконец основной инструмент</a:t>
            </a:r>
            <a:r>
              <a:rPr lang="en-US" dirty="0"/>
              <a:t> </a:t>
            </a:r>
            <a:r>
              <a:rPr lang="ru-RU" dirty="0"/>
              <a:t>машинного обучения - </a:t>
            </a:r>
            <a:r>
              <a:rPr lang="en-US" b="1" i="1" dirty="0" err="1"/>
              <a:t>Scikit</a:t>
            </a:r>
            <a:r>
              <a:rPr lang="en-US" b="1" i="1" dirty="0"/>
              <a:t>-learn</a:t>
            </a:r>
          </a:p>
        </p:txBody>
      </p:sp>
      <p:pic>
        <p:nvPicPr>
          <p:cNvPr id="4" name="Picture 3">
            <a:extLst>
              <a:ext uri="{FF2B5EF4-FFF2-40B4-BE49-F238E27FC236}">
                <a16:creationId xmlns:a16="http://schemas.microsoft.com/office/drawing/2014/main" id="{AD39D227-5DD8-4B56-BD86-2A07E2F2E200}"/>
              </a:ext>
            </a:extLst>
          </p:cNvPr>
          <p:cNvPicPr>
            <a:picLocks noChangeAspect="1"/>
          </p:cNvPicPr>
          <p:nvPr/>
        </p:nvPicPr>
        <p:blipFill>
          <a:blip r:embed="rId3"/>
          <a:stretch>
            <a:fillRect/>
          </a:stretch>
        </p:blipFill>
        <p:spPr>
          <a:xfrm>
            <a:off x="7111709" y="1075045"/>
            <a:ext cx="4876800" cy="2543175"/>
          </a:xfrm>
          <a:prstGeom prst="rect">
            <a:avLst/>
          </a:prstGeom>
        </p:spPr>
      </p:pic>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497" y="164807"/>
            <a:ext cx="9982653" cy="1580221"/>
          </a:xfrm>
        </p:spPr>
        <p:txBody>
          <a:bodyPr>
            <a:normAutofit fontScale="90000"/>
          </a:bodyPr>
          <a:lstStyle/>
          <a:p>
            <a:r>
              <a:rPr lang="ru-RU" dirty="0"/>
              <a:t>Алгоритм </a:t>
            </a:r>
            <a:r>
              <a:rPr lang="en-US" dirty="0"/>
              <a:t>AdaBoost</a:t>
            </a:r>
            <a:br>
              <a:rPr lang="ru-RU" dirty="0"/>
            </a:br>
            <a:r>
              <a:rPr lang="en-US" b="0" dirty="0" err="1"/>
              <a:t>sklearn.ensemble</a:t>
            </a:r>
            <a:r>
              <a:rPr lang="en-US" dirty="0" err="1"/>
              <a:t>.AdaBoostClassifier</a:t>
            </a:r>
            <a:r>
              <a:rPr lang="en-US" dirty="0"/>
              <a:t> </a:t>
            </a:r>
            <a:r>
              <a:rPr lang="en-US" b="0" dirty="0" err="1"/>
              <a:t>sklearn.ensemble</a:t>
            </a:r>
            <a:r>
              <a:rPr lang="en-US" dirty="0" err="1"/>
              <a:t>.AdaBoostRegressor</a:t>
            </a:r>
            <a:br>
              <a:rPr lang="ru-RU" dirty="0"/>
            </a:br>
            <a:endParaRPr lang="en-US" dirty="0"/>
          </a:p>
        </p:txBody>
      </p:sp>
      <p:sp>
        <p:nvSpPr>
          <p:cNvPr id="3" name="Text Placeholder 2"/>
          <p:cNvSpPr>
            <a:spLocks noGrp="1"/>
          </p:cNvSpPr>
          <p:nvPr>
            <p:ph type="body" idx="1"/>
          </p:nvPr>
        </p:nvSpPr>
        <p:spPr>
          <a:xfrm>
            <a:off x="934496" y="1259462"/>
            <a:ext cx="4953454" cy="641350"/>
          </a:xfrm>
        </p:spPr>
        <p:txBody>
          <a:bodyPr/>
          <a:lstStyle/>
          <a:p>
            <a:r>
              <a:rPr lang="ru-RU" dirty="0"/>
              <a:t>Описание</a:t>
            </a:r>
            <a:endParaRPr lang="en-US" dirty="0"/>
          </a:p>
        </p:txBody>
      </p:sp>
      <p:sp>
        <p:nvSpPr>
          <p:cNvPr id="4" name="Content Placeholder 3"/>
          <p:cNvSpPr>
            <a:spLocks noGrp="1"/>
          </p:cNvSpPr>
          <p:nvPr>
            <p:ph sz="half" idx="2"/>
          </p:nvPr>
        </p:nvSpPr>
        <p:spPr>
          <a:xfrm>
            <a:off x="934495" y="1785256"/>
            <a:ext cx="5369558" cy="3813282"/>
          </a:xfrm>
        </p:spPr>
        <p:txBody>
          <a:bodyPr>
            <a:normAutofit fontScale="92500" lnSpcReduction="10000"/>
          </a:bodyPr>
          <a:lstStyle/>
          <a:p>
            <a:r>
              <a:rPr lang="ru-RU" dirty="0"/>
              <a:t>каждый следующий классификатор строится по объектам, которые плохо классифицируются предыдущими классификаторами</a:t>
            </a:r>
            <a:r>
              <a:rPr lang="en-US" dirty="0"/>
              <a:t>;</a:t>
            </a:r>
            <a:endParaRPr lang="ru-RU" dirty="0"/>
          </a:p>
          <a:p>
            <a:r>
              <a:rPr lang="ru-RU" dirty="0"/>
              <a:t>После каждого вызова обновляется распределение весов, которые отвечают важности каждого из объектов обучающего множества для классификации. На каждой итерации веса каждого неверно классифицированного объекта возрастают, таким образом новый классификатор «фокусирует своё внимание» на этих объектах.</a:t>
            </a:r>
            <a:endParaRPr lang="en-US" dirty="0"/>
          </a:p>
        </p:txBody>
      </p:sp>
      <p:sp>
        <p:nvSpPr>
          <p:cNvPr id="5" name="Text Placeholder 4"/>
          <p:cNvSpPr>
            <a:spLocks noGrp="1"/>
          </p:cNvSpPr>
          <p:nvPr>
            <p:ph type="body" sz="quarter" idx="3"/>
          </p:nvPr>
        </p:nvSpPr>
        <p:spPr>
          <a:xfrm>
            <a:off x="6579610" y="1259462"/>
            <a:ext cx="4572000" cy="641350"/>
          </a:xfrm>
        </p:spPr>
        <p:txBody>
          <a:bodyPr/>
          <a:lstStyle/>
          <a:p>
            <a:r>
              <a:rPr lang="ru-RU" dirty="0"/>
              <a:t>Основные методы</a:t>
            </a:r>
            <a:endParaRPr lang="en-US" dirty="0"/>
          </a:p>
        </p:txBody>
      </p:sp>
      <p:sp>
        <p:nvSpPr>
          <p:cNvPr id="6" name="Content Placeholder 5"/>
          <p:cNvSpPr>
            <a:spLocks noGrp="1"/>
          </p:cNvSpPr>
          <p:nvPr>
            <p:ph sz="quarter" idx="4"/>
          </p:nvPr>
        </p:nvSpPr>
        <p:spPr>
          <a:xfrm>
            <a:off x="6579610" y="1785257"/>
            <a:ext cx="4572000" cy="1768476"/>
          </a:xfrm>
        </p:spPr>
        <p:txBody>
          <a:bodyPr>
            <a:normAutofit fontScale="92500" lnSpcReduction="10000"/>
          </a:bodyPr>
          <a:lstStyle/>
          <a:p>
            <a:r>
              <a:rPr lang="en-US" b="1" dirty="0"/>
              <a:t>fit(X, y) </a:t>
            </a:r>
            <a:r>
              <a:rPr lang="en-US" dirty="0"/>
              <a:t>– </a:t>
            </a:r>
            <a:r>
              <a:rPr lang="ru-RU" dirty="0"/>
              <a:t>обучение</a:t>
            </a:r>
            <a:endParaRPr lang="en-US" dirty="0"/>
          </a:p>
          <a:p>
            <a:r>
              <a:rPr lang="en-US" b="1" dirty="0"/>
              <a:t>predict(X)</a:t>
            </a:r>
            <a:r>
              <a:rPr lang="en-US" dirty="0"/>
              <a:t> – </a:t>
            </a:r>
            <a:r>
              <a:rPr lang="ru-RU" dirty="0"/>
              <a:t>предсказание для выборки</a:t>
            </a:r>
            <a:endParaRPr lang="en-US" dirty="0"/>
          </a:p>
          <a:p>
            <a:r>
              <a:rPr lang="en-US" b="1" dirty="0"/>
              <a:t>score(X, y) </a:t>
            </a:r>
            <a:r>
              <a:rPr lang="en-US" dirty="0"/>
              <a:t>– </a:t>
            </a:r>
            <a:r>
              <a:rPr lang="ru-RU" dirty="0"/>
              <a:t>измерить качество</a:t>
            </a:r>
            <a:r>
              <a:rPr lang="en-US" dirty="0"/>
              <a:t> </a:t>
            </a:r>
            <a:r>
              <a:rPr lang="ru-RU" dirty="0"/>
              <a:t>предсказания на тестовой выборке</a:t>
            </a:r>
            <a:endParaRPr lang="en-US" dirty="0"/>
          </a:p>
          <a:p>
            <a:pPr marL="0" indent="0">
              <a:buNone/>
            </a:pPr>
            <a:endParaRPr lang="en-US" dirty="0"/>
          </a:p>
        </p:txBody>
      </p:sp>
      <p:sp>
        <p:nvSpPr>
          <p:cNvPr id="12" name="Text Placeholder 4">
            <a:extLst>
              <a:ext uri="{FF2B5EF4-FFF2-40B4-BE49-F238E27FC236}">
                <a16:creationId xmlns:a16="http://schemas.microsoft.com/office/drawing/2014/main" id="{1E7CC8E3-718D-41CF-B937-BA40325D50F2}"/>
              </a:ext>
            </a:extLst>
          </p:cNvPr>
          <p:cNvSpPr txBox="1">
            <a:spLocks/>
          </p:cNvSpPr>
          <p:nvPr/>
        </p:nvSpPr>
        <p:spPr>
          <a:xfrm>
            <a:off x="6579612" y="3553732"/>
            <a:ext cx="4572000" cy="495753"/>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Clr>
                <a:schemeClr val="accent1">
                  <a:lumMod val="75000"/>
                </a:schemeClr>
              </a:buClr>
              <a:buSzPct val="100000"/>
              <a:buFont typeface="Arial" pitchFamily="34" charset="0"/>
              <a:buNone/>
              <a:defRPr sz="2000" b="0" kern="1200">
                <a:solidFill>
                  <a:schemeClr val="accent1"/>
                </a:solidFill>
                <a:latin typeface="+mn-lt"/>
                <a:ea typeface="+mn-ea"/>
                <a:cs typeface="+mn-cs"/>
              </a:defRPr>
            </a:lvl1pPr>
            <a:lvl2pPr marL="457200" indent="0" algn="l" defTabSz="914400" rtl="0" eaLnBrk="1" latinLnBrk="0" hangingPunct="1">
              <a:lnSpc>
                <a:spcPct val="90000"/>
              </a:lnSpc>
              <a:spcBef>
                <a:spcPts val="1200"/>
              </a:spcBef>
              <a:buClr>
                <a:schemeClr val="accent1">
                  <a:lumMod val="75000"/>
                </a:schemeClr>
              </a:buClr>
              <a:buSzPct val="100000"/>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9pPr>
          </a:lstStyle>
          <a:p>
            <a:r>
              <a:rPr lang="ru-RU" dirty="0"/>
              <a:t>Основные параметры</a:t>
            </a:r>
            <a:endParaRPr lang="en-US" dirty="0"/>
          </a:p>
        </p:txBody>
      </p:sp>
      <p:sp>
        <p:nvSpPr>
          <p:cNvPr id="13" name="Content Placeholder 5">
            <a:extLst>
              <a:ext uri="{FF2B5EF4-FFF2-40B4-BE49-F238E27FC236}">
                <a16:creationId xmlns:a16="http://schemas.microsoft.com/office/drawing/2014/main" id="{8E62CCA0-E355-4AEE-B3D8-653C1D0797A8}"/>
              </a:ext>
            </a:extLst>
          </p:cNvPr>
          <p:cNvSpPr txBox="1">
            <a:spLocks/>
          </p:cNvSpPr>
          <p:nvPr/>
        </p:nvSpPr>
        <p:spPr>
          <a:xfrm>
            <a:off x="6538515" y="3962367"/>
            <a:ext cx="4718990" cy="18958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kern="1200">
                <a:solidFill>
                  <a:schemeClr val="tx1"/>
                </a:solidFill>
                <a:latin typeface="+mn-lt"/>
                <a:ea typeface="+mn-ea"/>
                <a:cs typeface="+mn-cs"/>
              </a:defRPr>
            </a:lvl9pPr>
          </a:lstStyle>
          <a:p>
            <a:r>
              <a:rPr lang="en-US" b="1" dirty="0" err="1"/>
              <a:t>n_estimators</a:t>
            </a:r>
            <a:r>
              <a:rPr lang="ru-RU" b="1" dirty="0"/>
              <a:t> </a:t>
            </a:r>
            <a:r>
              <a:rPr lang="ru-RU" dirty="0"/>
              <a:t>– количество базовых алгоритмов</a:t>
            </a:r>
            <a:endParaRPr lang="en-US" dirty="0"/>
          </a:p>
        </p:txBody>
      </p:sp>
    </p:spTree>
    <p:extLst>
      <p:ext uri="{BB962C8B-B14F-4D97-AF65-F5344CB8AC3E}">
        <p14:creationId xmlns:p14="http://schemas.microsoft.com/office/powerpoint/2010/main" val="20741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497" y="164807"/>
            <a:ext cx="9982653" cy="1580221"/>
          </a:xfrm>
        </p:spPr>
        <p:txBody>
          <a:bodyPr>
            <a:normAutofit/>
          </a:bodyPr>
          <a:lstStyle/>
          <a:p>
            <a:r>
              <a:rPr lang="ru-RU" dirty="0"/>
              <a:t>Нейронные сети</a:t>
            </a:r>
            <a:br>
              <a:rPr lang="ru-RU" dirty="0"/>
            </a:br>
            <a:endParaRPr lang="en-US" dirty="0"/>
          </a:p>
        </p:txBody>
      </p:sp>
      <p:sp>
        <p:nvSpPr>
          <p:cNvPr id="3" name="Text Placeholder 2"/>
          <p:cNvSpPr>
            <a:spLocks noGrp="1"/>
          </p:cNvSpPr>
          <p:nvPr>
            <p:ph type="body" idx="1"/>
          </p:nvPr>
        </p:nvSpPr>
        <p:spPr>
          <a:xfrm>
            <a:off x="934496" y="1259462"/>
            <a:ext cx="4953454" cy="641350"/>
          </a:xfrm>
        </p:spPr>
        <p:txBody>
          <a:bodyPr/>
          <a:lstStyle/>
          <a:p>
            <a:r>
              <a:rPr lang="ru-RU" dirty="0"/>
              <a:t>Описание</a:t>
            </a:r>
            <a:endParaRPr lang="en-US" dirty="0"/>
          </a:p>
        </p:txBody>
      </p:sp>
      <p:sp>
        <p:nvSpPr>
          <p:cNvPr id="4" name="Content Placeholder 3"/>
          <p:cNvSpPr>
            <a:spLocks noGrp="1"/>
          </p:cNvSpPr>
          <p:nvPr>
            <p:ph sz="half" idx="2"/>
          </p:nvPr>
        </p:nvSpPr>
        <p:spPr>
          <a:xfrm>
            <a:off x="934495" y="1785256"/>
            <a:ext cx="5369558" cy="3813282"/>
          </a:xfrm>
        </p:spPr>
        <p:txBody>
          <a:bodyPr>
            <a:normAutofit/>
          </a:bodyPr>
          <a:lstStyle/>
          <a:p>
            <a:r>
              <a:rPr lang="en-US" dirty="0"/>
              <a:t> </a:t>
            </a:r>
            <a:r>
              <a:rPr lang="ru-RU" dirty="0"/>
              <a:t>Как и наша нервная система, нейросеть состоит из отдельных вычислительных элементов – нейронов, расположенных на нескольких слоях. Данные, поступающие на вход нейросети, проходят последовательную обработку на каждом слое сети. При этом каждый нейрон имеет определенные параметры, которые могут изменяться в зависимости от полученных результатов – в этом и заключается обучение сети.</a:t>
            </a:r>
            <a:endParaRPr lang="en-US" dirty="0"/>
          </a:p>
        </p:txBody>
      </p:sp>
      <p:sp>
        <p:nvSpPr>
          <p:cNvPr id="5" name="Text Placeholder 4"/>
          <p:cNvSpPr>
            <a:spLocks noGrp="1"/>
          </p:cNvSpPr>
          <p:nvPr>
            <p:ph type="body" sz="quarter" idx="3"/>
          </p:nvPr>
        </p:nvSpPr>
        <p:spPr>
          <a:xfrm>
            <a:off x="6579610" y="1259462"/>
            <a:ext cx="4572000" cy="641350"/>
          </a:xfrm>
        </p:spPr>
        <p:txBody>
          <a:bodyPr/>
          <a:lstStyle/>
          <a:p>
            <a:r>
              <a:rPr lang="ru-RU" dirty="0"/>
              <a:t>Основные инструменты</a:t>
            </a:r>
            <a:endParaRPr lang="en-US" dirty="0"/>
          </a:p>
        </p:txBody>
      </p:sp>
      <p:sp>
        <p:nvSpPr>
          <p:cNvPr id="6" name="Content Placeholder 5"/>
          <p:cNvSpPr>
            <a:spLocks noGrp="1"/>
          </p:cNvSpPr>
          <p:nvPr>
            <p:ph sz="quarter" idx="4"/>
          </p:nvPr>
        </p:nvSpPr>
        <p:spPr>
          <a:xfrm>
            <a:off x="6579610" y="1785257"/>
            <a:ext cx="4572000" cy="1768476"/>
          </a:xfrm>
        </p:spPr>
        <p:txBody>
          <a:bodyPr>
            <a:normAutofit/>
          </a:bodyPr>
          <a:lstStyle/>
          <a:p>
            <a:r>
              <a:rPr lang="en-US" dirty="0"/>
              <a:t> </a:t>
            </a:r>
            <a:r>
              <a:rPr lang="en-US" dirty="0">
                <a:hlinkClick r:id="rId2"/>
              </a:rPr>
              <a:t>Theano</a:t>
            </a:r>
            <a:r>
              <a:rPr lang="en-US" dirty="0"/>
              <a:t> </a:t>
            </a:r>
            <a:r>
              <a:rPr lang="ru-RU" dirty="0"/>
              <a:t>и </a:t>
            </a:r>
            <a:r>
              <a:rPr lang="en-US" u="sng" dirty="0" err="1">
                <a:hlinkClick r:id="rId3"/>
              </a:rPr>
              <a:t>Tensorflow</a:t>
            </a:r>
            <a:endParaRPr lang="ru-RU" u="sng" dirty="0"/>
          </a:p>
          <a:p>
            <a:r>
              <a:rPr lang="en-US" dirty="0" err="1"/>
              <a:t>Keras</a:t>
            </a:r>
            <a:r>
              <a:rPr lang="en-US" dirty="0"/>
              <a:t> – </a:t>
            </a:r>
            <a:r>
              <a:rPr lang="ru-RU" dirty="0"/>
              <a:t>надстройка, которая может использовать в качестве бэкенда другие фреймворки</a:t>
            </a:r>
            <a:endParaRPr lang="en-US" dirty="0"/>
          </a:p>
        </p:txBody>
      </p:sp>
      <p:sp>
        <p:nvSpPr>
          <p:cNvPr id="12" name="Text Placeholder 4">
            <a:extLst>
              <a:ext uri="{FF2B5EF4-FFF2-40B4-BE49-F238E27FC236}">
                <a16:creationId xmlns:a16="http://schemas.microsoft.com/office/drawing/2014/main" id="{1E7CC8E3-718D-41CF-B937-BA40325D50F2}"/>
              </a:ext>
            </a:extLst>
          </p:cNvPr>
          <p:cNvSpPr txBox="1">
            <a:spLocks/>
          </p:cNvSpPr>
          <p:nvPr/>
        </p:nvSpPr>
        <p:spPr>
          <a:xfrm>
            <a:off x="6579612" y="3553732"/>
            <a:ext cx="4572000" cy="495753"/>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Clr>
                <a:schemeClr val="accent1">
                  <a:lumMod val="75000"/>
                </a:schemeClr>
              </a:buClr>
              <a:buSzPct val="100000"/>
              <a:buFont typeface="Arial" pitchFamily="34" charset="0"/>
              <a:buNone/>
              <a:defRPr sz="2000" b="0" kern="1200">
                <a:solidFill>
                  <a:schemeClr val="accent1"/>
                </a:solidFill>
                <a:latin typeface="+mn-lt"/>
                <a:ea typeface="+mn-ea"/>
                <a:cs typeface="+mn-cs"/>
              </a:defRPr>
            </a:lvl1pPr>
            <a:lvl2pPr marL="457200" indent="0" algn="l" defTabSz="914400" rtl="0" eaLnBrk="1" latinLnBrk="0" hangingPunct="1">
              <a:lnSpc>
                <a:spcPct val="90000"/>
              </a:lnSpc>
              <a:spcBef>
                <a:spcPts val="1200"/>
              </a:spcBef>
              <a:buClr>
                <a:schemeClr val="accent1">
                  <a:lumMod val="75000"/>
                </a:schemeClr>
              </a:buClr>
              <a:buSzPct val="100000"/>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9pPr>
          </a:lstStyle>
          <a:p>
            <a:r>
              <a:rPr lang="ru-RU" dirty="0"/>
              <a:t>Пример</a:t>
            </a:r>
            <a:endParaRPr lang="en-US" dirty="0"/>
          </a:p>
        </p:txBody>
      </p:sp>
      <p:sp>
        <p:nvSpPr>
          <p:cNvPr id="13" name="Content Placeholder 5">
            <a:extLst>
              <a:ext uri="{FF2B5EF4-FFF2-40B4-BE49-F238E27FC236}">
                <a16:creationId xmlns:a16="http://schemas.microsoft.com/office/drawing/2014/main" id="{8E62CCA0-E355-4AEE-B3D8-653C1D0797A8}"/>
              </a:ext>
            </a:extLst>
          </p:cNvPr>
          <p:cNvSpPr txBox="1">
            <a:spLocks/>
          </p:cNvSpPr>
          <p:nvPr/>
        </p:nvSpPr>
        <p:spPr>
          <a:xfrm>
            <a:off x="6538515" y="3962367"/>
            <a:ext cx="4718990" cy="18958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kern="1200">
                <a:solidFill>
                  <a:schemeClr val="tx1"/>
                </a:solidFill>
                <a:latin typeface="+mn-lt"/>
                <a:ea typeface="+mn-ea"/>
                <a:cs typeface="+mn-cs"/>
              </a:defRPr>
            </a:lvl9pPr>
          </a:lstStyle>
          <a:p>
            <a:endParaRPr lang="en-US" dirty="0"/>
          </a:p>
        </p:txBody>
      </p:sp>
      <p:pic>
        <p:nvPicPr>
          <p:cNvPr id="7" name="Рисунок 6">
            <a:extLst>
              <a:ext uri="{FF2B5EF4-FFF2-40B4-BE49-F238E27FC236}">
                <a16:creationId xmlns:a16="http://schemas.microsoft.com/office/drawing/2014/main" id="{F84914D6-564A-4C01-832B-8239B52C1304}"/>
              </a:ext>
            </a:extLst>
          </p:cNvPr>
          <p:cNvPicPr>
            <a:picLocks noChangeAspect="1"/>
          </p:cNvPicPr>
          <p:nvPr/>
        </p:nvPicPr>
        <p:blipFill rotWithShape="1">
          <a:blip r:embed="rId4"/>
          <a:srcRect l="9674" t="25458" r="58044" b="49975"/>
          <a:stretch/>
        </p:blipFill>
        <p:spPr>
          <a:xfrm>
            <a:off x="6579610" y="3973253"/>
            <a:ext cx="5119841" cy="2190522"/>
          </a:xfrm>
          <a:prstGeom prst="rect">
            <a:avLst/>
          </a:prstGeom>
        </p:spPr>
      </p:pic>
    </p:spTree>
    <p:extLst>
      <p:ext uri="{BB962C8B-B14F-4D97-AF65-F5344CB8AC3E}">
        <p14:creationId xmlns:p14="http://schemas.microsoft.com/office/powerpoint/2010/main" val="320029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5A8D-7C55-4509-ADD1-7D8898916C3A}"/>
              </a:ext>
            </a:extLst>
          </p:cNvPr>
          <p:cNvSpPr>
            <a:spLocks noGrp="1"/>
          </p:cNvSpPr>
          <p:nvPr>
            <p:ph type="title"/>
          </p:nvPr>
        </p:nvSpPr>
        <p:spPr/>
        <p:txBody>
          <a:bodyPr/>
          <a:lstStyle/>
          <a:p>
            <a:pPr algn="ctr"/>
            <a:r>
              <a:rPr lang="ru-RU" dirty="0"/>
              <a:t>Как-то так</a:t>
            </a:r>
          </a:p>
        </p:txBody>
      </p:sp>
      <p:sp>
        <p:nvSpPr>
          <p:cNvPr id="3" name="Content Placeholder 2">
            <a:extLst>
              <a:ext uri="{FF2B5EF4-FFF2-40B4-BE49-F238E27FC236}">
                <a16:creationId xmlns:a16="http://schemas.microsoft.com/office/drawing/2014/main" id="{A059A8E9-069C-4075-9613-B3607B24A1C3}"/>
              </a:ext>
            </a:extLst>
          </p:cNvPr>
          <p:cNvSpPr>
            <a:spLocks noGrp="1"/>
          </p:cNvSpPr>
          <p:nvPr>
            <p:ph idx="1"/>
          </p:nvPr>
        </p:nvSpPr>
        <p:spPr/>
        <p:txBody>
          <a:bodyPr/>
          <a:lstStyle/>
          <a:p>
            <a:endParaRPr lang="ru-RU"/>
          </a:p>
        </p:txBody>
      </p:sp>
    </p:spTree>
    <p:extLst>
      <p:ext uri="{BB962C8B-B14F-4D97-AF65-F5344CB8AC3E}">
        <p14:creationId xmlns:p14="http://schemas.microsoft.com/office/powerpoint/2010/main" val="912130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3152" y="571500"/>
            <a:ext cx="3657600" cy="543867"/>
          </a:xfrm>
        </p:spPr>
        <p:txBody>
          <a:bodyPr/>
          <a:lstStyle/>
          <a:p>
            <a:r>
              <a:rPr lang="en-US" dirty="0"/>
              <a:t>Review</a:t>
            </a:r>
          </a:p>
        </p:txBody>
      </p:sp>
      <p:sp>
        <p:nvSpPr>
          <p:cNvPr id="5" name="Content Placeholder 4"/>
          <p:cNvSpPr>
            <a:spLocks noGrp="1"/>
          </p:cNvSpPr>
          <p:nvPr>
            <p:ph idx="1"/>
          </p:nvPr>
        </p:nvSpPr>
        <p:spPr/>
        <p:txBody>
          <a:bodyPr/>
          <a:lstStyle/>
          <a:p>
            <a:endParaRPr lang="en-US" dirty="0"/>
          </a:p>
        </p:txBody>
      </p:sp>
      <p:sp>
        <p:nvSpPr>
          <p:cNvPr id="6" name="Text Placeholder 5"/>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10160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4"/>
            <a:ext cx="9601200" cy="700268"/>
          </a:xfrm>
        </p:spPr>
        <p:txBody>
          <a:bodyPr/>
          <a:lstStyle/>
          <a:p>
            <a:r>
              <a:rPr lang="ru-RU" dirty="0"/>
              <a:t>Начнем с самых знакомых</a:t>
            </a:r>
            <a:r>
              <a:rPr lang="en-US" dirty="0"/>
              <a:t>: </a:t>
            </a:r>
            <a:r>
              <a:rPr lang="en-US" dirty="0" err="1"/>
              <a:t>Numpy</a:t>
            </a:r>
            <a:r>
              <a:rPr lang="en-US" dirty="0"/>
              <a:t> </a:t>
            </a:r>
          </a:p>
        </p:txBody>
      </p:sp>
      <p:pic>
        <p:nvPicPr>
          <p:cNvPr id="1026" name="Picture 2" descr="ÐÐ°ÑÑÐ¸Ð½ÐºÐ¸ Ð¿Ð¾ Ð·Ð°Ð¿ÑÐ¾ÑÑ numpy">
            <a:extLst>
              <a:ext uri="{FF2B5EF4-FFF2-40B4-BE49-F238E27FC236}">
                <a16:creationId xmlns:a16="http://schemas.microsoft.com/office/drawing/2014/main" id="{02A3D056-3CAA-4D2A-AB6D-E49263D164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1404730"/>
            <a:ext cx="5649009" cy="4249149"/>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8E1554E5-372C-4E8F-BA46-E41C53D483FE}"/>
              </a:ext>
            </a:extLst>
          </p:cNvPr>
          <p:cNvSpPr txBox="1">
            <a:spLocks/>
          </p:cNvSpPr>
          <p:nvPr/>
        </p:nvSpPr>
        <p:spPr>
          <a:xfrm>
            <a:off x="7206916" y="1981201"/>
            <a:ext cx="3689684" cy="14477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ru-RU" dirty="0"/>
              <a:t>Массивы чисел, матрицы</a:t>
            </a:r>
          </a:p>
          <a:p>
            <a:r>
              <a:rPr lang="ru-RU" dirty="0"/>
              <a:t>Картинки – тоже массивы</a:t>
            </a:r>
            <a:endParaRPr lang="en-US" dirty="0"/>
          </a:p>
          <a:p>
            <a:pPr marL="0" indent="0">
              <a:buNone/>
            </a:pPr>
            <a:endParaRPr lang="en-US" b="1" i="1" dirty="0"/>
          </a:p>
        </p:txBody>
      </p:sp>
    </p:spTree>
    <p:extLst>
      <p:ext uri="{BB962C8B-B14F-4D97-AF65-F5344CB8AC3E}">
        <p14:creationId xmlns:p14="http://schemas.microsoft.com/office/powerpoint/2010/main" val="147601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399" y="410817"/>
            <a:ext cx="10180983" cy="954157"/>
          </a:xfrm>
        </p:spPr>
        <p:txBody>
          <a:bodyPr>
            <a:normAutofit fontScale="90000"/>
          </a:bodyPr>
          <a:lstStyle/>
          <a:p>
            <a:r>
              <a:rPr lang="en-US" dirty="0"/>
              <a:t>Matplotlib</a:t>
            </a:r>
            <a:r>
              <a:rPr lang="ru-RU" dirty="0"/>
              <a:t> + </a:t>
            </a:r>
            <a:r>
              <a:rPr lang="en-US" dirty="0"/>
              <a:t>Pandas </a:t>
            </a:r>
            <a:r>
              <a:rPr lang="ru-RU" dirty="0"/>
              <a:t>для того чтобы посмотреть глазками</a:t>
            </a:r>
            <a:endParaRPr lang="en-US" dirty="0"/>
          </a:p>
        </p:txBody>
      </p:sp>
      <p:sp>
        <p:nvSpPr>
          <p:cNvPr id="3" name="Content Placeholder 2"/>
          <p:cNvSpPr>
            <a:spLocks noGrp="1"/>
          </p:cNvSpPr>
          <p:nvPr>
            <p:ph sz="half" idx="1"/>
          </p:nvPr>
        </p:nvSpPr>
        <p:spPr>
          <a:xfrm>
            <a:off x="1295400" y="1457740"/>
            <a:ext cx="4572000" cy="3186282"/>
          </a:xfrm>
        </p:spPr>
        <p:txBody>
          <a:bodyPr/>
          <a:lstStyle/>
          <a:p>
            <a:r>
              <a:rPr lang="ru-RU" dirty="0"/>
              <a:t>Графики</a:t>
            </a:r>
            <a:endParaRPr lang="en-US" dirty="0"/>
          </a:p>
          <a:p>
            <a:r>
              <a:rPr lang="ru-RU" dirty="0"/>
              <a:t>Таблицы данных</a:t>
            </a:r>
            <a:endParaRPr lang="en-US" dirty="0"/>
          </a:p>
          <a:p>
            <a:r>
              <a:rPr lang="ru-RU" dirty="0"/>
              <a:t>Диаграммы</a:t>
            </a:r>
            <a:endParaRPr lang="en-US" dirty="0"/>
          </a:p>
          <a:p>
            <a:r>
              <a:rPr lang="ru-RU" dirty="0"/>
              <a:t>Гистограммы</a:t>
            </a:r>
          </a:p>
          <a:p>
            <a:r>
              <a:rPr lang="ru-RU" dirty="0"/>
              <a:t>Множество точек</a:t>
            </a:r>
          </a:p>
          <a:p>
            <a:r>
              <a:rPr lang="ru-RU" dirty="0"/>
              <a:t>И другое</a:t>
            </a:r>
            <a:endParaRPr lang="en-US" dirty="0"/>
          </a:p>
        </p:txBody>
      </p:sp>
      <p:pic>
        <p:nvPicPr>
          <p:cNvPr id="2050" name="Picture 2" descr="ÐÐ¾ÑÐ¾Ð¶ÐµÐµ Ð¸Ð·Ð¾Ð±ÑÐ°Ð¶ÐµÐ½Ð¸Ðµ">
            <a:extLst>
              <a:ext uri="{FF2B5EF4-FFF2-40B4-BE49-F238E27FC236}">
                <a16:creationId xmlns:a16="http://schemas.microsoft.com/office/drawing/2014/main" id="{930BCDE2-E1BF-4A25-9F15-9DBDC82B2BD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49841" y="1364974"/>
            <a:ext cx="5505662" cy="465232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ÐÐ°ÑÑÐ¸Ð½ÐºÐ¸ Ð¿Ð¾ Ð·Ð°Ð¿ÑÐ¾ÑÑ pandas python">
            <a:extLst>
              <a:ext uri="{FF2B5EF4-FFF2-40B4-BE49-F238E27FC236}">
                <a16:creationId xmlns:a16="http://schemas.microsoft.com/office/drawing/2014/main" id="{C26461E7-C090-4827-B0FB-68019A90E7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892" y="4479235"/>
            <a:ext cx="5548949" cy="1538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09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Еще раз кратко</a:t>
            </a:r>
            <a:endParaRPr lang="en-US" dirty="0"/>
          </a:p>
        </p:txBody>
      </p:sp>
      <p:graphicFrame>
        <p:nvGraphicFramePr>
          <p:cNvPr id="4" name="Content Placeholder 3" descr="Process Arrows diagram showing 3 steps arranged from left to right with task descriptions for each group"/>
          <p:cNvGraphicFramePr>
            <a:graphicFrameLocks noGrp="1"/>
          </p:cNvGraphicFramePr>
          <p:nvPr>
            <p:ph idx="1"/>
            <p:extLst>
              <p:ext uri="{D42A27DB-BD31-4B8C-83A1-F6EECF244321}">
                <p14:modId xmlns:p14="http://schemas.microsoft.com/office/powerpoint/2010/main" val="3151904754"/>
              </p:ext>
            </p:extLst>
          </p:nvPr>
        </p:nvGraphicFramePr>
        <p:xfrm>
          <a:off x="1295400" y="1981200"/>
          <a:ext cx="9601200"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151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4086" y="230833"/>
            <a:ext cx="8842514" cy="914400"/>
          </a:xfrm>
        </p:spPr>
        <p:txBody>
          <a:bodyPr/>
          <a:lstStyle/>
          <a:p>
            <a:r>
              <a:rPr lang="ru-RU" dirty="0"/>
              <a:t>Какую еще модель? </a:t>
            </a:r>
            <a:endParaRPr lang="en-US" dirty="0"/>
          </a:p>
        </p:txBody>
      </p:sp>
      <p:sp>
        <p:nvSpPr>
          <p:cNvPr id="3" name="Content Placeholder 2"/>
          <p:cNvSpPr>
            <a:spLocks noGrp="1"/>
          </p:cNvSpPr>
          <p:nvPr>
            <p:ph idx="1"/>
          </p:nvPr>
        </p:nvSpPr>
        <p:spPr>
          <a:xfrm>
            <a:off x="2054086" y="1419367"/>
            <a:ext cx="8842513" cy="4371833"/>
          </a:xfrm>
        </p:spPr>
        <p:txBody>
          <a:bodyPr/>
          <a:lstStyle/>
          <a:p>
            <a:r>
              <a:rPr lang="ru-RU" b="1" dirty="0"/>
              <a:t>Датасет</a:t>
            </a:r>
            <a:r>
              <a:rPr lang="ru-RU" dirty="0"/>
              <a:t> — выборка данных, обычно в формате «множество признаков» → «некоторые значения-ответы» (например, цены на жильё, или порядковый номер множества некоторых классов), где </a:t>
            </a:r>
            <a:r>
              <a:rPr lang="ru-RU" i="1" dirty="0"/>
              <a:t>X</a:t>
            </a:r>
            <a:r>
              <a:rPr lang="ru-RU" dirty="0"/>
              <a:t> — множество признаков, а </a:t>
            </a:r>
            <a:r>
              <a:rPr lang="ru-RU" i="1" dirty="0"/>
              <a:t>y</a:t>
            </a:r>
            <a:r>
              <a:rPr lang="ru-RU" dirty="0"/>
              <a:t> — те самые некоторые значения.</a:t>
            </a:r>
          </a:p>
          <a:p>
            <a:r>
              <a:rPr lang="ru-RU" dirty="0"/>
              <a:t>Определять, например, правильные индексы для множества классов — задача </a:t>
            </a:r>
            <a:r>
              <a:rPr lang="ru-RU" b="1" i="1" dirty="0"/>
              <a:t>классификации.</a:t>
            </a:r>
          </a:p>
          <a:p>
            <a:r>
              <a:rPr lang="ru-RU" dirty="0"/>
              <a:t>Искать целевые значения (такие как цена, или расстояния до объектов) — задача </a:t>
            </a:r>
            <a:r>
              <a:rPr lang="ru-RU" b="1" i="1" dirty="0"/>
              <a:t>ранжирования или регрессии.</a:t>
            </a:r>
            <a:endParaRPr lang="en-US" b="1" i="1" dirty="0"/>
          </a:p>
        </p:txBody>
      </p:sp>
      <p:pic>
        <p:nvPicPr>
          <p:cNvPr id="5" name="Рисунок 4">
            <a:extLst>
              <a:ext uri="{FF2B5EF4-FFF2-40B4-BE49-F238E27FC236}">
                <a16:creationId xmlns:a16="http://schemas.microsoft.com/office/drawing/2014/main" id="{1C1623C3-8575-4770-9836-465AD86CA34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316910" y="230833"/>
            <a:ext cx="4728850" cy="5911063"/>
          </a:xfrm>
          <a:prstGeom prst="rect">
            <a:avLst/>
          </a:prstGeom>
        </p:spPr>
      </p:pic>
      <p:sp>
        <p:nvSpPr>
          <p:cNvPr id="6" name="TextBox 5">
            <a:extLst>
              <a:ext uri="{FF2B5EF4-FFF2-40B4-BE49-F238E27FC236}">
                <a16:creationId xmlns:a16="http://schemas.microsoft.com/office/drawing/2014/main" id="{3A46E32F-4A8E-415D-B5DF-C744A631B360}"/>
              </a:ext>
            </a:extLst>
          </p:cNvPr>
          <p:cNvSpPr txBox="1"/>
          <p:nvPr/>
        </p:nvSpPr>
        <p:spPr>
          <a:xfrm>
            <a:off x="-3432313" y="6627168"/>
            <a:ext cx="5486400" cy="230832"/>
          </a:xfrm>
          <a:prstGeom prst="rect">
            <a:avLst/>
          </a:prstGeom>
          <a:noFill/>
        </p:spPr>
        <p:txBody>
          <a:bodyPr wrap="square" rtlCol="0">
            <a:spAutoFit/>
          </a:bodyPr>
          <a:lstStyle/>
          <a:p>
            <a:r>
              <a:rPr lang="ru-RU" sz="900">
                <a:hlinkClick r:id="rId4" tooltip="http://brittaindesigns.deviantart.com/art/Young-Model-2-354528598"/>
              </a:rPr>
              <a:t>Эта фотография</a:t>
            </a:r>
            <a:r>
              <a:rPr lang="ru-RU" sz="900"/>
              <a:t>, автор: Неизвестный автор, лицензия: </a:t>
            </a:r>
            <a:r>
              <a:rPr lang="ru-RU" sz="900">
                <a:hlinkClick r:id="rId5" tooltip="https://creativecommons.org/licenses/by-nc-nd/3.0/"/>
              </a:rPr>
              <a:t>CC BY-NC-ND</a:t>
            </a:r>
            <a:endParaRPr lang="ru-RU" sz="900"/>
          </a:p>
        </p:txBody>
      </p:sp>
    </p:spTree>
    <p:extLst>
      <p:ext uri="{BB962C8B-B14F-4D97-AF65-F5344CB8AC3E}">
        <p14:creationId xmlns:p14="http://schemas.microsoft.com/office/powerpoint/2010/main" val="173525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572378"/>
            <a:ext cx="9601200" cy="2712395"/>
          </a:xfrm>
        </p:spPr>
        <p:txBody>
          <a:bodyPr>
            <a:normAutofit/>
          </a:bodyPr>
          <a:lstStyle/>
          <a:p>
            <a:r>
              <a:rPr lang="ru-RU" sz="4800" dirty="0"/>
              <a:t>Основные методы реализованные в </a:t>
            </a:r>
            <a:r>
              <a:rPr lang="en-US" sz="4800" i="1" dirty="0" err="1"/>
              <a:t>Scikit</a:t>
            </a:r>
            <a:r>
              <a:rPr lang="en-US" sz="4800" i="1" dirty="0"/>
              <a:t>-learn</a:t>
            </a:r>
            <a:r>
              <a:rPr lang="ru-RU" sz="4800" dirty="0"/>
              <a:t> </a:t>
            </a:r>
            <a:endParaRPr lang="en-US" sz="4800" dirty="0"/>
          </a:p>
        </p:txBody>
      </p:sp>
      <p:sp>
        <p:nvSpPr>
          <p:cNvPr id="3" name="Text Placeholder 2"/>
          <p:cNvSpPr>
            <a:spLocks noGrp="1"/>
          </p:cNvSpPr>
          <p:nvPr>
            <p:ph type="body" idx="1"/>
          </p:nvPr>
        </p:nvSpPr>
        <p:spPr/>
        <p:txBody>
          <a:bodyPr>
            <a:normAutofit fontScale="77500" lnSpcReduction="20000"/>
          </a:bodyPr>
          <a:lstStyle/>
          <a:p>
            <a:r>
              <a:rPr lang="ru-RU" i="1" dirty="0"/>
              <a:t>Библиотека машинного обучения в </a:t>
            </a:r>
            <a:r>
              <a:rPr lang="en-US" i="1" dirty="0"/>
              <a:t>python</a:t>
            </a:r>
            <a:r>
              <a:rPr lang="ru-RU" i="1" dirty="0"/>
              <a:t>,</a:t>
            </a:r>
            <a:r>
              <a:rPr lang="en-US" i="1" dirty="0"/>
              <a:t> </a:t>
            </a:r>
            <a:r>
              <a:rPr lang="ru-RU" i="1" dirty="0"/>
              <a:t>в которой собраны основные методы решающие эти самые задачи классификации, регрессии и не только.</a:t>
            </a:r>
            <a:endParaRPr lang="en-US" i="1" dirty="0"/>
          </a:p>
        </p:txBody>
      </p:sp>
    </p:spTree>
    <p:extLst>
      <p:ext uri="{BB962C8B-B14F-4D97-AF65-F5344CB8AC3E}">
        <p14:creationId xmlns:p14="http://schemas.microsoft.com/office/powerpoint/2010/main" val="236229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5948" y="308644"/>
            <a:ext cx="9601200" cy="1142385"/>
          </a:xfrm>
        </p:spPr>
        <p:txBody>
          <a:bodyPr/>
          <a:lstStyle/>
          <a:p>
            <a:r>
              <a:rPr lang="ru-RU" dirty="0"/>
              <a:t>Линейная регрессия </a:t>
            </a:r>
            <a:r>
              <a:rPr lang="en-US" b="0" dirty="0" err="1"/>
              <a:t>sklearn.linear_model</a:t>
            </a:r>
            <a:r>
              <a:rPr lang="en-US" dirty="0" err="1"/>
              <a:t>.LinearRegression</a:t>
            </a:r>
            <a:endParaRPr lang="en-US" dirty="0"/>
          </a:p>
        </p:txBody>
      </p:sp>
      <p:sp>
        <p:nvSpPr>
          <p:cNvPr id="3" name="Text Placeholder 2"/>
          <p:cNvSpPr>
            <a:spLocks noGrp="1"/>
          </p:cNvSpPr>
          <p:nvPr>
            <p:ph type="body" idx="1"/>
          </p:nvPr>
        </p:nvSpPr>
        <p:spPr>
          <a:xfrm>
            <a:off x="1315948" y="1341760"/>
            <a:ext cx="4572000" cy="641350"/>
          </a:xfrm>
        </p:spPr>
        <p:txBody>
          <a:bodyPr/>
          <a:lstStyle/>
          <a:p>
            <a:r>
              <a:rPr lang="ru-RU" dirty="0"/>
              <a:t>Описание</a:t>
            </a:r>
            <a:endParaRPr lang="en-US" dirty="0"/>
          </a:p>
        </p:txBody>
      </p:sp>
      <p:sp>
        <p:nvSpPr>
          <p:cNvPr id="4" name="Content Placeholder 3"/>
          <p:cNvSpPr>
            <a:spLocks noGrp="1"/>
          </p:cNvSpPr>
          <p:nvPr>
            <p:ph sz="half" idx="2"/>
          </p:nvPr>
        </p:nvSpPr>
        <p:spPr>
          <a:xfrm>
            <a:off x="1315948" y="2027151"/>
            <a:ext cx="4572000" cy="3287487"/>
          </a:xfrm>
        </p:spPr>
        <p:txBody>
          <a:bodyPr/>
          <a:lstStyle/>
          <a:p>
            <a:r>
              <a:rPr lang="ru-RU" dirty="0"/>
              <a:t>Метод восстановления зависимости между двумя переменными</a:t>
            </a:r>
            <a:endParaRPr lang="en-US" dirty="0"/>
          </a:p>
        </p:txBody>
      </p:sp>
      <p:sp>
        <p:nvSpPr>
          <p:cNvPr id="5" name="Text Placeholder 4"/>
          <p:cNvSpPr>
            <a:spLocks noGrp="1"/>
          </p:cNvSpPr>
          <p:nvPr>
            <p:ph type="body" sz="quarter" idx="3"/>
          </p:nvPr>
        </p:nvSpPr>
        <p:spPr>
          <a:xfrm>
            <a:off x="6345148" y="1341760"/>
            <a:ext cx="4572000" cy="641350"/>
          </a:xfrm>
        </p:spPr>
        <p:txBody>
          <a:bodyPr/>
          <a:lstStyle/>
          <a:p>
            <a:r>
              <a:rPr lang="ru-RU" dirty="0"/>
              <a:t>Основные методы</a:t>
            </a:r>
            <a:endParaRPr lang="en-US" dirty="0"/>
          </a:p>
        </p:txBody>
      </p:sp>
      <p:sp>
        <p:nvSpPr>
          <p:cNvPr id="6" name="Content Placeholder 5"/>
          <p:cNvSpPr>
            <a:spLocks noGrp="1"/>
          </p:cNvSpPr>
          <p:nvPr>
            <p:ph sz="quarter" idx="4"/>
          </p:nvPr>
        </p:nvSpPr>
        <p:spPr>
          <a:xfrm>
            <a:off x="6345148" y="2027151"/>
            <a:ext cx="4572000" cy="3287487"/>
          </a:xfrm>
        </p:spPr>
        <p:txBody>
          <a:bodyPr/>
          <a:lstStyle/>
          <a:p>
            <a:r>
              <a:rPr lang="en-US" dirty="0"/>
              <a:t>fit(X, y) – </a:t>
            </a:r>
            <a:r>
              <a:rPr lang="ru-RU" dirty="0"/>
              <a:t>обучение линейной модели</a:t>
            </a:r>
            <a:endParaRPr lang="en-US" dirty="0"/>
          </a:p>
          <a:p>
            <a:r>
              <a:rPr lang="en-US" dirty="0"/>
              <a:t>predict(X) – </a:t>
            </a:r>
            <a:r>
              <a:rPr lang="ru-RU" dirty="0"/>
              <a:t>предсказание на выборке</a:t>
            </a:r>
            <a:endParaRPr lang="en-US" dirty="0"/>
          </a:p>
          <a:p>
            <a:r>
              <a:rPr lang="en-US" dirty="0"/>
              <a:t>score(X, y) – </a:t>
            </a:r>
            <a:r>
              <a:rPr lang="ru-RU" dirty="0"/>
              <a:t>измерить качество</a:t>
            </a:r>
            <a:r>
              <a:rPr lang="en-US" dirty="0"/>
              <a:t> </a:t>
            </a:r>
            <a:r>
              <a:rPr lang="ru-RU" dirty="0"/>
              <a:t>предсказания на тестовой выборке</a:t>
            </a:r>
            <a:endParaRPr lang="en-US" dirty="0"/>
          </a:p>
          <a:p>
            <a:pPr marL="0" indent="0">
              <a:buNone/>
            </a:pPr>
            <a:endParaRPr lang="en-US" dirty="0"/>
          </a:p>
        </p:txBody>
      </p:sp>
      <p:pic>
        <p:nvPicPr>
          <p:cNvPr id="3077" name="Picture 5" descr="ÐÐ°ÑÑÐ¸Ð½ÐºÐ¸ Ð¿Ð¾ Ð·Ð°Ð¿ÑÐ¾ÑÑ Ð»Ð¸Ð½ÐµÐ¹Ð½Ð°Ñ ÑÐµÐ³ÑÐµÑÑÐ¸Ñ">
            <a:extLst>
              <a:ext uri="{FF2B5EF4-FFF2-40B4-BE49-F238E27FC236}">
                <a16:creationId xmlns:a16="http://schemas.microsoft.com/office/drawing/2014/main" id="{644F805D-4E51-4A0F-B5AA-3DA91EB123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205" y="2892149"/>
            <a:ext cx="4651486" cy="3178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917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3"/>
            <a:ext cx="9601200" cy="581369"/>
          </a:xfrm>
        </p:spPr>
        <p:txBody>
          <a:bodyPr/>
          <a:lstStyle/>
          <a:p>
            <a:r>
              <a:rPr lang="ru-RU" dirty="0"/>
              <a:t>Задача классификации</a:t>
            </a:r>
            <a:endParaRPr lang="en-US" dirty="0"/>
          </a:p>
        </p:txBody>
      </p:sp>
      <p:sp>
        <p:nvSpPr>
          <p:cNvPr id="3" name="Rectangle 2">
            <a:extLst>
              <a:ext uri="{FF2B5EF4-FFF2-40B4-BE49-F238E27FC236}">
                <a16:creationId xmlns:a16="http://schemas.microsoft.com/office/drawing/2014/main" id="{2953BD68-E7D5-4080-9EDD-A27B96BF7F03}"/>
              </a:ext>
            </a:extLst>
          </p:cNvPr>
          <p:cNvSpPr/>
          <p:nvPr/>
        </p:nvSpPr>
        <p:spPr>
          <a:xfrm>
            <a:off x="1166190" y="1337389"/>
            <a:ext cx="9144001" cy="4401205"/>
          </a:xfrm>
          <a:prstGeom prst="rect">
            <a:avLst/>
          </a:prstGeom>
        </p:spPr>
        <p:txBody>
          <a:bodyPr wrap="square">
            <a:spAutoFit/>
          </a:bodyPr>
          <a:lstStyle/>
          <a:p>
            <a:r>
              <a:rPr lang="ru-RU" sz="2000" dirty="0">
                <a:solidFill>
                  <a:srgbClr val="000000"/>
                </a:solidFill>
                <a:latin typeface="Arial" panose="020B0604020202020204" pitchFamily="34" charset="0"/>
              </a:rPr>
              <a:t>Имеется множество </a:t>
            </a:r>
            <a:r>
              <a:rPr lang="ru-RU" sz="2000" b="1" i="1" dirty="0">
                <a:solidFill>
                  <a:srgbClr val="000000"/>
                </a:solidFill>
                <a:latin typeface="Arial" panose="020B0604020202020204" pitchFamily="34" charset="0"/>
              </a:rPr>
              <a:t>объектов</a:t>
            </a:r>
            <a:r>
              <a:rPr lang="ru-RU" sz="2000" i="1" dirty="0">
                <a:solidFill>
                  <a:srgbClr val="000000"/>
                </a:solidFill>
                <a:latin typeface="Arial" panose="020B0604020202020204" pitchFamily="34" charset="0"/>
              </a:rPr>
              <a:t>, </a:t>
            </a:r>
            <a:r>
              <a:rPr lang="ru-RU" sz="2000" dirty="0">
                <a:solidFill>
                  <a:srgbClr val="000000"/>
                </a:solidFill>
                <a:latin typeface="Arial" panose="020B0604020202020204" pitchFamily="34" charset="0"/>
              </a:rPr>
              <a:t>разделённых некоторым образом на </a:t>
            </a:r>
            <a:r>
              <a:rPr lang="ru-RU" sz="2000" i="1" dirty="0">
                <a:solidFill>
                  <a:srgbClr val="000000"/>
                </a:solidFill>
                <a:latin typeface="Arial" panose="020B0604020202020204" pitchFamily="34" charset="0"/>
              </a:rPr>
              <a:t>классы</a:t>
            </a:r>
            <a:r>
              <a:rPr lang="ru-RU" sz="2000" dirty="0">
                <a:solidFill>
                  <a:srgbClr val="000000"/>
                </a:solidFill>
                <a:latin typeface="Arial" panose="020B0604020202020204" pitchFamily="34" charset="0"/>
              </a:rPr>
              <a:t>. </a:t>
            </a:r>
          </a:p>
          <a:p>
            <a:endParaRPr lang="ru-RU" sz="2000" b="1" i="1" dirty="0">
              <a:solidFill>
                <a:srgbClr val="000000"/>
              </a:solidFill>
              <a:latin typeface="Arial" panose="020B0604020202020204" pitchFamily="34" charset="0"/>
            </a:endParaRPr>
          </a:p>
          <a:p>
            <a:r>
              <a:rPr lang="ru-RU" sz="2000" b="1" i="1" dirty="0">
                <a:solidFill>
                  <a:srgbClr val="000000"/>
                </a:solidFill>
                <a:latin typeface="Arial" panose="020B0604020202020204" pitchFamily="34" charset="0"/>
              </a:rPr>
              <a:t>Обучающая выборка </a:t>
            </a:r>
            <a:r>
              <a:rPr lang="ru-RU" sz="2000" i="1" dirty="0">
                <a:solidFill>
                  <a:srgbClr val="000000"/>
                </a:solidFill>
                <a:latin typeface="Arial" panose="020B0604020202020204" pitchFamily="34" charset="0"/>
              </a:rPr>
              <a:t>– знаем к какому классу относится объект</a:t>
            </a:r>
            <a:r>
              <a:rPr lang="ru-RU" sz="2000" dirty="0">
                <a:solidFill>
                  <a:srgbClr val="000000"/>
                </a:solidFill>
                <a:latin typeface="Arial" panose="020B0604020202020204" pitchFamily="34" charset="0"/>
              </a:rPr>
              <a:t>. </a:t>
            </a:r>
          </a:p>
          <a:p>
            <a:r>
              <a:rPr lang="ru-RU" sz="2000" dirty="0">
                <a:solidFill>
                  <a:srgbClr val="000000"/>
                </a:solidFill>
                <a:latin typeface="Arial" panose="020B0604020202020204" pitchFamily="34" charset="0"/>
              </a:rPr>
              <a:t>Для остальных объектов не знаем класс и хотим построить алгоритм, способный классифицировать произвольный объект из исходного множества.</a:t>
            </a:r>
          </a:p>
          <a:p>
            <a:endParaRPr lang="ru-RU" sz="2000" b="1" dirty="0">
              <a:solidFill>
                <a:srgbClr val="000000"/>
              </a:solidFill>
              <a:latin typeface="Arial" panose="020B0604020202020204" pitchFamily="34" charset="0"/>
            </a:endParaRPr>
          </a:p>
          <a:p>
            <a:r>
              <a:rPr lang="ru-RU" sz="2000" b="1" dirty="0">
                <a:solidFill>
                  <a:srgbClr val="000000"/>
                </a:solidFill>
                <a:latin typeface="Arial" panose="020B0604020202020204" pitchFamily="34" charset="0"/>
              </a:rPr>
              <a:t>Классифицировать</a:t>
            </a:r>
            <a:r>
              <a:rPr lang="ru-RU" sz="2000" dirty="0">
                <a:solidFill>
                  <a:srgbClr val="000000"/>
                </a:solidFill>
                <a:latin typeface="Arial" panose="020B0604020202020204" pitchFamily="34" charset="0"/>
              </a:rPr>
              <a:t> объект — значит, указать номер (или наименование класса), к которому относится данный объект.</a:t>
            </a:r>
          </a:p>
          <a:p>
            <a:endParaRPr lang="ru-RU" sz="2000" b="1" dirty="0">
              <a:solidFill>
                <a:srgbClr val="000000"/>
              </a:solidFill>
              <a:latin typeface="Arial" panose="020B0604020202020204" pitchFamily="34" charset="0"/>
            </a:endParaRPr>
          </a:p>
          <a:p>
            <a:r>
              <a:rPr lang="ru-RU" sz="2000" dirty="0">
                <a:solidFill>
                  <a:srgbClr val="000000"/>
                </a:solidFill>
                <a:latin typeface="Arial" panose="020B0604020202020204" pitchFamily="34" charset="0"/>
              </a:rPr>
              <a:t>Относится к обучению с учителем. </a:t>
            </a:r>
          </a:p>
          <a:p>
            <a:r>
              <a:rPr lang="ru-RU" sz="2000" dirty="0">
                <a:solidFill>
                  <a:srgbClr val="000000"/>
                </a:solidFill>
                <a:latin typeface="Arial" panose="020B0604020202020204" pitchFamily="34" charset="0"/>
              </a:rPr>
              <a:t>В случае обучения без учителя</a:t>
            </a:r>
            <a:r>
              <a:rPr lang="en-US" sz="2000" dirty="0">
                <a:solidFill>
                  <a:srgbClr val="000000"/>
                </a:solidFill>
                <a:latin typeface="Arial" panose="020B0604020202020204" pitchFamily="34" charset="0"/>
              </a:rPr>
              <a:t>         </a:t>
            </a:r>
            <a:r>
              <a:rPr lang="ru-RU" sz="2000" dirty="0">
                <a:solidFill>
                  <a:srgbClr val="000000"/>
                </a:solidFill>
                <a:latin typeface="Arial" panose="020B0604020202020204" pitchFamily="34" charset="0"/>
              </a:rPr>
              <a:t> классифицировать объекты только на основе их сходства друг с другом. Это кластеризация, а классы - кластеры.</a:t>
            </a:r>
            <a:endParaRPr lang="ru-RU" sz="2000" b="0" i="0" dirty="0">
              <a:solidFill>
                <a:srgbClr val="000000"/>
              </a:solidFill>
              <a:effectLst/>
              <a:latin typeface="Arial" panose="020B0604020202020204" pitchFamily="34" charset="0"/>
            </a:endParaRPr>
          </a:p>
        </p:txBody>
      </p:sp>
      <p:sp>
        <p:nvSpPr>
          <p:cNvPr id="4" name="Стрелка: вправо 3">
            <a:extLst>
              <a:ext uri="{FF2B5EF4-FFF2-40B4-BE49-F238E27FC236}">
                <a16:creationId xmlns:a16="http://schemas.microsoft.com/office/drawing/2014/main" id="{EFAADDC0-B87F-477D-BCC2-8D669A63F546}"/>
              </a:ext>
            </a:extLst>
          </p:cNvPr>
          <p:cNvSpPr/>
          <p:nvPr/>
        </p:nvSpPr>
        <p:spPr>
          <a:xfrm>
            <a:off x="5168349" y="5088834"/>
            <a:ext cx="344556" cy="1590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5273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460</TotalTime>
  <Words>860</Words>
  <Application>Microsoft Office PowerPoint</Application>
  <PresentationFormat>Широкоэкранный</PresentationFormat>
  <Paragraphs>155</Paragraphs>
  <Slides>23</Slides>
  <Notes>2</Notes>
  <HiddenSlides>0</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23</vt:i4>
      </vt:variant>
    </vt:vector>
  </HeadingPairs>
  <TitlesOfParts>
    <vt:vector size="25" baseType="lpstr">
      <vt:lpstr>Arial</vt:lpstr>
      <vt:lpstr>Diamond Grid 16x9</vt:lpstr>
      <vt:lpstr>Что по инструментам?</vt:lpstr>
      <vt:lpstr>Это все про python</vt:lpstr>
      <vt:lpstr>Начнем с самых знакомых: Numpy </vt:lpstr>
      <vt:lpstr>Matplotlib + Pandas для того чтобы посмотреть глазками</vt:lpstr>
      <vt:lpstr>Еще раз кратко</vt:lpstr>
      <vt:lpstr>Какую еще модель? </vt:lpstr>
      <vt:lpstr>Основные методы реализованные в Scikit-learn </vt:lpstr>
      <vt:lpstr>Линейная регрессия sklearn.linear_model.LinearRegression</vt:lpstr>
      <vt:lpstr>Задача классификации</vt:lpstr>
      <vt:lpstr>Метод k-ближайших соседей sklearn.neighbors.KNeighborsClassifier sklearn.neighbors. KNeighborsRegressor</vt:lpstr>
      <vt:lpstr>Решающее дерево sklearn.tree.DecisionTreeClassifier sklearn.tree.DecisionTreeRegressor </vt:lpstr>
      <vt:lpstr>Презентация PowerPoint</vt:lpstr>
      <vt:lpstr>Логистическая регрессия  sklearn.linear_model.LogisticRegression</vt:lpstr>
      <vt:lpstr>Метод опорных векторов sklearn.svm.SVC</vt:lpstr>
      <vt:lpstr>Презентация PowerPoint</vt:lpstr>
      <vt:lpstr>Стохастический градиентный спуск sklearn.linear_model.SGDClassifier sklearn.linear_model.SGDRegressor</vt:lpstr>
      <vt:lpstr>Дальше - круче</vt:lpstr>
      <vt:lpstr>Случайный лес sklearn.ensemble.RandomForestClassifier sklearn.ensemble.RandomForestRegressor</vt:lpstr>
      <vt:lpstr>Градиентный бустинг sklearn.ensemble.GradientBoostingClassifier sklearn.ensemble.GradientBoostingRegressor</vt:lpstr>
      <vt:lpstr>Алгоритм AdaBoost sklearn.ensemble.AdaBoostClassifier sklearn.ensemble.AdaBoostRegressor </vt:lpstr>
      <vt:lpstr>Нейронные сети </vt:lpstr>
      <vt:lpstr>Как-то так</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Что по инструментам?</dc:title>
  <dc:creator>Андрей Иванов</dc:creator>
  <cp:lastModifiedBy>Александра Якименко</cp:lastModifiedBy>
  <cp:revision>30</cp:revision>
  <dcterms:created xsi:type="dcterms:W3CDTF">2018-04-04T05:22:46Z</dcterms:created>
  <dcterms:modified xsi:type="dcterms:W3CDTF">2018-04-22T07:40:10Z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