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8"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4B0"/>
    <a:srgbClr val="FEE4E3"/>
    <a:srgbClr val="235078"/>
    <a:srgbClr val="F87067"/>
    <a:srgbClr val="0C9F2F"/>
    <a:srgbClr val="6F7171"/>
    <a:srgbClr val="FD7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4586"/>
  </p:normalViewPr>
  <p:slideViewPr>
    <p:cSldViewPr snapToGrid="0" snapToObjects="1">
      <p:cViewPr>
        <p:scale>
          <a:sx n="50" d="100"/>
          <a:sy n="50" d="100"/>
        </p:scale>
        <p:origin x="-4008" y="-5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16516-B5F5-764A-A839-93CE3F0485E8}" type="datetimeFigureOut">
              <a:rPr lang="en-US" smtClean="0"/>
              <a:t>12/6/18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95A45-133E-BE44-8247-2405BBEDA360}" type="slidenum">
              <a:rPr lang="en-US" smtClean="0"/>
              <a:t>‹#›</a:t>
            </a:fld>
            <a:endParaRPr lang="en-US"/>
          </a:p>
        </p:txBody>
      </p:sp>
    </p:spTree>
    <p:extLst>
      <p:ext uri="{BB962C8B-B14F-4D97-AF65-F5344CB8AC3E}">
        <p14:creationId xmlns:p14="http://schemas.microsoft.com/office/powerpoint/2010/main" val="353566373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3600" dirty="0"/>
          </a:p>
        </p:txBody>
      </p:sp>
      <p:sp>
        <p:nvSpPr>
          <p:cNvPr id="4" name="Slide Number Placeholder 3"/>
          <p:cNvSpPr>
            <a:spLocks noGrp="1"/>
          </p:cNvSpPr>
          <p:nvPr>
            <p:ph type="sldNum" sz="quarter" idx="5"/>
          </p:nvPr>
        </p:nvSpPr>
        <p:spPr/>
        <p:txBody>
          <a:bodyPr/>
          <a:lstStyle/>
          <a:p>
            <a:fld id="{23A95A45-133E-BE44-8247-2405BBEDA360}" type="slidenum">
              <a:rPr lang="en-US" smtClean="0"/>
              <a:t>1</a:t>
            </a:fld>
            <a:endParaRPr lang="en-US"/>
          </a:p>
        </p:txBody>
      </p:sp>
    </p:spTree>
    <p:extLst>
      <p:ext uri="{BB962C8B-B14F-4D97-AF65-F5344CB8AC3E}">
        <p14:creationId xmlns:p14="http://schemas.microsoft.com/office/powerpoint/2010/main" val="296147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21E77B-BCFF-D648-8704-2850A339791C}"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E8CE4-A72F-574D-9C0D-F35ACC53146E}" type="slidenum">
              <a:rPr lang="en-US" smtClean="0"/>
              <a:t>‹#›</a:t>
            </a:fld>
            <a:endParaRPr lang="en-US"/>
          </a:p>
        </p:txBody>
      </p:sp>
    </p:spTree>
    <p:extLst>
      <p:ext uri="{BB962C8B-B14F-4D97-AF65-F5344CB8AC3E}">
        <p14:creationId xmlns:p14="http://schemas.microsoft.com/office/powerpoint/2010/main" val="169294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1E77B-BCFF-D648-8704-2850A339791C}"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E8CE4-A72F-574D-9C0D-F35ACC53146E}" type="slidenum">
              <a:rPr lang="en-US" smtClean="0"/>
              <a:t>‹#›</a:t>
            </a:fld>
            <a:endParaRPr lang="en-US"/>
          </a:p>
        </p:txBody>
      </p:sp>
    </p:spTree>
    <p:extLst>
      <p:ext uri="{BB962C8B-B14F-4D97-AF65-F5344CB8AC3E}">
        <p14:creationId xmlns:p14="http://schemas.microsoft.com/office/powerpoint/2010/main" val="1355785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1E77B-BCFF-D648-8704-2850A339791C}"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E8CE4-A72F-574D-9C0D-F35ACC53146E}" type="slidenum">
              <a:rPr lang="en-US" smtClean="0"/>
              <a:t>‹#›</a:t>
            </a:fld>
            <a:endParaRPr lang="en-US"/>
          </a:p>
        </p:txBody>
      </p:sp>
    </p:spTree>
    <p:extLst>
      <p:ext uri="{BB962C8B-B14F-4D97-AF65-F5344CB8AC3E}">
        <p14:creationId xmlns:p14="http://schemas.microsoft.com/office/powerpoint/2010/main" val="61637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21E77B-BCFF-D648-8704-2850A339791C}"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E8CE4-A72F-574D-9C0D-F35ACC53146E}" type="slidenum">
              <a:rPr lang="en-US" smtClean="0"/>
              <a:t>‹#›</a:t>
            </a:fld>
            <a:endParaRPr lang="en-US"/>
          </a:p>
        </p:txBody>
      </p:sp>
    </p:spTree>
    <p:extLst>
      <p:ext uri="{BB962C8B-B14F-4D97-AF65-F5344CB8AC3E}">
        <p14:creationId xmlns:p14="http://schemas.microsoft.com/office/powerpoint/2010/main" val="371777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21E77B-BCFF-D648-8704-2850A339791C}" type="datetimeFigureOut">
              <a:rPr lang="en-US" smtClean="0"/>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E8CE4-A72F-574D-9C0D-F35ACC53146E}" type="slidenum">
              <a:rPr lang="en-US" smtClean="0"/>
              <a:t>‹#›</a:t>
            </a:fld>
            <a:endParaRPr lang="en-US"/>
          </a:p>
        </p:txBody>
      </p:sp>
    </p:spTree>
    <p:extLst>
      <p:ext uri="{BB962C8B-B14F-4D97-AF65-F5344CB8AC3E}">
        <p14:creationId xmlns:p14="http://schemas.microsoft.com/office/powerpoint/2010/main" val="231153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21E77B-BCFF-D648-8704-2850A339791C}"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E8CE4-A72F-574D-9C0D-F35ACC53146E}" type="slidenum">
              <a:rPr lang="en-US" smtClean="0"/>
              <a:t>‹#›</a:t>
            </a:fld>
            <a:endParaRPr lang="en-US"/>
          </a:p>
        </p:txBody>
      </p:sp>
    </p:spTree>
    <p:extLst>
      <p:ext uri="{BB962C8B-B14F-4D97-AF65-F5344CB8AC3E}">
        <p14:creationId xmlns:p14="http://schemas.microsoft.com/office/powerpoint/2010/main" val="163291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21E77B-BCFF-D648-8704-2850A339791C}" type="datetimeFigureOut">
              <a:rPr lang="en-US" smtClean="0"/>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4E8CE4-A72F-574D-9C0D-F35ACC53146E}" type="slidenum">
              <a:rPr lang="en-US" smtClean="0"/>
              <a:t>‹#›</a:t>
            </a:fld>
            <a:endParaRPr lang="en-US"/>
          </a:p>
        </p:txBody>
      </p:sp>
    </p:spTree>
    <p:extLst>
      <p:ext uri="{BB962C8B-B14F-4D97-AF65-F5344CB8AC3E}">
        <p14:creationId xmlns:p14="http://schemas.microsoft.com/office/powerpoint/2010/main" val="132226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21E77B-BCFF-D648-8704-2850A339791C}" type="datetimeFigureOut">
              <a:rPr lang="en-US" smtClean="0"/>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4E8CE4-A72F-574D-9C0D-F35ACC53146E}" type="slidenum">
              <a:rPr lang="en-US" smtClean="0"/>
              <a:t>‹#›</a:t>
            </a:fld>
            <a:endParaRPr lang="en-US"/>
          </a:p>
        </p:txBody>
      </p:sp>
    </p:spTree>
    <p:extLst>
      <p:ext uri="{BB962C8B-B14F-4D97-AF65-F5344CB8AC3E}">
        <p14:creationId xmlns:p14="http://schemas.microsoft.com/office/powerpoint/2010/main" val="146481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1E77B-BCFF-D648-8704-2850A339791C}" type="datetimeFigureOut">
              <a:rPr lang="en-US" smtClean="0"/>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4E8CE4-A72F-574D-9C0D-F35ACC53146E}" type="slidenum">
              <a:rPr lang="en-US" smtClean="0"/>
              <a:t>‹#›</a:t>
            </a:fld>
            <a:endParaRPr lang="en-US"/>
          </a:p>
        </p:txBody>
      </p:sp>
    </p:spTree>
    <p:extLst>
      <p:ext uri="{BB962C8B-B14F-4D97-AF65-F5344CB8AC3E}">
        <p14:creationId xmlns:p14="http://schemas.microsoft.com/office/powerpoint/2010/main" val="12327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7E21E77B-BCFF-D648-8704-2850A339791C}"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E8CE4-A72F-574D-9C0D-F35ACC53146E}" type="slidenum">
              <a:rPr lang="en-US" smtClean="0"/>
              <a:t>‹#›</a:t>
            </a:fld>
            <a:endParaRPr lang="en-US"/>
          </a:p>
        </p:txBody>
      </p:sp>
    </p:spTree>
    <p:extLst>
      <p:ext uri="{BB962C8B-B14F-4D97-AF65-F5344CB8AC3E}">
        <p14:creationId xmlns:p14="http://schemas.microsoft.com/office/powerpoint/2010/main" val="339984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7E21E77B-BCFF-D648-8704-2850A339791C}" type="datetimeFigureOut">
              <a:rPr lang="en-US" smtClean="0"/>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E8CE4-A72F-574D-9C0D-F35ACC53146E}" type="slidenum">
              <a:rPr lang="en-US" smtClean="0"/>
              <a:t>‹#›</a:t>
            </a:fld>
            <a:endParaRPr lang="en-US"/>
          </a:p>
        </p:txBody>
      </p:sp>
    </p:spTree>
    <p:extLst>
      <p:ext uri="{BB962C8B-B14F-4D97-AF65-F5344CB8AC3E}">
        <p14:creationId xmlns:p14="http://schemas.microsoft.com/office/powerpoint/2010/main" val="315076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E21E77B-BCFF-D648-8704-2850A339791C}" type="datetimeFigureOut">
              <a:rPr lang="en-US" smtClean="0"/>
              <a:t>12/5/18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D4E8CE4-A72F-574D-9C0D-F35ACC53146E}" type="slidenum">
              <a:rPr lang="en-US" smtClean="0"/>
              <a:t>‹#›</a:t>
            </a:fld>
            <a:endParaRPr lang="en-US"/>
          </a:p>
        </p:txBody>
      </p:sp>
    </p:spTree>
    <p:extLst>
      <p:ext uri="{BB962C8B-B14F-4D97-AF65-F5344CB8AC3E}">
        <p14:creationId xmlns:p14="http://schemas.microsoft.com/office/powerpoint/2010/main" val="3611932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E24EF65A-FA5F-1943-A997-F6B1F50F7A7A}"/>
              </a:ext>
            </a:extLst>
          </p:cNvPr>
          <p:cNvPicPr>
            <a:picLocks noChangeAspect="1"/>
          </p:cNvPicPr>
          <p:nvPr/>
        </p:nvPicPr>
        <p:blipFill rotWithShape="1">
          <a:blip r:embed="rId3"/>
          <a:srcRect b="40891"/>
          <a:stretch/>
        </p:blipFill>
        <p:spPr>
          <a:xfrm>
            <a:off x="802055" y="13599718"/>
            <a:ext cx="9144000" cy="8073615"/>
          </a:xfrm>
          <a:prstGeom prst="rect">
            <a:avLst/>
          </a:prstGeom>
        </p:spPr>
      </p:pic>
      <p:grpSp>
        <p:nvGrpSpPr>
          <p:cNvPr id="36" name="Group 35">
            <a:extLst>
              <a:ext uri="{FF2B5EF4-FFF2-40B4-BE49-F238E27FC236}">
                <a16:creationId xmlns:a16="http://schemas.microsoft.com/office/drawing/2014/main" id="{27393E69-6029-C844-B5C6-AB525425DF0E}"/>
              </a:ext>
            </a:extLst>
          </p:cNvPr>
          <p:cNvGrpSpPr/>
          <p:nvPr/>
        </p:nvGrpSpPr>
        <p:grpSpPr>
          <a:xfrm>
            <a:off x="651027" y="6920397"/>
            <a:ext cx="9409822" cy="6400800"/>
            <a:chOff x="12216578" y="14195638"/>
            <a:chExt cx="9409822" cy="6400800"/>
          </a:xfrm>
        </p:grpSpPr>
        <p:sp>
          <p:nvSpPr>
            <p:cNvPr id="34" name="TextBox 33">
              <a:extLst>
                <a:ext uri="{FF2B5EF4-FFF2-40B4-BE49-F238E27FC236}">
                  <a16:creationId xmlns:a16="http://schemas.microsoft.com/office/drawing/2014/main" id="{1D17AD6A-3431-BC4F-873C-0CC5F5783A88}"/>
                </a:ext>
              </a:extLst>
            </p:cNvPr>
            <p:cNvSpPr txBox="1"/>
            <p:nvPr/>
          </p:nvSpPr>
          <p:spPr>
            <a:xfrm>
              <a:off x="12216578" y="14326267"/>
              <a:ext cx="7614386" cy="646331"/>
            </a:xfrm>
            <a:prstGeom prst="rect">
              <a:avLst/>
            </a:prstGeom>
            <a:solidFill>
              <a:srgbClr val="FBB4B0"/>
            </a:solidFill>
            <a:ln>
              <a:noFill/>
            </a:ln>
            <a:effectLst>
              <a:outerShdw dist="317500" dir="10800000" algn="tl" rotWithShape="0">
                <a:srgbClr val="294D6D"/>
              </a:outerShdw>
            </a:effectLst>
          </p:spPr>
          <p:style>
            <a:lnRef idx="2">
              <a:schemeClr val="dk1"/>
            </a:lnRef>
            <a:fillRef idx="1">
              <a:schemeClr val="lt1"/>
            </a:fillRef>
            <a:effectRef idx="0">
              <a:schemeClr val="dk1"/>
            </a:effectRef>
            <a:fontRef idx="minor">
              <a:schemeClr val="dk1"/>
            </a:fontRef>
          </p:style>
          <p:txBody>
            <a:bodyPr wrap="square" lIns="182880" rtlCol="0">
              <a:spAutoFit/>
            </a:bodyPr>
            <a:lstStyle/>
            <a:p>
              <a:pPr defTabSz="4702588">
                <a:defRPr/>
              </a:pPr>
              <a:endParaRPr lang="en-US" sz="3600" dirty="0">
                <a:solidFill>
                  <a:srgbClr val="6FB747"/>
                </a:solidFill>
                <a:latin typeface="Libre Baskerville" panose="02000000000000000000" pitchFamily="2" charset="0"/>
              </a:endParaRPr>
            </a:p>
          </p:txBody>
        </p:sp>
        <p:pic>
          <p:nvPicPr>
            <p:cNvPr id="7" name="Picture 6">
              <a:extLst>
                <a:ext uri="{FF2B5EF4-FFF2-40B4-BE49-F238E27FC236}">
                  <a16:creationId xmlns:a16="http://schemas.microsoft.com/office/drawing/2014/main" id="{4265416D-AB40-E848-B270-C2A5FFED4B86}"/>
                </a:ext>
              </a:extLst>
            </p:cNvPr>
            <p:cNvPicPr>
              <a:picLocks noChangeAspect="1"/>
            </p:cNvPicPr>
            <p:nvPr/>
          </p:nvPicPr>
          <p:blipFill>
            <a:blip r:embed="rId4"/>
            <a:stretch>
              <a:fillRect/>
            </a:stretch>
          </p:blipFill>
          <p:spPr>
            <a:xfrm>
              <a:off x="12482400" y="14195638"/>
              <a:ext cx="9144000" cy="6400800"/>
            </a:xfrm>
            <a:prstGeom prst="rect">
              <a:avLst/>
            </a:prstGeom>
            <a:ln>
              <a:solidFill>
                <a:srgbClr val="235078"/>
              </a:solidFill>
            </a:ln>
          </p:spPr>
        </p:pic>
      </p:grpSp>
      <p:grpSp>
        <p:nvGrpSpPr>
          <p:cNvPr id="12" name="Group 11">
            <a:extLst>
              <a:ext uri="{FF2B5EF4-FFF2-40B4-BE49-F238E27FC236}">
                <a16:creationId xmlns:a16="http://schemas.microsoft.com/office/drawing/2014/main" id="{7BF8EE09-896A-364A-9D12-012C12EAF950}"/>
              </a:ext>
            </a:extLst>
          </p:cNvPr>
          <p:cNvGrpSpPr/>
          <p:nvPr/>
        </p:nvGrpSpPr>
        <p:grpSpPr>
          <a:xfrm>
            <a:off x="23061343" y="15845753"/>
            <a:ext cx="9144000" cy="1684787"/>
            <a:chOff x="1175657" y="9699669"/>
            <a:chExt cx="9144000" cy="1684787"/>
          </a:xfrm>
        </p:grpSpPr>
        <p:sp>
          <p:nvSpPr>
            <p:cNvPr id="13" name="TextBox 12">
              <a:extLst>
                <a:ext uri="{FF2B5EF4-FFF2-40B4-BE49-F238E27FC236}">
                  <a16:creationId xmlns:a16="http://schemas.microsoft.com/office/drawing/2014/main" id="{23289C4E-1994-9448-80DA-4D8BDEFC9D00}"/>
                </a:ext>
              </a:extLst>
            </p:cNvPr>
            <p:cNvSpPr txBox="1"/>
            <p:nvPr/>
          </p:nvSpPr>
          <p:spPr>
            <a:xfrm>
              <a:off x="1518557" y="10874829"/>
              <a:ext cx="8458200" cy="509627"/>
            </a:xfrm>
            <a:prstGeom prst="rect">
              <a:avLst/>
            </a:prstGeom>
            <a:noFill/>
          </p:spPr>
          <p:txBody>
            <a:bodyPr wrap="square" rtlCol="0">
              <a:spAutoFit/>
            </a:bodyPr>
            <a:lstStyle/>
            <a:p>
              <a:pPr>
                <a:lnSpc>
                  <a:spcPct val="120000"/>
                </a:lnSpc>
              </a:pPr>
              <a:endParaRPr lang="en-US" sz="2400" dirty="0">
                <a:latin typeface="Helvetica" pitchFamily="2" charset="0"/>
                <a:ea typeface="Calibri" panose="020F0502020204030204" pitchFamily="34" charset="0"/>
                <a:cs typeface="Times New Roman" panose="02020603050405020304" pitchFamily="18" charset="0"/>
              </a:endParaRPr>
            </a:p>
          </p:txBody>
        </p:sp>
        <p:sp>
          <p:nvSpPr>
            <p:cNvPr id="14" name="Rectangle 10">
              <a:extLst>
                <a:ext uri="{FF2B5EF4-FFF2-40B4-BE49-F238E27FC236}">
                  <a16:creationId xmlns:a16="http://schemas.microsoft.com/office/drawing/2014/main" id="{5341B80B-8268-3844-949C-306E00F324C7}"/>
                </a:ext>
              </a:extLst>
            </p:cNvPr>
            <p:cNvSpPr>
              <a:spLocks noChangeArrowheads="1"/>
            </p:cNvSpPr>
            <p:nvPr/>
          </p:nvSpPr>
          <p:spPr bwMode="auto">
            <a:xfrm>
              <a:off x="1175657" y="9699669"/>
              <a:ext cx="9144000" cy="914400"/>
            </a:xfrm>
            <a:prstGeom prst="rect">
              <a:avLst/>
            </a:prstGeom>
            <a:solidFill>
              <a:schemeClr val="tx2"/>
            </a:solidFill>
            <a:ln w="12700">
              <a:noFill/>
              <a:miter lim="800000"/>
            </a:ln>
            <a:effectLst/>
          </p:spPr>
          <p:txBody>
            <a:bodyPr wrap="none" lIns="137126" tIns="0" rIns="137126" bIns="0" anchor="ctr" anchorCtr="0"/>
            <a:lstStyle>
              <a:defPPr>
                <a:defRPr kern="1200" smtId="4294967295"/>
              </a:defPPr>
            </a:lstStyle>
            <a:p>
              <a:pPr lvl="0" algn="ctr"/>
              <a:r>
                <a:rPr lang="en-US" sz="4000" dirty="0">
                  <a:solidFill>
                    <a:schemeClr val="bg1"/>
                  </a:solidFill>
                  <a:latin typeface="Baskerville" panose="02020502070401020303" pitchFamily="18" charset="0"/>
                  <a:ea typeface="Baskerville" panose="02020502070401020303" pitchFamily="18" charset="0"/>
                  <a:cs typeface="Helvetica Neue" panose="02000503000000020004" pitchFamily="2" charset="0"/>
                </a:rPr>
                <a:t>Results</a:t>
              </a:r>
              <a:endParaRPr lang="en-US" sz="3600" dirty="0">
                <a:solidFill>
                  <a:schemeClr val="bg1"/>
                </a:solidFill>
                <a:latin typeface="Baskerville" panose="02020502070401020303" pitchFamily="18" charset="0"/>
                <a:ea typeface="Baskerville" panose="02020502070401020303" pitchFamily="18" charset="0"/>
                <a:cs typeface="Helvetica Neue" panose="02000503000000020004" pitchFamily="2" charset="0"/>
              </a:endParaRPr>
            </a:p>
          </p:txBody>
        </p:sp>
      </p:grpSp>
      <p:sp>
        <p:nvSpPr>
          <p:cNvPr id="21" name="Text Placeholder 5">
            <a:extLst>
              <a:ext uri="{FF2B5EF4-FFF2-40B4-BE49-F238E27FC236}">
                <a16:creationId xmlns:a16="http://schemas.microsoft.com/office/drawing/2014/main" id="{7201B90C-3BDF-484E-B480-50CDF0D3DDA0}"/>
              </a:ext>
            </a:extLst>
          </p:cNvPr>
          <p:cNvSpPr txBox="1"/>
          <p:nvPr/>
        </p:nvSpPr>
        <p:spPr>
          <a:xfrm>
            <a:off x="16236949" y="433614"/>
            <a:ext cx="17180431" cy="2937440"/>
          </a:xfrm>
          <a:prstGeom prst="rect">
            <a:avLst/>
          </a:prstGeom>
          <a:ln>
            <a:noFill/>
          </a:ln>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800" dirty="0">
                <a:solidFill>
                  <a:schemeClr val="tx1"/>
                </a:solidFill>
                <a:latin typeface="Baskerville" panose="02020502070401020303" pitchFamily="18" charset="0"/>
                <a:ea typeface="Baskerville" panose="02020502070401020303" pitchFamily="18" charset="0"/>
                <a:cs typeface="Helvetica Neue" panose="02000503000000020004" pitchFamily="2" charset="0"/>
              </a:rPr>
              <a:t>Trump, Twitter &amp; Popularity – </a:t>
            </a:r>
          </a:p>
          <a:p>
            <a:pPr algn="ctr" defTabSz="3761086">
              <a:spcBef>
                <a:spcPct val="20000"/>
              </a:spcBef>
              <a:defRPr/>
            </a:pPr>
            <a:r>
              <a:rPr lang="en-US" sz="5400" dirty="0">
                <a:solidFill>
                  <a:schemeClr val="tx1"/>
                </a:solidFill>
                <a:latin typeface="Baskerville" panose="02020502070401020303" pitchFamily="18" charset="0"/>
                <a:ea typeface="Baskerville" panose="02020502070401020303" pitchFamily="18" charset="0"/>
                <a:cs typeface="Helvetica Neue" panose="02000503000000020004" pitchFamily="2" charset="0"/>
              </a:rPr>
              <a:t>The Relationship Between Approval Rating and Tweets</a:t>
            </a:r>
            <a:endParaRPr lang="en-US" sz="5400" dirty="0">
              <a:solidFill>
                <a:schemeClr val="tx1"/>
              </a:solidFill>
              <a:latin typeface="Quattrocento" panose="02020802030000000404" pitchFamily="18" charset="0"/>
            </a:endParaRPr>
          </a:p>
        </p:txBody>
      </p:sp>
      <p:sp>
        <p:nvSpPr>
          <p:cNvPr id="22" name="Text Placeholder 5">
            <a:extLst>
              <a:ext uri="{FF2B5EF4-FFF2-40B4-BE49-F238E27FC236}">
                <a16:creationId xmlns:a16="http://schemas.microsoft.com/office/drawing/2014/main" id="{AA3B17E8-A6AC-8542-88D0-012178B86B05}"/>
              </a:ext>
            </a:extLst>
          </p:cNvPr>
          <p:cNvSpPr txBox="1"/>
          <p:nvPr/>
        </p:nvSpPr>
        <p:spPr>
          <a:xfrm>
            <a:off x="16236949" y="3746206"/>
            <a:ext cx="11417302" cy="1895904"/>
          </a:xfrm>
          <a:prstGeom prst="rect">
            <a:avLst/>
          </a:prstGeom>
          <a:solidFill>
            <a:schemeClr val="tx2"/>
          </a:solidFill>
          <a:ln>
            <a:solidFill>
              <a:schemeClr val="bg1"/>
            </a:solidFill>
          </a:ln>
        </p:spPr>
        <p:txBody>
          <a:bodyPr wrap="square"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400" dirty="0">
                <a:solidFill>
                  <a:schemeClr val="bg1"/>
                </a:solidFill>
                <a:latin typeface="Baskerville" panose="02020502070401020303" pitchFamily="18" charset="0"/>
                <a:ea typeface="Baskerville" panose="02020502070401020303" pitchFamily="18" charset="0"/>
                <a:cs typeface="Arial" panose="020B0604020202020204" pitchFamily="34" charset="0"/>
              </a:rPr>
              <a:t>Kate Coulter</a:t>
            </a:r>
          </a:p>
          <a:p>
            <a:pPr algn="ctr">
              <a:defRPr/>
            </a:pPr>
            <a:r>
              <a:rPr lang="en-US" sz="5400" dirty="0">
                <a:solidFill>
                  <a:schemeClr val="bg1"/>
                </a:solidFill>
                <a:latin typeface="Baskerville" panose="02020502070401020303" pitchFamily="18" charset="0"/>
                <a:ea typeface="Baskerville" panose="02020502070401020303" pitchFamily="18" charset="0"/>
                <a:cs typeface="Arial" panose="020B0604020202020204" pitchFamily="34" charset="0"/>
              </a:rPr>
              <a:t>Duke University – IDS 702, Fall 2018 </a:t>
            </a:r>
          </a:p>
        </p:txBody>
      </p:sp>
      <p:sp>
        <p:nvSpPr>
          <p:cNvPr id="44" name="TextBox 43">
            <a:extLst>
              <a:ext uri="{FF2B5EF4-FFF2-40B4-BE49-F238E27FC236}">
                <a16:creationId xmlns:a16="http://schemas.microsoft.com/office/drawing/2014/main" id="{CF7C0AC8-DE72-204A-9FE1-240324317F24}"/>
              </a:ext>
            </a:extLst>
          </p:cNvPr>
          <p:cNvSpPr txBox="1"/>
          <p:nvPr/>
        </p:nvSpPr>
        <p:spPr>
          <a:xfrm>
            <a:off x="12801600" y="24060938"/>
            <a:ext cx="9144000" cy="8043997"/>
          </a:xfrm>
          <a:prstGeom prst="rect">
            <a:avLst/>
          </a:prstGeom>
          <a:noFill/>
        </p:spPr>
        <p:txBody>
          <a:bodyPr wrap="square" rtlCol="0">
            <a:spAutoFit/>
          </a:bodyPr>
          <a:lstStyle/>
          <a:p>
            <a:pPr>
              <a:lnSpc>
                <a:spcPct val="120000"/>
              </a:lnSpc>
            </a:pPr>
            <a:r>
              <a:rPr lang="en-US" sz="2400" dirty="0">
                <a:latin typeface="Helvetica" pitchFamily="2" charset="0"/>
                <a:ea typeface="Calibri" panose="020F0502020204030204" pitchFamily="34" charset="0"/>
                <a:cs typeface="Times New Roman" panose="02020603050405020304" pitchFamily="18" charset="0"/>
              </a:rPr>
              <a:t>Instead, our final model is a multiple regression that considered over 100 unique variables including 6 outcome measurements for approval. Assumptions for linear regression were checked for each model and variable, and thus appeared to be a good fit for our data.</a:t>
            </a:r>
          </a:p>
          <a:p>
            <a:pPr>
              <a:lnSpc>
                <a:spcPct val="120000"/>
              </a:lnSpc>
            </a:pPr>
            <a:endParaRPr lang="en-US" sz="2400" dirty="0">
              <a:latin typeface="Helvetica" pitchFamily="2" charset="0"/>
              <a:ea typeface="Calibri" panose="020F0502020204030204" pitchFamily="34" charset="0"/>
              <a:cs typeface="Times New Roman" panose="02020603050405020304" pitchFamily="18" charset="0"/>
            </a:endParaRPr>
          </a:p>
          <a:p>
            <a:pPr>
              <a:lnSpc>
                <a:spcPct val="120000"/>
              </a:lnSpc>
            </a:pPr>
            <a:r>
              <a:rPr lang="en-US" sz="2400" dirty="0">
                <a:latin typeface="Helvetica" pitchFamily="2" charset="0"/>
                <a:ea typeface="Calibri" panose="020F0502020204030204" pitchFamily="34" charset="0"/>
                <a:cs typeface="Times New Roman" panose="02020603050405020304" pitchFamily="18" charset="0"/>
              </a:rPr>
              <a:t>We analyzed the tweets in different ways, and then summarized these variables by unit of time. From the tweets alone we found how many times Trump tweeted each day and week as well as what times he tweeted. We also wanted to get a sense of how his tweets were received, what the online response was to these tweets and which tweets of his were most popular. We used the RT value and favorite value provided in the dataset to find basic summations and averages for this response. To find which tweets were uniquely popular we created a response metric that combined RTs with favorites for each tweet, and then looked at the distribution of this response for each tweet across the entire tweet dataset, as well as how it measured across time</a:t>
            </a:r>
          </a:p>
        </p:txBody>
      </p:sp>
      <p:pic>
        <p:nvPicPr>
          <p:cNvPr id="47" name="Picture 46">
            <a:extLst>
              <a:ext uri="{FF2B5EF4-FFF2-40B4-BE49-F238E27FC236}">
                <a16:creationId xmlns:a16="http://schemas.microsoft.com/office/drawing/2014/main" id="{96659EE0-2155-E041-9D42-0099E486867A}"/>
              </a:ext>
            </a:extLst>
          </p:cNvPr>
          <p:cNvPicPr>
            <a:picLocks noChangeAspect="1"/>
          </p:cNvPicPr>
          <p:nvPr/>
        </p:nvPicPr>
        <p:blipFill>
          <a:blip r:embed="rId5"/>
          <a:stretch>
            <a:fillRect/>
          </a:stretch>
        </p:blipFill>
        <p:spPr>
          <a:xfrm>
            <a:off x="11927973" y="12446692"/>
            <a:ext cx="9144000" cy="5791200"/>
          </a:xfrm>
          <a:prstGeom prst="rect">
            <a:avLst/>
          </a:prstGeom>
        </p:spPr>
      </p:pic>
      <p:grpSp>
        <p:nvGrpSpPr>
          <p:cNvPr id="60" name="Group 59">
            <a:extLst>
              <a:ext uri="{FF2B5EF4-FFF2-40B4-BE49-F238E27FC236}">
                <a16:creationId xmlns:a16="http://schemas.microsoft.com/office/drawing/2014/main" id="{28BD71C2-AAAC-8F4D-A759-30D214CEA691}"/>
              </a:ext>
            </a:extLst>
          </p:cNvPr>
          <p:cNvGrpSpPr/>
          <p:nvPr/>
        </p:nvGrpSpPr>
        <p:grpSpPr>
          <a:xfrm>
            <a:off x="11657816" y="18348706"/>
            <a:ext cx="9826019" cy="5791199"/>
            <a:chOff x="12177503" y="14384421"/>
            <a:chExt cx="8437269" cy="4563148"/>
          </a:xfrm>
        </p:grpSpPr>
        <p:sp>
          <p:nvSpPr>
            <p:cNvPr id="35" name="TextBox 34">
              <a:extLst>
                <a:ext uri="{FF2B5EF4-FFF2-40B4-BE49-F238E27FC236}">
                  <a16:creationId xmlns:a16="http://schemas.microsoft.com/office/drawing/2014/main" id="{ABF908B5-54C3-294F-ADC4-049CD849BFE3}"/>
                </a:ext>
              </a:extLst>
            </p:cNvPr>
            <p:cNvSpPr txBox="1"/>
            <p:nvPr/>
          </p:nvSpPr>
          <p:spPr>
            <a:xfrm rot="5400000">
              <a:off x="10125334" y="16436591"/>
              <a:ext cx="4563147" cy="458809"/>
            </a:xfrm>
            <a:prstGeom prst="rect">
              <a:avLst/>
            </a:prstGeom>
            <a:solidFill>
              <a:srgbClr val="FBB4B0"/>
            </a:solidFill>
            <a:ln>
              <a:noFill/>
            </a:ln>
            <a:effectLst>
              <a:outerShdw dist="317500" dir="10800000" algn="tl" rotWithShape="0">
                <a:srgbClr val="294D6D"/>
              </a:outerShdw>
            </a:effectLst>
          </p:spPr>
          <p:style>
            <a:lnRef idx="2">
              <a:schemeClr val="dk1"/>
            </a:lnRef>
            <a:fillRef idx="1">
              <a:schemeClr val="lt1"/>
            </a:fillRef>
            <a:effectRef idx="0">
              <a:schemeClr val="dk1"/>
            </a:effectRef>
            <a:fontRef idx="minor">
              <a:schemeClr val="dk1"/>
            </a:fontRef>
          </p:style>
          <p:txBody>
            <a:bodyPr wrap="square" lIns="182880" rtlCol="0">
              <a:spAutoFit/>
            </a:bodyPr>
            <a:lstStyle/>
            <a:p>
              <a:pPr defTabSz="4702588">
                <a:defRPr/>
              </a:pPr>
              <a:endParaRPr lang="en-US" sz="3600" dirty="0">
                <a:solidFill>
                  <a:srgbClr val="6FB747"/>
                </a:solidFill>
                <a:latin typeface="Libre Baskerville" panose="02000000000000000000" pitchFamily="2" charset="0"/>
              </a:endParaRPr>
            </a:p>
          </p:txBody>
        </p:sp>
        <p:pic>
          <p:nvPicPr>
            <p:cNvPr id="59" name="Picture 58">
              <a:extLst>
                <a:ext uri="{FF2B5EF4-FFF2-40B4-BE49-F238E27FC236}">
                  <a16:creationId xmlns:a16="http://schemas.microsoft.com/office/drawing/2014/main" id="{97938D6D-1A65-0543-ACD1-0BEF47528A7F}"/>
                </a:ext>
              </a:extLst>
            </p:cNvPr>
            <p:cNvPicPr>
              <a:picLocks noChangeAspect="1"/>
            </p:cNvPicPr>
            <p:nvPr/>
          </p:nvPicPr>
          <p:blipFill rotWithShape="1">
            <a:blip r:embed="rId6"/>
            <a:srcRect l="707" t="1413" b="3026"/>
            <a:stretch/>
          </p:blipFill>
          <p:spPr>
            <a:xfrm>
              <a:off x="12443325" y="14384421"/>
              <a:ext cx="8171447" cy="4563146"/>
            </a:xfrm>
            <a:prstGeom prst="rect">
              <a:avLst/>
            </a:prstGeom>
            <a:ln>
              <a:solidFill>
                <a:schemeClr val="tx2"/>
              </a:solidFill>
            </a:ln>
          </p:spPr>
        </p:pic>
      </p:grpSp>
      <p:sp>
        <p:nvSpPr>
          <p:cNvPr id="62" name="TextBox 61">
            <a:extLst>
              <a:ext uri="{FF2B5EF4-FFF2-40B4-BE49-F238E27FC236}">
                <a16:creationId xmlns:a16="http://schemas.microsoft.com/office/drawing/2014/main" id="{38339F81-2842-EC4E-8C52-0EA16C01DB7F}"/>
              </a:ext>
            </a:extLst>
          </p:cNvPr>
          <p:cNvSpPr txBox="1"/>
          <p:nvPr/>
        </p:nvSpPr>
        <p:spPr>
          <a:xfrm>
            <a:off x="23111915" y="29188395"/>
            <a:ext cx="9144000" cy="2725618"/>
          </a:xfrm>
          <a:prstGeom prst="rect">
            <a:avLst/>
          </a:prstGeom>
          <a:noFill/>
        </p:spPr>
        <p:txBody>
          <a:bodyPr wrap="square" rtlCol="0">
            <a:spAutoFit/>
          </a:bodyPr>
          <a:lstStyle/>
          <a:p>
            <a:pPr>
              <a:lnSpc>
                <a:spcPct val="120000"/>
              </a:lnSpc>
            </a:pPr>
            <a:r>
              <a:rPr lang="en-US" sz="2400" dirty="0">
                <a:latin typeface="Helvetica" pitchFamily="2" charset="0"/>
                <a:ea typeface="Calibri" panose="020F0502020204030204" pitchFamily="34" charset="0"/>
                <a:cs typeface="Times New Roman" panose="02020603050405020304" pitchFamily="18" charset="0"/>
              </a:rPr>
              <a:t>Our model is shown below, as well as the summary statistics for each variable.  The residual standard error is 3.905 on 84 degrees of freedom, and the R-Squared value is 0.138. None of the individual variables are marked with strong p-values and the overall residuals have a minimum of -6.2659, median of -0.1752, and max of 8.5204.</a:t>
            </a:r>
          </a:p>
        </p:txBody>
      </p:sp>
      <p:graphicFrame>
        <p:nvGraphicFramePr>
          <p:cNvPr id="65" name="Table 64">
            <a:extLst>
              <a:ext uri="{FF2B5EF4-FFF2-40B4-BE49-F238E27FC236}">
                <a16:creationId xmlns:a16="http://schemas.microsoft.com/office/drawing/2014/main" id="{E5B9B7B2-97F4-394E-804B-8B5455DD7624}"/>
              </a:ext>
            </a:extLst>
          </p:cNvPr>
          <p:cNvGraphicFramePr>
            <a:graphicFrameLocks noGrp="1"/>
          </p:cNvGraphicFramePr>
          <p:nvPr>
            <p:extLst>
              <p:ext uri="{D42A27DB-BD31-4B8C-83A1-F6EECF244321}">
                <p14:modId xmlns:p14="http://schemas.microsoft.com/office/powerpoint/2010/main" val="2217703753"/>
              </p:ext>
            </p:extLst>
          </p:nvPr>
        </p:nvGraphicFramePr>
        <p:xfrm>
          <a:off x="34125488" y="7051026"/>
          <a:ext cx="8558624" cy="8204977"/>
        </p:xfrm>
        <a:graphic>
          <a:graphicData uri="http://schemas.openxmlformats.org/drawingml/2006/table">
            <a:tbl>
              <a:tblPr>
                <a:tableStyleId>{9D7B26C5-4107-4FEC-AEDC-1716B250A1EF}</a:tableStyleId>
              </a:tblPr>
              <a:tblGrid>
                <a:gridCol w="7037881">
                  <a:extLst>
                    <a:ext uri="{9D8B030D-6E8A-4147-A177-3AD203B41FA5}">
                      <a16:colId xmlns:a16="http://schemas.microsoft.com/office/drawing/2014/main" val="837993623"/>
                    </a:ext>
                  </a:extLst>
                </a:gridCol>
                <a:gridCol w="1520743">
                  <a:extLst>
                    <a:ext uri="{9D8B030D-6E8A-4147-A177-3AD203B41FA5}">
                      <a16:colId xmlns:a16="http://schemas.microsoft.com/office/drawing/2014/main" val="1521702531"/>
                    </a:ext>
                  </a:extLst>
                </a:gridCol>
              </a:tblGrid>
              <a:tr h="480765">
                <a:tc gridSpan="2">
                  <a:txBody>
                    <a:bodyPr/>
                    <a:lstStyle/>
                    <a:p>
                      <a:pPr algn="ctr" fontAlgn="b">
                        <a:lnSpc>
                          <a:spcPct val="120000"/>
                        </a:lnSpc>
                      </a:pPr>
                      <a:r>
                        <a:rPr lang="en-US" sz="2400" b="1" u="none" strike="noStrike" dirty="0">
                          <a:effectLst/>
                          <a:latin typeface="Helvetica" pitchFamily="2" charset="0"/>
                        </a:rPr>
                        <a:t>Model Summary for Change in Rating – </a:t>
                      </a:r>
                    </a:p>
                    <a:p>
                      <a:pPr algn="ctr" fontAlgn="b">
                        <a:lnSpc>
                          <a:spcPct val="120000"/>
                        </a:lnSpc>
                      </a:pPr>
                      <a:r>
                        <a:rPr lang="en-US" sz="2400" u="none" strike="noStrike" dirty="0">
                          <a:effectLst/>
                          <a:latin typeface="Helvetica" pitchFamily="2" charset="0"/>
                        </a:rPr>
                        <a:t>”change in rating” or “y” – the difference between </a:t>
                      </a:r>
                    </a:p>
                    <a:p>
                      <a:pPr algn="ctr" fontAlgn="b">
                        <a:lnSpc>
                          <a:spcPct val="120000"/>
                        </a:lnSpc>
                      </a:pPr>
                      <a:r>
                        <a:rPr lang="en-US" sz="2400" u="none" strike="noStrike" dirty="0">
                          <a:effectLst/>
                          <a:latin typeface="Helvetica" pitchFamily="2" charset="0"/>
                        </a:rPr>
                        <a:t>prior week’s average rating and current week’s </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l" fontAlgn="b"/>
                      <a:endParaRPr lang="en-US" sz="2400" b="0" i="0" u="none" strike="noStrike" dirty="0">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759386082"/>
                  </a:ext>
                </a:extLst>
              </a:tr>
              <a:tr h="480765">
                <a:tc>
                  <a:txBody>
                    <a:bodyPr/>
                    <a:lstStyle/>
                    <a:p>
                      <a:pPr algn="ctr" fontAlgn="b">
                        <a:lnSpc>
                          <a:spcPct val="120000"/>
                        </a:lnSpc>
                      </a:pPr>
                      <a:r>
                        <a:rPr lang="en-US" sz="2400" b="1" u="none" strike="noStrike" dirty="0">
                          <a:solidFill>
                            <a:schemeClr val="tx1"/>
                          </a:solidFill>
                          <a:effectLst/>
                          <a:latin typeface="Helvetica" pitchFamily="2" charset="0"/>
                        </a:rPr>
                        <a:t>Variable</a:t>
                      </a:r>
                      <a:endParaRPr lang="en-US" sz="2400" b="1" i="0" u="none" strike="noStrike" dirty="0">
                        <a:solidFill>
                          <a:schemeClr val="tx1"/>
                        </a:solidFill>
                        <a:effectLst/>
                        <a:latin typeface="Helvetica" pitchFamily="2" charset="0"/>
                      </a:endParaRP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120000"/>
                        </a:lnSpc>
                      </a:pPr>
                      <a:r>
                        <a:rPr lang="en-US" sz="2400" b="1" u="none" strike="noStrike" dirty="0">
                          <a:solidFill>
                            <a:schemeClr val="tx1"/>
                          </a:solidFill>
                          <a:effectLst/>
                          <a:latin typeface="Helvetica" pitchFamily="2" charset="0"/>
                        </a:rPr>
                        <a:t>Estimate</a:t>
                      </a:r>
                      <a:endParaRPr lang="en-US" sz="2400" b="1" i="0" u="none" strike="noStrike" dirty="0">
                        <a:solidFill>
                          <a:schemeClr val="tx1"/>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2926881"/>
                  </a:ext>
                </a:extLst>
              </a:tr>
              <a:tr h="480765">
                <a:tc>
                  <a:txBody>
                    <a:bodyPr/>
                    <a:lstStyle/>
                    <a:p>
                      <a:pPr algn="l" fontAlgn="b">
                        <a:lnSpc>
                          <a:spcPct val="120000"/>
                        </a:lnSpc>
                      </a:pPr>
                      <a:r>
                        <a:rPr lang="en-US" sz="2400" u="none" strike="noStrike" dirty="0">
                          <a:effectLst/>
                          <a:latin typeface="Helvetica" pitchFamily="2" charset="0"/>
                        </a:rPr>
                        <a:t>Intercept</a:t>
                      </a: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r>
                        <a:rPr lang="en-US" sz="2400" u="none" strike="noStrike" dirty="0">
                          <a:effectLst/>
                          <a:latin typeface="Helvetica" pitchFamily="2" charset="0"/>
                        </a:rPr>
                        <a:t>-13.409</a:t>
                      </a: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1522184"/>
                  </a:ext>
                </a:extLst>
              </a:tr>
              <a:tr h="480765">
                <a:tc>
                  <a:txBody>
                    <a:bodyPr/>
                    <a:lstStyle/>
                    <a:p>
                      <a:pPr algn="l" fontAlgn="b">
                        <a:lnSpc>
                          <a:spcPct val="120000"/>
                        </a:lnSpc>
                      </a:pPr>
                      <a:r>
                        <a:rPr lang="en-US" sz="2400" b="0" i="0" u="none" strike="noStrike" dirty="0">
                          <a:solidFill>
                            <a:srgbClr val="000000"/>
                          </a:solidFill>
                          <a:effectLst/>
                          <a:latin typeface="Helvetica" pitchFamily="2" charset="0"/>
                        </a:rPr>
                        <a:t>count -</a:t>
                      </a:r>
                    </a:p>
                    <a:p>
                      <a:pPr algn="l" fontAlgn="b">
                        <a:lnSpc>
                          <a:spcPct val="120000"/>
                        </a:lnSpc>
                      </a:pPr>
                      <a:r>
                        <a:rPr lang="en-US" sz="2400" b="0" i="0" u="none" strike="noStrike" dirty="0">
                          <a:solidFill>
                            <a:srgbClr val="000000"/>
                          </a:solidFill>
                          <a:effectLst/>
                          <a:latin typeface="Helvetica" pitchFamily="2" charset="0"/>
                        </a:rPr>
                        <a:t>Weekly Count of Tweets</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r>
                        <a:rPr lang="en-US" sz="2400" u="none" strike="noStrike" dirty="0">
                          <a:effectLst/>
                          <a:latin typeface="Helvetica" pitchFamily="2" charset="0"/>
                        </a:rPr>
                        <a:t>-0.002</a:t>
                      </a: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4568024"/>
                  </a:ext>
                </a:extLst>
              </a:tr>
              <a:tr h="480765">
                <a:tc>
                  <a:txBody>
                    <a:bodyPr/>
                    <a:lstStyle/>
                    <a:p>
                      <a:pPr algn="l" fontAlgn="b">
                        <a:lnSpc>
                          <a:spcPct val="120000"/>
                        </a:lnSpc>
                      </a:pPr>
                      <a:r>
                        <a:rPr lang="en-US" sz="2400" u="none" strike="noStrike" dirty="0">
                          <a:effectLst/>
                          <a:latin typeface="Helvetica" pitchFamily="2" charset="0"/>
                        </a:rPr>
                        <a:t>response –</a:t>
                      </a:r>
                    </a:p>
                    <a:p>
                      <a:pPr algn="l" fontAlgn="b">
                        <a:lnSpc>
                          <a:spcPct val="120000"/>
                        </a:lnSpc>
                      </a:pPr>
                      <a:r>
                        <a:rPr lang="en-US" sz="2400" u="none" strike="noStrike" dirty="0">
                          <a:effectLst/>
                          <a:latin typeface="Helvetica" pitchFamily="2" charset="0"/>
                        </a:rPr>
                        <a:t> Average of All RTs and Favorites in Week</a:t>
                      </a: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r>
                        <a:rPr lang="en-US" sz="2400" u="none" strike="noStrike" dirty="0">
                          <a:effectLst/>
                          <a:latin typeface="Helvetica" pitchFamily="2" charset="0"/>
                        </a:rPr>
                        <a:t>0.000</a:t>
                      </a: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6949062"/>
                  </a:ext>
                </a:extLst>
              </a:tr>
              <a:tr h="480765">
                <a:tc>
                  <a:txBody>
                    <a:bodyPr/>
                    <a:lstStyle/>
                    <a:p>
                      <a:pPr algn="l" fontAlgn="b">
                        <a:lnSpc>
                          <a:spcPct val="120000"/>
                        </a:lnSpc>
                      </a:pPr>
                      <a:r>
                        <a:rPr lang="en-US" sz="2400" u="none" strike="noStrike" dirty="0">
                          <a:effectLst/>
                          <a:latin typeface="Helvetica" pitchFamily="2" charset="0"/>
                        </a:rPr>
                        <a:t>emote.11 –</a:t>
                      </a:r>
                    </a:p>
                    <a:p>
                      <a:pPr algn="l" fontAlgn="b">
                        <a:lnSpc>
                          <a:spcPct val="120000"/>
                        </a:lnSpc>
                      </a:pPr>
                      <a:r>
                        <a:rPr lang="en-US" sz="2400" b="0" i="0" u="none" strike="noStrike" dirty="0">
                          <a:solidFill>
                            <a:srgbClr val="000000"/>
                          </a:solidFill>
                          <a:effectLst/>
                          <a:latin typeface="Helvetica" pitchFamily="2" charset="0"/>
                        </a:rPr>
                        <a:t>Yes if at least one day of that week has their primary emotion in category 1 (no emotion), no otherwise</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r>
                        <a:rPr lang="en-US" sz="2400" u="none" strike="noStrike" dirty="0">
                          <a:effectLst/>
                          <a:latin typeface="Helvetica" pitchFamily="2" charset="0"/>
                        </a:rPr>
                        <a:t>2.720</a:t>
                      </a: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7220366"/>
                  </a:ext>
                </a:extLst>
              </a:tr>
              <a:tr h="480765">
                <a:tc>
                  <a:txBody>
                    <a:bodyPr/>
                    <a:lstStyle/>
                    <a:p>
                      <a:pPr algn="l" fontAlgn="b">
                        <a:lnSpc>
                          <a:spcPct val="120000"/>
                        </a:lnSpc>
                      </a:pPr>
                      <a:r>
                        <a:rPr lang="en-US" sz="2400" u="none" strike="noStrike" dirty="0">
                          <a:effectLst/>
                          <a:latin typeface="Helvetica" pitchFamily="2" charset="0"/>
                        </a:rPr>
                        <a:t>emote.21 –</a:t>
                      </a:r>
                    </a:p>
                    <a:p>
                      <a:pPr marL="0" marR="0" lvl="0" indent="0" algn="l" defTabSz="4389120" rtl="0" eaLnBrk="1" fontAlgn="b" latinLnBrk="0" hangingPunct="1">
                        <a:lnSpc>
                          <a:spcPct val="120000"/>
                        </a:lnSpc>
                        <a:spcBef>
                          <a:spcPts val="0"/>
                        </a:spcBef>
                        <a:spcAft>
                          <a:spcPts val="0"/>
                        </a:spcAft>
                        <a:buClrTx/>
                        <a:buSzTx/>
                        <a:buFontTx/>
                        <a:buNone/>
                        <a:tabLst/>
                        <a:defRPr/>
                      </a:pPr>
                      <a:r>
                        <a:rPr lang="en-US" sz="2400" b="0" i="0" u="none" strike="noStrike" dirty="0">
                          <a:solidFill>
                            <a:srgbClr val="000000"/>
                          </a:solidFill>
                          <a:effectLst/>
                          <a:latin typeface="Helvetica" pitchFamily="2" charset="0"/>
                        </a:rPr>
                        <a:t>Yes if at least one day of that week has their primary emotion in category 2 (anger, sadness, trust), no otherwise</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r>
                        <a:rPr lang="en-US" sz="2400" u="none" strike="noStrike">
                          <a:effectLst/>
                          <a:latin typeface="Helvetica" pitchFamily="2" charset="0"/>
                        </a:rPr>
                        <a:t>-5.963</a:t>
                      </a:r>
                      <a:endParaRPr lang="en-US" sz="24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1068112"/>
                  </a:ext>
                </a:extLst>
              </a:tr>
              <a:tr h="949327">
                <a:tc>
                  <a:txBody>
                    <a:bodyPr/>
                    <a:lstStyle/>
                    <a:p>
                      <a:pPr algn="l" fontAlgn="b">
                        <a:lnSpc>
                          <a:spcPct val="120000"/>
                        </a:lnSpc>
                      </a:pP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5465192"/>
                  </a:ext>
                </a:extLst>
              </a:tr>
            </a:tbl>
          </a:graphicData>
        </a:graphic>
      </p:graphicFrame>
      <p:pic>
        <p:nvPicPr>
          <p:cNvPr id="72" name="Picture 71">
            <a:extLst>
              <a:ext uri="{FF2B5EF4-FFF2-40B4-BE49-F238E27FC236}">
                <a16:creationId xmlns:a16="http://schemas.microsoft.com/office/drawing/2014/main" id="{4EF72C9D-D6BB-5B49-8318-80E04A04134D}"/>
              </a:ext>
            </a:extLst>
          </p:cNvPr>
          <p:cNvPicPr>
            <a:picLocks noChangeAspect="1"/>
          </p:cNvPicPr>
          <p:nvPr/>
        </p:nvPicPr>
        <p:blipFill>
          <a:blip r:embed="rId7"/>
          <a:stretch>
            <a:fillRect/>
          </a:stretch>
        </p:blipFill>
        <p:spPr>
          <a:xfrm>
            <a:off x="23467421" y="22987014"/>
            <a:ext cx="8788494" cy="5760720"/>
          </a:xfrm>
          <a:prstGeom prst="rect">
            <a:avLst/>
          </a:prstGeom>
          <a:ln>
            <a:solidFill>
              <a:schemeClr val="tx2"/>
            </a:solidFill>
          </a:ln>
        </p:spPr>
      </p:pic>
      <p:sp>
        <p:nvSpPr>
          <p:cNvPr id="73" name="Rectangle 72">
            <a:extLst>
              <a:ext uri="{FF2B5EF4-FFF2-40B4-BE49-F238E27FC236}">
                <a16:creationId xmlns:a16="http://schemas.microsoft.com/office/drawing/2014/main" id="{CFF3AC58-0BF5-BF45-A274-43F3C1B4A6E9}"/>
              </a:ext>
            </a:extLst>
          </p:cNvPr>
          <p:cNvSpPr/>
          <p:nvPr/>
        </p:nvSpPr>
        <p:spPr>
          <a:xfrm>
            <a:off x="23111915" y="7051026"/>
            <a:ext cx="9144000" cy="4498411"/>
          </a:xfrm>
          <a:prstGeom prst="rect">
            <a:avLst/>
          </a:prstGeom>
        </p:spPr>
        <p:txBody>
          <a:bodyPr wrap="square">
            <a:spAutoFit/>
          </a:bodyPr>
          <a:lstStyle/>
          <a:p>
            <a:pPr>
              <a:lnSpc>
                <a:spcPct val="120000"/>
              </a:lnSpc>
            </a:pPr>
            <a:r>
              <a:rPr lang="en-US" sz="2400" dirty="0">
                <a:latin typeface="Helvetica" pitchFamily="2" charset="0"/>
                <a:ea typeface="Calibri" panose="020F0502020204030204" pitchFamily="34" charset="0"/>
                <a:cs typeface="Times New Roman" panose="02020603050405020304" pitchFamily="18" charset="0"/>
              </a:rPr>
              <a:t>We also wanted to get a sense of how his tweets were received, what the online response was to these tweets and which tweets of his were most popular. We used the RT value and favorite value provided in the dataset to find basic summations and averages for this response. To find which tweets were uniquely popular we created a response metric that combined RTs with favorites for each tweet, and then looked at the distribution of this response for each tweet across the entire tweet dataset, as well as how it measured across time.</a:t>
            </a:r>
          </a:p>
          <a:p>
            <a:pPr>
              <a:lnSpc>
                <a:spcPct val="120000"/>
              </a:lnSpc>
            </a:pPr>
            <a:endParaRPr lang="en-US" sz="2400" dirty="0">
              <a:solidFill>
                <a:prstClr val="black"/>
              </a:solidFill>
              <a:latin typeface="Helvetica" pitchFamily="2" charset="0"/>
              <a:ea typeface="Calibri" panose="020F0502020204030204" pitchFamily="34" charset="0"/>
              <a:cs typeface="Times New Roman" panose="02020603050405020304" pitchFamily="18" charset="0"/>
            </a:endParaRPr>
          </a:p>
        </p:txBody>
      </p:sp>
      <p:pic>
        <p:nvPicPr>
          <p:cNvPr id="75" name="Picture 74">
            <a:extLst>
              <a:ext uri="{FF2B5EF4-FFF2-40B4-BE49-F238E27FC236}">
                <a16:creationId xmlns:a16="http://schemas.microsoft.com/office/drawing/2014/main" id="{FA2E36F4-994B-414D-83FC-0BF070AE651C}"/>
              </a:ext>
            </a:extLst>
          </p:cNvPr>
          <p:cNvPicPr>
            <a:picLocks noChangeAspect="1"/>
          </p:cNvPicPr>
          <p:nvPr/>
        </p:nvPicPr>
        <p:blipFill rotWithShape="1">
          <a:blip r:embed="rId3"/>
          <a:srcRect t="57517"/>
          <a:stretch/>
        </p:blipFill>
        <p:spPr>
          <a:xfrm>
            <a:off x="781489" y="21659578"/>
            <a:ext cx="9144000" cy="5802722"/>
          </a:xfrm>
          <a:prstGeom prst="rect">
            <a:avLst/>
          </a:prstGeom>
        </p:spPr>
      </p:pic>
      <p:pic>
        <p:nvPicPr>
          <p:cNvPr id="76" name="Picture 75">
            <a:extLst>
              <a:ext uri="{FF2B5EF4-FFF2-40B4-BE49-F238E27FC236}">
                <a16:creationId xmlns:a16="http://schemas.microsoft.com/office/drawing/2014/main" id="{8632D67C-3788-0B45-AD80-726D731BD24D}"/>
              </a:ext>
            </a:extLst>
          </p:cNvPr>
          <p:cNvPicPr>
            <a:picLocks noChangeAspect="1"/>
          </p:cNvPicPr>
          <p:nvPr/>
        </p:nvPicPr>
        <p:blipFill>
          <a:blip r:embed="rId8"/>
          <a:stretch>
            <a:fillRect/>
          </a:stretch>
        </p:blipFill>
        <p:spPr>
          <a:xfrm>
            <a:off x="1052262" y="28014687"/>
            <a:ext cx="9144000" cy="3924300"/>
          </a:xfrm>
          <a:prstGeom prst="rect">
            <a:avLst/>
          </a:prstGeom>
        </p:spPr>
      </p:pic>
      <p:pic>
        <p:nvPicPr>
          <p:cNvPr id="77" name="Picture 76">
            <a:extLst>
              <a:ext uri="{FF2B5EF4-FFF2-40B4-BE49-F238E27FC236}">
                <a16:creationId xmlns:a16="http://schemas.microsoft.com/office/drawing/2014/main" id="{7B94C2F5-0A81-F74F-B0E5-9525BCD8B291}"/>
              </a:ext>
            </a:extLst>
          </p:cNvPr>
          <p:cNvPicPr>
            <a:picLocks noChangeAspect="1"/>
          </p:cNvPicPr>
          <p:nvPr/>
        </p:nvPicPr>
        <p:blipFill>
          <a:blip r:embed="rId9"/>
          <a:stretch>
            <a:fillRect/>
          </a:stretch>
        </p:blipFill>
        <p:spPr>
          <a:xfrm>
            <a:off x="11859700" y="6969988"/>
            <a:ext cx="9144000" cy="4914900"/>
          </a:xfrm>
          <a:prstGeom prst="rect">
            <a:avLst/>
          </a:prstGeom>
        </p:spPr>
      </p:pic>
      <p:sp>
        <p:nvSpPr>
          <p:cNvPr id="78" name="Rectangle 77">
            <a:extLst>
              <a:ext uri="{FF2B5EF4-FFF2-40B4-BE49-F238E27FC236}">
                <a16:creationId xmlns:a16="http://schemas.microsoft.com/office/drawing/2014/main" id="{925656F6-1B77-FE4A-90B7-D71D76A58A74}"/>
              </a:ext>
            </a:extLst>
          </p:cNvPr>
          <p:cNvSpPr/>
          <p:nvPr/>
        </p:nvSpPr>
        <p:spPr>
          <a:xfrm>
            <a:off x="23069574" y="17174922"/>
            <a:ext cx="9144000" cy="4498411"/>
          </a:xfrm>
          <a:prstGeom prst="rect">
            <a:avLst/>
          </a:prstGeom>
        </p:spPr>
        <p:txBody>
          <a:bodyPr wrap="square">
            <a:spAutoFit/>
          </a:bodyPr>
          <a:lstStyle/>
          <a:p>
            <a:pPr lvl="0">
              <a:lnSpc>
                <a:spcPct val="120000"/>
              </a:lnSpc>
            </a:pPr>
            <a:r>
              <a:rPr lang="en-US" sz="2400" dirty="0">
                <a:solidFill>
                  <a:prstClr val="black"/>
                </a:solidFill>
                <a:latin typeface="Helvetica" pitchFamily="2" charset="0"/>
                <a:ea typeface="Calibri" panose="020F0502020204030204" pitchFamily="34" charset="0"/>
                <a:cs typeface="Times New Roman" panose="02020603050405020304" pitchFamily="18" charset="0"/>
              </a:rPr>
              <a:t>During our initial exploratory analysis, we noticed a relationship between emotion and response. The plot between the initial emotion variable created also did seem to show some sort of relationship between emotion and rating, which we decided to further explore by collapsing emotion further into the 3 related categories. Plots for the final interaction between the emote variable, response variable, and change are included below. Interestingly, we also believe that emotion directly relates to if a tweet goes viral or not, but further research and more data would be needed to say if that is the case.</a:t>
            </a:r>
          </a:p>
        </p:txBody>
      </p:sp>
      <p:grpSp>
        <p:nvGrpSpPr>
          <p:cNvPr id="80" name="Group 79">
            <a:extLst>
              <a:ext uri="{FF2B5EF4-FFF2-40B4-BE49-F238E27FC236}">
                <a16:creationId xmlns:a16="http://schemas.microsoft.com/office/drawing/2014/main" id="{4071A00D-6AFB-A84F-A3FC-D5D5F3FF6881}"/>
              </a:ext>
            </a:extLst>
          </p:cNvPr>
          <p:cNvGrpSpPr/>
          <p:nvPr/>
        </p:nvGrpSpPr>
        <p:grpSpPr>
          <a:xfrm>
            <a:off x="33991796" y="25470522"/>
            <a:ext cx="9144000" cy="1646342"/>
            <a:chOff x="1029825" y="9738114"/>
            <a:chExt cx="9144000" cy="1646342"/>
          </a:xfrm>
        </p:grpSpPr>
        <p:sp>
          <p:nvSpPr>
            <p:cNvPr id="81" name="TextBox 80">
              <a:extLst>
                <a:ext uri="{FF2B5EF4-FFF2-40B4-BE49-F238E27FC236}">
                  <a16:creationId xmlns:a16="http://schemas.microsoft.com/office/drawing/2014/main" id="{510AB7FE-FF0A-5040-90A3-77EBA40BB08E}"/>
                </a:ext>
              </a:extLst>
            </p:cNvPr>
            <p:cNvSpPr txBox="1"/>
            <p:nvPr/>
          </p:nvSpPr>
          <p:spPr>
            <a:xfrm>
              <a:off x="1518557" y="10874829"/>
              <a:ext cx="8458200" cy="509627"/>
            </a:xfrm>
            <a:prstGeom prst="rect">
              <a:avLst/>
            </a:prstGeom>
            <a:noFill/>
          </p:spPr>
          <p:txBody>
            <a:bodyPr wrap="square" rtlCol="0">
              <a:spAutoFit/>
            </a:bodyPr>
            <a:lstStyle/>
            <a:p>
              <a:pPr>
                <a:lnSpc>
                  <a:spcPct val="120000"/>
                </a:lnSpc>
              </a:pPr>
              <a:endParaRPr lang="en-US" sz="2400" dirty="0">
                <a:latin typeface="Helvetica" pitchFamily="2" charset="0"/>
                <a:ea typeface="Calibri" panose="020F0502020204030204" pitchFamily="34" charset="0"/>
                <a:cs typeface="Times New Roman" panose="02020603050405020304" pitchFamily="18" charset="0"/>
              </a:endParaRPr>
            </a:p>
          </p:txBody>
        </p:sp>
        <p:sp>
          <p:nvSpPr>
            <p:cNvPr id="82" name="Rectangle 10">
              <a:extLst>
                <a:ext uri="{FF2B5EF4-FFF2-40B4-BE49-F238E27FC236}">
                  <a16:creationId xmlns:a16="http://schemas.microsoft.com/office/drawing/2014/main" id="{BC733FE2-022B-8741-996A-7FFF53FB0D37}"/>
                </a:ext>
              </a:extLst>
            </p:cNvPr>
            <p:cNvSpPr>
              <a:spLocks noChangeArrowheads="1"/>
            </p:cNvSpPr>
            <p:nvPr/>
          </p:nvSpPr>
          <p:spPr bwMode="auto">
            <a:xfrm>
              <a:off x="1029825" y="9738114"/>
              <a:ext cx="9144000" cy="914400"/>
            </a:xfrm>
            <a:prstGeom prst="rect">
              <a:avLst/>
            </a:prstGeom>
            <a:solidFill>
              <a:schemeClr val="tx2"/>
            </a:solidFill>
            <a:ln w="12700">
              <a:noFill/>
              <a:miter lim="800000"/>
            </a:ln>
            <a:effectLst/>
          </p:spPr>
          <p:txBody>
            <a:bodyPr wrap="none" lIns="137126" tIns="0" rIns="137126" bIns="0" anchor="ctr" anchorCtr="0"/>
            <a:lstStyle>
              <a:defPPr>
                <a:defRPr kern="1200" smtId="4294967295"/>
              </a:defPPr>
            </a:lstStyle>
            <a:p>
              <a:pPr lvl="0" algn="ctr"/>
              <a:r>
                <a:rPr lang="en-US" sz="4000" dirty="0">
                  <a:solidFill>
                    <a:schemeClr val="bg1"/>
                  </a:solidFill>
                  <a:latin typeface="Baskerville" panose="02020502070401020303" pitchFamily="18" charset="0"/>
                  <a:ea typeface="Baskerville" panose="02020502070401020303" pitchFamily="18" charset="0"/>
                  <a:cs typeface="Helvetica Neue" panose="02000503000000020004" pitchFamily="2" charset="0"/>
                </a:rPr>
                <a:t>Conclusion</a:t>
              </a:r>
              <a:endParaRPr lang="en-US" sz="3600" dirty="0">
                <a:solidFill>
                  <a:schemeClr val="bg1"/>
                </a:solidFill>
                <a:latin typeface="Baskerville" panose="02020502070401020303" pitchFamily="18" charset="0"/>
                <a:ea typeface="Baskerville" panose="02020502070401020303" pitchFamily="18" charset="0"/>
                <a:cs typeface="Helvetica Neue" panose="02000503000000020004" pitchFamily="2" charset="0"/>
              </a:endParaRPr>
            </a:p>
          </p:txBody>
        </p:sp>
      </p:grpSp>
      <p:sp>
        <p:nvSpPr>
          <p:cNvPr id="83" name="Rectangle 82">
            <a:extLst>
              <a:ext uri="{FF2B5EF4-FFF2-40B4-BE49-F238E27FC236}">
                <a16:creationId xmlns:a16="http://schemas.microsoft.com/office/drawing/2014/main" id="{EDE6EC63-54A8-C543-A4B5-D67B93F29B82}"/>
              </a:ext>
            </a:extLst>
          </p:cNvPr>
          <p:cNvSpPr/>
          <p:nvPr/>
        </p:nvSpPr>
        <p:spPr>
          <a:xfrm>
            <a:off x="34046921" y="26735410"/>
            <a:ext cx="9144000" cy="4941609"/>
          </a:xfrm>
          <a:prstGeom prst="rect">
            <a:avLst/>
          </a:prstGeom>
        </p:spPr>
        <p:txBody>
          <a:bodyPr wrap="square">
            <a:spAutoFit/>
          </a:bodyPr>
          <a:lstStyle/>
          <a:p>
            <a:pPr lvl="0">
              <a:lnSpc>
                <a:spcPct val="120000"/>
              </a:lnSpc>
            </a:pPr>
            <a:r>
              <a:rPr lang="en-US" sz="2400" dirty="0">
                <a:solidFill>
                  <a:prstClr val="black"/>
                </a:solidFill>
                <a:latin typeface="Helvetica" pitchFamily="2" charset="0"/>
                <a:ea typeface="Calibri" panose="020F0502020204030204" pitchFamily="34" charset="0"/>
                <a:cs typeface="Times New Roman" panose="02020603050405020304" pitchFamily="18" charset="0"/>
              </a:rPr>
              <a:t>Based on our analyses, you cannot find a model of any sort of quality that predicts approval rating based on this data alone. However, that was also our assumption coming into this project, and doesn’t not necessarily mean social media data should be ignored for public opinion surveys. From our research, it seems like there is a relationship between President Trump’s Tweets and his approval rating – at least </a:t>
            </a:r>
            <a:r>
              <a:rPr lang="en-US" sz="2400" i="1" dirty="0">
                <a:solidFill>
                  <a:prstClr val="black"/>
                </a:solidFill>
                <a:latin typeface="Helvetica" pitchFamily="2" charset="0"/>
                <a:ea typeface="Calibri" panose="020F0502020204030204" pitchFamily="34" charset="0"/>
                <a:cs typeface="Times New Roman" panose="02020603050405020304" pitchFamily="18" charset="0"/>
              </a:rPr>
              <a:t>probably. </a:t>
            </a:r>
            <a:r>
              <a:rPr lang="en-US" sz="2400" dirty="0">
                <a:solidFill>
                  <a:prstClr val="black"/>
                </a:solidFill>
                <a:latin typeface="Helvetica" pitchFamily="2" charset="0"/>
                <a:ea typeface="Calibri" panose="020F0502020204030204" pitchFamily="34" charset="0"/>
                <a:cs typeface="Times New Roman" panose="02020603050405020304" pitchFamily="18" charset="0"/>
              </a:rPr>
              <a:t>We cannot conclude from this dataset or model what that relationship is, but the interaction between viralness and emotion as well as emotion and approval should be at least considered as we continue to observe his presidency.</a:t>
            </a:r>
          </a:p>
        </p:txBody>
      </p:sp>
      <p:sp>
        <p:nvSpPr>
          <p:cNvPr id="85" name="TextBox 84">
            <a:extLst>
              <a:ext uri="{FF2B5EF4-FFF2-40B4-BE49-F238E27FC236}">
                <a16:creationId xmlns:a16="http://schemas.microsoft.com/office/drawing/2014/main" id="{3742174B-7832-7046-8AED-F7268E93DD21}"/>
              </a:ext>
            </a:extLst>
          </p:cNvPr>
          <p:cNvSpPr txBox="1"/>
          <p:nvPr/>
        </p:nvSpPr>
        <p:spPr>
          <a:xfrm>
            <a:off x="34125488" y="22698129"/>
            <a:ext cx="9144000" cy="2725618"/>
          </a:xfrm>
          <a:prstGeom prst="rect">
            <a:avLst/>
          </a:prstGeom>
          <a:noFill/>
        </p:spPr>
        <p:txBody>
          <a:bodyPr wrap="square" rtlCol="0">
            <a:spAutoFit/>
          </a:bodyPr>
          <a:lstStyle/>
          <a:p>
            <a:pPr>
              <a:lnSpc>
                <a:spcPct val="120000"/>
              </a:lnSpc>
            </a:pPr>
            <a:r>
              <a:rPr lang="en-US" sz="2400" dirty="0">
                <a:latin typeface="Helvetica" pitchFamily="2" charset="0"/>
              </a:rPr>
              <a:t>This model is pointless to interpret for each variable, but it does seem to imply a few things. For example, as sentiment increases by one unit, his approval rating will change in a negative way as compared to where his approval rating was. Despite our model saying otherwise, there still does seem to be a relationship between tweets and his approval rating and should be explored.</a:t>
            </a:r>
          </a:p>
        </p:txBody>
      </p:sp>
      <p:sp>
        <p:nvSpPr>
          <p:cNvPr id="87" name="Rectangle 86">
            <a:extLst>
              <a:ext uri="{FF2B5EF4-FFF2-40B4-BE49-F238E27FC236}">
                <a16:creationId xmlns:a16="http://schemas.microsoft.com/office/drawing/2014/main" id="{DBF22197-4F8F-774B-86C1-3C3DD7ADA4EA}"/>
              </a:ext>
            </a:extLst>
          </p:cNvPr>
          <p:cNvSpPr/>
          <p:nvPr/>
        </p:nvSpPr>
        <p:spPr>
          <a:xfrm>
            <a:off x="23182637" y="11453528"/>
            <a:ext cx="9073278" cy="4055213"/>
          </a:xfrm>
          <a:prstGeom prst="rect">
            <a:avLst/>
          </a:prstGeom>
        </p:spPr>
        <p:txBody>
          <a:bodyPr wrap="square">
            <a:spAutoFit/>
          </a:bodyPr>
          <a:lstStyle/>
          <a:p>
            <a:pPr lvl="0">
              <a:lnSpc>
                <a:spcPct val="120000"/>
              </a:lnSpc>
            </a:pPr>
            <a:r>
              <a:rPr lang="en-US" sz="2400" dirty="0">
                <a:solidFill>
                  <a:prstClr val="black"/>
                </a:solidFill>
                <a:latin typeface="Helvetica" pitchFamily="2" charset="0"/>
                <a:ea typeface="Calibri" panose="020F0502020204030204" pitchFamily="34" charset="0"/>
                <a:cs typeface="Times New Roman" panose="02020603050405020304" pitchFamily="18" charset="0"/>
              </a:rPr>
              <a:t>Finally, we performed text analysis on these tweets so that they were ”clean” to perform further analysis on. A sentiment score for each tweet was found using the method created by </a:t>
            </a:r>
            <a:r>
              <a:rPr lang="en-US" sz="2400" dirty="0" err="1">
                <a:solidFill>
                  <a:prstClr val="black"/>
                </a:solidFill>
                <a:latin typeface="Helvetica" pitchFamily="2" charset="0"/>
                <a:ea typeface="Calibri" panose="020F0502020204030204" pitchFamily="34" charset="0"/>
                <a:cs typeface="Times New Roman" panose="02020603050405020304" pitchFamily="18" charset="0"/>
              </a:rPr>
              <a:t>Syuzhet</a:t>
            </a:r>
            <a:r>
              <a:rPr lang="en-US" sz="2400" dirty="0">
                <a:solidFill>
                  <a:prstClr val="black"/>
                </a:solidFill>
                <a:latin typeface="Helvetica" pitchFamily="2" charset="0"/>
                <a:ea typeface="Calibri" panose="020F0502020204030204" pitchFamily="34" charset="0"/>
                <a:cs typeface="Times New Roman" panose="02020603050405020304" pitchFamily="18" charset="0"/>
              </a:rPr>
              <a:t>. The sentiment score is on a scale from -1 to 1 (negative to positive), but to gain even more insight into each tweet we created a variable measuring the primary emotion of each tweet. For this variable, we used the dictionaries created by NRC that measure the following 10 emotions: </a:t>
            </a:r>
            <a:r>
              <a:rPr lang="en-US" sz="2400" dirty="0">
                <a:solidFill>
                  <a:prstClr val="black"/>
                </a:solidFill>
                <a:latin typeface="Helvetica" pitchFamily="2" charset="0"/>
              </a:rPr>
              <a:t>"anger", "anticipation", "disgust", "fear", "joy", "sadness", "surprise", "trust", "negative", "positive”.</a:t>
            </a:r>
            <a:endParaRPr lang="en-US" sz="2400" dirty="0">
              <a:solidFill>
                <a:prstClr val="black"/>
              </a:solidFill>
              <a:latin typeface="Helvetica" pitchFamily="2" charset="0"/>
              <a:ea typeface="Calibri" panose="020F0502020204030204" pitchFamily="34" charset="0"/>
              <a:cs typeface="Times New Roman" panose="02020603050405020304" pitchFamily="18" charset="0"/>
            </a:endParaRPr>
          </a:p>
        </p:txBody>
      </p:sp>
      <p:graphicFrame>
        <p:nvGraphicFramePr>
          <p:cNvPr id="88" name="Table 87">
            <a:extLst>
              <a:ext uri="{FF2B5EF4-FFF2-40B4-BE49-F238E27FC236}">
                <a16:creationId xmlns:a16="http://schemas.microsoft.com/office/drawing/2014/main" id="{A5F2AB03-64BF-424C-8E71-504362FDD85A}"/>
              </a:ext>
            </a:extLst>
          </p:cNvPr>
          <p:cNvGraphicFramePr>
            <a:graphicFrameLocks noGrp="1"/>
          </p:cNvGraphicFramePr>
          <p:nvPr>
            <p:extLst>
              <p:ext uri="{D42A27DB-BD31-4B8C-83A1-F6EECF244321}">
                <p14:modId xmlns:p14="http://schemas.microsoft.com/office/powerpoint/2010/main" val="3077540597"/>
              </p:ext>
            </p:extLst>
          </p:nvPr>
        </p:nvGraphicFramePr>
        <p:xfrm>
          <a:off x="33991796" y="16703087"/>
          <a:ext cx="8558624" cy="6314956"/>
        </p:xfrm>
        <a:graphic>
          <a:graphicData uri="http://schemas.openxmlformats.org/drawingml/2006/table">
            <a:tbl>
              <a:tblPr>
                <a:tableStyleId>{9D7B26C5-4107-4FEC-AEDC-1716B250A1EF}</a:tableStyleId>
              </a:tblPr>
              <a:tblGrid>
                <a:gridCol w="7037881">
                  <a:extLst>
                    <a:ext uri="{9D8B030D-6E8A-4147-A177-3AD203B41FA5}">
                      <a16:colId xmlns:a16="http://schemas.microsoft.com/office/drawing/2014/main" val="3801261803"/>
                    </a:ext>
                  </a:extLst>
                </a:gridCol>
                <a:gridCol w="1520743">
                  <a:extLst>
                    <a:ext uri="{9D8B030D-6E8A-4147-A177-3AD203B41FA5}">
                      <a16:colId xmlns:a16="http://schemas.microsoft.com/office/drawing/2014/main" val="168596513"/>
                    </a:ext>
                  </a:extLst>
                </a:gridCol>
              </a:tblGrid>
              <a:tr h="480765">
                <a:tc>
                  <a:txBody>
                    <a:bodyPr/>
                    <a:lstStyle/>
                    <a:p>
                      <a:pPr algn="l" fontAlgn="b">
                        <a:lnSpc>
                          <a:spcPct val="120000"/>
                        </a:lnSpc>
                      </a:pPr>
                      <a:r>
                        <a:rPr lang="en-US" sz="2400" u="none" strike="noStrike" dirty="0">
                          <a:effectLst/>
                          <a:latin typeface="Helvetica" pitchFamily="2" charset="0"/>
                        </a:rPr>
                        <a:t>emote.31 –</a:t>
                      </a:r>
                    </a:p>
                    <a:p>
                      <a:pPr marL="0" marR="0" lvl="0" indent="0" algn="l" defTabSz="4389120" rtl="0" eaLnBrk="1" fontAlgn="b" latinLnBrk="0" hangingPunct="1">
                        <a:lnSpc>
                          <a:spcPct val="120000"/>
                        </a:lnSpc>
                        <a:spcBef>
                          <a:spcPts val="0"/>
                        </a:spcBef>
                        <a:spcAft>
                          <a:spcPts val="0"/>
                        </a:spcAft>
                        <a:buClrTx/>
                        <a:buSzTx/>
                        <a:buFontTx/>
                        <a:buNone/>
                        <a:tabLst/>
                        <a:defRPr/>
                      </a:pPr>
                      <a:r>
                        <a:rPr lang="en-US" sz="2400" b="0" i="0" u="none" strike="noStrike" dirty="0">
                          <a:solidFill>
                            <a:srgbClr val="000000"/>
                          </a:solidFill>
                          <a:effectLst/>
                          <a:latin typeface="Helvetica" pitchFamily="2" charset="0"/>
                        </a:rPr>
                        <a:t>Yes if at least one day of that week has their primary emotion in category 3 (anticipation, fear), no otherwise</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r>
                        <a:rPr lang="en-US" sz="2400" u="none" strike="noStrike">
                          <a:effectLst/>
                          <a:latin typeface="Helvetica" pitchFamily="2" charset="0"/>
                        </a:rPr>
                        <a:t>-0.780</a:t>
                      </a:r>
                      <a:endParaRPr lang="en-US" sz="24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9912586"/>
                  </a:ext>
                </a:extLst>
              </a:tr>
              <a:tr h="480765">
                <a:tc>
                  <a:txBody>
                    <a:bodyPr/>
                    <a:lstStyle/>
                    <a:p>
                      <a:pPr algn="l" fontAlgn="b">
                        <a:lnSpc>
                          <a:spcPct val="120000"/>
                        </a:lnSpc>
                      </a:pPr>
                      <a:r>
                        <a:rPr lang="en-US" sz="2400" u="none" strike="noStrike" dirty="0">
                          <a:effectLst/>
                          <a:latin typeface="Helvetica" pitchFamily="2" charset="0"/>
                        </a:rPr>
                        <a:t>sent –</a:t>
                      </a:r>
                    </a:p>
                    <a:p>
                      <a:pPr algn="l" fontAlgn="b">
                        <a:lnSpc>
                          <a:spcPct val="120000"/>
                        </a:lnSpc>
                      </a:pPr>
                      <a:r>
                        <a:rPr lang="en-US" sz="2400" b="0" i="0" u="none" strike="noStrike" dirty="0">
                          <a:solidFill>
                            <a:srgbClr val="000000"/>
                          </a:solidFill>
                          <a:effectLst/>
                          <a:latin typeface="Helvetica" pitchFamily="2" charset="0"/>
                        </a:rPr>
                        <a:t>Sum of sentiment score for each day in week</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r>
                        <a:rPr lang="en-US" sz="2400" u="none" strike="noStrike">
                          <a:effectLst/>
                          <a:latin typeface="Helvetica" pitchFamily="2" charset="0"/>
                        </a:rPr>
                        <a:t>9.778</a:t>
                      </a:r>
                      <a:endParaRPr lang="en-US" sz="2400" b="0" i="0" u="none" strike="noStrike">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1196601"/>
                  </a:ext>
                </a:extLst>
              </a:tr>
              <a:tr h="949327">
                <a:tc>
                  <a:txBody>
                    <a:bodyPr/>
                    <a:lstStyle/>
                    <a:p>
                      <a:pPr algn="l" fontAlgn="b">
                        <a:lnSpc>
                          <a:spcPct val="120000"/>
                        </a:lnSpc>
                      </a:pPr>
                      <a:r>
                        <a:rPr lang="en-US" sz="2400" u="none" strike="noStrike" dirty="0">
                          <a:effectLst/>
                          <a:latin typeface="Helvetica" pitchFamily="2" charset="0"/>
                        </a:rPr>
                        <a:t>response:emote.11 – </a:t>
                      </a:r>
                    </a:p>
                    <a:p>
                      <a:pPr algn="l" fontAlgn="b">
                        <a:lnSpc>
                          <a:spcPct val="120000"/>
                        </a:lnSpc>
                      </a:pPr>
                      <a:r>
                        <a:rPr lang="en-US" sz="2400" b="0" i="0" u="none" strike="noStrike" dirty="0">
                          <a:solidFill>
                            <a:srgbClr val="000000"/>
                          </a:solidFill>
                          <a:effectLst/>
                          <a:latin typeface="Helvetica" pitchFamily="2" charset="0"/>
                        </a:rPr>
                        <a:t>Interaction </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r>
                        <a:rPr lang="en-US" sz="2400" u="none" strike="noStrike" dirty="0">
                          <a:effectLst/>
                          <a:latin typeface="Helvetica" pitchFamily="2" charset="0"/>
                        </a:rPr>
                        <a:t>0.000</a:t>
                      </a: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0736805"/>
                  </a:ext>
                </a:extLst>
              </a:tr>
              <a:tr h="949327">
                <a:tc>
                  <a:txBody>
                    <a:bodyPr/>
                    <a:lstStyle/>
                    <a:p>
                      <a:pPr algn="l" fontAlgn="b">
                        <a:lnSpc>
                          <a:spcPct val="120000"/>
                        </a:lnSpc>
                      </a:pPr>
                      <a:r>
                        <a:rPr lang="en-US" sz="2400" u="none" strike="noStrike" dirty="0">
                          <a:effectLst/>
                          <a:latin typeface="Helvetica" pitchFamily="2" charset="0"/>
                        </a:rPr>
                        <a:t>response:emote.21 – </a:t>
                      </a:r>
                    </a:p>
                    <a:p>
                      <a:pPr algn="l" fontAlgn="b">
                        <a:lnSpc>
                          <a:spcPct val="120000"/>
                        </a:lnSpc>
                      </a:pPr>
                      <a:r>
                        <a:rPr lang="en-US" sz="2400" b="0" i="0" u="none" strike="noStrike" dirty="0">
                          <a:solidFill>
                            <a:srgbClr val="000000"/>
                          </a:solidFill>
                          <a:effectLst/>
                          <a:latin typeface="Helvetica" pitchFamily="2" charset="0"/>
                        </a:rPr>
                        <a:t>Interaction </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r>
                        <a:rPr lang="en-US" sz="2400" u="none" strike="noStrike" dirty="0">
                          <a:effectLst/>
                          <a:latin typeface="Helvetica" pitchFamily="2" charset="0"/>
                        </a:rPr>
                        <a:t>0.000</a:t>
                      </a: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0896968"/>
                  </a:ext>
                </a:extLst>
              </a:tr>
              <a:tr h="949327">
                <a:tc>
                  <a:txBody>
                    <a:bodyPr/>
                    <a:lstStyle/>
                    <a:p>
                      <a:pPr algn="l" fontAlgn="b">
                        <a:lnSpc>
                          <a:spcPct val="120000"/>
                        </a:lnSpc>
                      </a:pPr>
                      <a:r>
                        <a:rPr lang="en-US" sz="2400" u="none" strike="noStrike" dirty="0">
                          <a:effectLst/>
                          <a:latin typeface="Helvetica" pitchFamily="2" charset="0"/>
                        </a:rPr>
                        <a:t>response:emote.31 – </a:t>
                      </a:r>
                    </a:p>
                    <a:p>
                      <a:pPr algn="l" fontAlgn="b">
                        <a:lnSpc>
                          <a:spcPct val="120000"/>
                        </a:lnSpc>
                      </a:pPr>
                      <a:r>
                        <a:rPr lang="en-US" sz="2400" b="0" i="0" u="none" strike="noStrike" dirty="0">
                          <a:solidFill>
                            <a:srgbClr val="000000"/>
                          </a:solidFill>
                          <a:effectLst/>
                          <a:latin typeface="Helvetica" pitchFamily="2" charset="0"/>
                        </a:rPr>
                        <a:t>Interaction </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r>
                        <a:rPr lang="en-US" sz="2400" u="none" strike="noStrike" dirty="0">
                          <a:effectLst/>
                          <a:latin typeface="Helvetica" pitchFamily="2" charset="0"/>
                        </a:rPr>
                        <a:t>0.000</a:t>
                      </a: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042987"/>
                  </a:ext>
                </a:extLst>
              </a:tr>
              <a:tr h="949327">
                <a:tc>
                  <a:txBody>
                    <a:bodyPr/>
                    <a:lstStyle/>
                    <a:p>
                      <a:pPr algn="l" fontAlgn="b">
                        <a:lnSpc>
                          <a:spcPct val="120000"/>
                        </a:lnSpc>
                      </a:pPr>
                      <a:r>
                        <a:rPr lang="en-US" sz="2400" u="none" strike="noStrike" dirty="0" err="1">
                          <a:effectLst/>
                          <a:latin typeface="Helvetica" pitchFamily="2" charset="0"/>
                        </a:rPr>
                        <a:t>response:sent</a:t>
                      </a:r>
                      <a:r>
                        <a:rPr lang="en-US" sz="2400" u="none" strike="noStrike" dirty="0">
                          <a:effectLst/>
                          <a:latin typeface="Helvetica" pitchFamily="2" charset="0"/>
                        </a:rPr>
                        <a:t> – </a:t>
                      </a:r>
                    </a:p>
                    <a:p>
                      <a:pPr algn="l" fontAlgn="b">
                        <a:lnSpc>
                          <a:spcPct val="120000"/>
                        </a:lnSpc>
                      </a:pPr>
                      <a:r>
                        <a:rPr lang="en-US" sz="2400" b="0" i="0" u="none" strike="noStrike" dirty="0">
                          <a:solidFill>
                            <a:srgbClr val="000000"/>
                          </a:solidFill>
                          <a:effectLst/>
                          <a:latin typeface="Helvetica" pitchFamily="2" charset="0"/>
                        </a:rPr>
                        <a:t>Interaction </a:t>
                      </a:r>
                    </a:p>
                  </a:txBody>
                  <a:tcPr marL="9525" marR="9525" marT="9525" marB="0" anchor="b">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lnSpc>
                          <a:spcPct val="120000"/>
                        </a:lnSpc>
                      </a:pPr>
                      <a:r>
                        <a:rPr lang="en-US" sz="2400" u="none" strike="noStrike" dirty="0">
                          <a:effectLst/>
                          <a:latin typeface="Helvetica" pitchFamily="2" charset="0"/>
                        </a:rPr>
                        <a:t>0.000</a:t>
                      </a:r>
                      <a:endParaRPr lang="en-US" sz="2400" b="0" i="0" u="none" strike="noStrike" dirty="0">
                        <a:solidFill>
                          <a:srgbClr val="000000"/>
                        </a:solidFill>
                        <a:effectLst/>
                        <a:latin typeface="Helvetica"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1213062"/>
                  </a:ext>
                </a:extLst>
              </a:tr>
            </a:tbl>
          </a:graphicData>
        </a:graphic>
      </p:graphicFrame>
    </p:spTree>
    <p:extLst>
      <p:ext uri="{BB962C8B-B14F-4D97-AF65-F5344CB8AC3E}">
        <p14:creationId xmlns:p14="http://schemas.microsoft.com/office/powerpoint/2010/main" val="28218670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793</TotalTime>
  <Words>980</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Baskerville</vt:lpstr>
      <vt:lpstr>Calibri</vt:lpstr>
      <vt:lpstr>Calibri Light</vt:lpstr>
      <vt:lpstr>Helvetica</vt:lpstr>
      <vt:lpstr>Helvetica Neue</vt:lpstr>
      <vt:lpstr>Libre Baskerville</vt:lpstr>
      <vt:lpstr>Quattrocento</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Kathryn Coulter</cp:lastModifiedBy>
  <cp:revision>31</cp:revision>
  <cp:lastPrinted>2018-12-06T14:30:44Z</cp:lastPrinted>
  <dcterms:created xsi:type="dcterms:W3CDTF">2018-12-06T03:17:31Z</dcterms:created>
  <dcterms:modified xsi:type="dcterms:W3CDTF">2018-12-06T16:31:15Z</dcterms:modified>
</cp:coreProperties>
</file>