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Merriweather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b8536fe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cb8536fe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b8536fe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b8536fe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b8536fe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b8536fe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b8536fe6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b8536fe6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cb8536fe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cb8536fe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b8536fe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b8536fe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b8536fe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b8536fe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b8536fe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b8536fe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b3f3dd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b3f3dd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b8536fe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b8536fe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b8536fe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b8536fe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cb8536fe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cb8536fe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cb8536fe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cb8536fe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cb8536fe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cb8536fe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b3f3dd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b3f3dd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cb3f3dd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cb3f3dd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cb8536fe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cb8536fe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cb8536fe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cb8536fe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cb8536fe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cb8536fe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b8536fe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b8536fe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cb8536fe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cb8536fe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b8536fe6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b8536fe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cb8536fe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cb8536fe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cb8536fe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cb8536fe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cb8536fe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cb8536fe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cb8536fe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cb8536fe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cb8536fe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cb8536fe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cb8536f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cb8536f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cb8536fe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cb8536fe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cb8536fe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cb8536fe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cb8536fe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cb8536fe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cb8536fe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cb8536fe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b8536fe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b8536fe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cb8536fe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cb8536f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cb8536fe6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cb8536fe6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cb3f3dd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cb3f3dd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cb3f3dd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cb3f3dd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cb8536fe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cb8536fe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b8536fe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b8536fe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b8536fe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b8536fe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b8536fe6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b8536fe6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b8536fe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b8536fe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b8536fe6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b8536fe6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b8536fe6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b8536fe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Air Toxics in US Communities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9400" y="1441525"/>
            <a:ext cx="58368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An investigation of toxic air pollution and related respiratory hazard and cancer risks in low and high percent minority communities in the U.S.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Presented By: Kate Wessels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50" y="942675"/>
            <a:ext cx="5089649" cy="30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97050" y="1433525"/>
            <a:ext cx="46494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Two groups: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“Low minority” block groups: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percent minority &lt; 50%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	~150,000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“High minority” block groups: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Percent minority &gt;= 50%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~66,000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50" y="942675"/>
            <a:ext cx="5089649" cy="30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97050" y="1196900"/>
            <a:ext cx="40977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 </a:t>
            </a: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Test Setup: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Null Hypothesis: H</a:t>
            </a:r>
            <a:r>
              <a:rPr b="1" baseline="-25000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 b="1" baseline="-25000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- The average respiratory hazard index in low minority groups is equal to the average respiratory hazard index in high minority block groups.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Alternate Hypothesis: H</a:t>
            </a:r>
            <a:r>
              <a:rPr b="1" baseline="-25000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endParaRPr b="1" baseline="-25000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- The average respiratory hazard index in high minority groups is greater than the average respiratory hazard index in low minority block groups.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Significance Level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- 95% confidence interval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50" y="942675"/>
            <a:ext cx="5089649" cy="30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97050" y="938150"/>
            <a:ext cx="40479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0.400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0.509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50" y="942675"/>
            <a:ext cx="5089649" cy="30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97050" y="938150"/>
            <a:ext cx="40479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0.400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0.509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0.000358  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0.000542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50" y="942675"/>
            <a:ext cx="5089649" cy="30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97050" y="938150"/>
            <a:ext cx="40479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0.400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0.509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0.000358  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0.000542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109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50" y="942675"/>
            <a:ext cx="5089649" cy="30537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97050" y="938150"/>
            <a:ext cx="40479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0.400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0.509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0.000358  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0.000542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109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U-test: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P-value: 0.0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Assuming a 95% confidence interval, reject the null hypothesis that there is no difference in average RESP hazard index in low and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Accept the alternate hypothesis that average respiratory hazard index is greater in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#2: Is there a difference in the average PM 2.5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#2: Is there a difference in the average PM 2.5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50" y="1447200"/>
            <a:ext cx="4830601" cy="28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#2: Is there a difference in the average PM 2.5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50" y="1447200"/>
            <a:ext cx="4830601" cy="28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97050" y="102557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7.979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8.819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#2: Is there a difference in the average PM 2.5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50" y="1447200"/>
            <a:ext cx="4830601" cy="28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97050" y="102557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7.979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8.819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PM 2.5 concentrations:  0.00370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PM 2.5 concentrations: 0.00619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#2: Is there a difference in the average PM 2.5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50" y="1447200"/>
            <a:ext cx="4830601" cy="28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/>
        </p:nvSpPr>
        <p:spPr>
          <a:xfrm>
            <a:off x="97050" y="102557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7.979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8.819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PM 2.5 concentrations:  0.00370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PM 2.5 concentrations: 0.00619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0.840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#2: Is there a difference in the average PM 2.5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50" y="1447200"/>
            <a:ext cx="4830601" cy="289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97050" y="950100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7.979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8.819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PM 2.5 concentrations: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 0.00370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PM 2.5 concentrations: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0.00619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0.840 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U-test: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P-value: 0.0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Assuming a 95% confidence interval, reject the null hypothesis that there is no difference in average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PM 2.5 concentrations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in low and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Accept the alternate hypothesis that average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PM 2.5 concentrations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is greater in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#3: Is there a difference in the average cancer risk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#3: Is there a difference in the average cancer risk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338650"/>
            <a:ext cx="4830575" cy="2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#3: Is there a difference in the average cancer risk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338650"/>
            <a:ext cx="4830575" cy="28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97050" y="91702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29.621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35.787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#3: Is there a difference in the average cancer risk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338650"/>
            <a:ext cx="4830575" cy="28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/>
        </p:nvSpPr>
        <p:spPr>
          <a:xfrm>
            <a:off x="97050" y="91702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29.621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35.787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cancer risk:  0.028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cancer risk: 0.052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#3: Is there a difference in the average cancer risk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338650"/>
            <a:ext cx="4830575" cy="28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97050" y="91702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29.621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35.787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cancer risk:  0.028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cancer risk: 0.052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6.165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#3: Is there a difference in the average cancer risk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97050" y="917025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29.621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35.787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cancer risk:  0.028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cancer risk: 0.052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6.165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U-test: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P-value: 0.0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Assuming a 95% confidence interval, reject the null hypothesis that there is no difference in average cancer risk low and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Accept the alternate hypothesis that average cancer risk is greater in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338650"/>
            <a:ext cx="4830575" cy="28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#4: Is there a difference in the average ground-level Ozone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#4: Is there a difference in the average ground-level Ozone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50" y="1056725"/>
            <a:ext cx="4760125" cy="28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Data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365250"/>
            <a:ext cx="8520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EPA’s 2019 EJSCREEN dataset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Environmental and demographic indicators  by census tract and block group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#4: Is there a difference in the average ground-level Ozone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50" y="1056725"/>
            <a:ext cx="4760125" cy="28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 txBox="1"/>
          <p:nvPr/>
        </p:nvSpPr>
        <p:spPr>
          <a:xfrm>
            <a:off x="97050" y="1272400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Ozone concentration:  0.014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Ozone concentration:  0.030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#4: Is there a difference in the average ground-level Ozone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50" y="1056725"/>
            <a:ext cx="4760125" cy="28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/>
        </p:nvSpPr>
        <p:spPr>
          <a:xfrm>
            <a:off x="97050" y="1272400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Ozone concentration:  0.014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Ozone concentration:  0.030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1.007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/>
        </p:nvSpPr>
        <p:spPr>
          <a:xfrm>
            <a:off x="97050" y="172550"/>
            <a:ext cx="4313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#4: Is there a difference in the average ground-level Ozone concentrations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50" y="1056725"/>
            <a:ext cx="4760125" cy="28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/>
        </p:nvSpPr>
        <p:spPr>
          <a:xfrm>
            <a:off x="97050" y="1272400"/>
            <a:ext cx="4173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42.628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43.635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Ozone concentration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  0.014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Ozone concentration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:  0.030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1.007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U-test: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P-value: 3.4 * 10</a:t>
            </a:r>
            <a:r>
              <a:rPr baseline="30000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-28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Unable to reject null hypothesis here, after considering the effect size relative  to the sample means and the standard error of each sample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335325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335325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  <p:sp>
        <p:nvSpPr>
          <p:cNvPr id="275" name="Google Shape;275;p46"/>
          <p:cNvSpPr txBox="1"/>
          <p:nvPr/>
        </p:nvSpPr>
        <p:spPr>
          <a:xfrm>
            <a:off x="215675" y="1520550"/>
            <a:ext cx="41730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With 95% confidence, we accept that: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The average respiratory hazard index is greater in high minority block groups compared to low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average PM 2.5 concentration is greater in high minority block groups compared to low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average cancer risk is greater in high minority block groups compared to low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335325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</a:t>
            </a:r>
            <a:endParaRPr/>
          </a:p>
        </p:txBody>
      </p:sp>
      <p:sp>
        <p:nvSpPr>
          <p:cNvPr id="281" name="Google Shape;281;p47"/>
          <p:cNvSpPr txBox="1"/>
          <p:nvPr/>
        </p:nvSpPr>
        <p:spPr>
          <a:xfrm>
            <a:off x="215675" y="1520550"/>
            <a:ext cx="41730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With 95% confidence, we accept that: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The average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respiratory hazard index is greater in high minority block groups compared to low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average PM 2.5 concentration is greater in high minority block groups compared to low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average cancer risk is greater in high minority block groups compared to low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4572000" y="1520550"/>
            <a:ext cx="41730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With 95% confidence, we are unable to reject that: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The average Ozone concentration is the same in low minority and high minority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the Results Matter?</a:t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11700" y="1505700"/>
            <a:ext cx="7357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99" name="Google Shape;299;p50"/>
          <p:cNvSpPr txBox="1"/>
          <p:nvPr/>
        </p:nvSpPr>
        <p:spPr>
          <a:xfrm>
            <a:off x="370175" y="1772950"/>
            <a:ext cx="38997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Further analysis and hypothesis testing in Alameda county </a:t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750" y="1678925"/>
            <a:ext cx="4070700" cy="32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1"/>
          <p:cNvSpPr txBox="1"/>
          <p:nvPr/>
        </p:nvSpPr>
        <p:spPr>
          <a:xfrm>
            <a:off x="370175" y="1772950"/>
            <a:ext cx="38997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Further analysis and hypothesis testing in Alameda county </a:t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Data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11700" y="1365250"/>
            <a:ext cx="85206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EPA’s 2019 EJSCREEN dataset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Environmental and demographic indicators  by census tract and block group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3" name="Google Shape;83;p16"/>
          <p:cNvSpPr txBox="1"/>
          <p:nvPr/>
        </p:nvSpPr>
        <p:spPr>
          <a:xfrm>
            <a:off x="311725" y="2094900"/>
            <a:ext cx="80904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this analysis: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Percent Minority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the % of people in a census tract block group who listed on their census their racial status  as a race other than White alone and/or listed listed their ethnicity as Hispanic or Latino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PM 2.5 (ug/m3):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particulate matter under 1 micron per cubic meter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Ozone (ppb)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ozone concentration in the air in parts per billion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Respiratory hazard index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respiratory hazard risk, measured as a ratio of exposure concentration to health-based reference concentration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Cancer (lifetime risk per million)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lifetime cancer risk from inhalation of air toxics (per million people)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750" y="1678925"/>
            <a:ext cx="4070700" cy="32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2"/>
          <p:cNvSpPr txBox="1"/>
          <p:nvPr/>
        </p:nvSpPr>
        <p:spPr>
          <a:xfrm>
            <a:off x="370175" y="1772950"/>
            <a:ext cx="38997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Further analysis and hypothesis testing in </a:t>
            </a:r>
            <a:r>
              <a:rPr lang="en" sz="1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Alameda county </a:t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370175" y="2921600"/>
            <a:ext cx="35115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Further analysis and hypothesis testing across other counties in California.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311700" y="346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in Alameda county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346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in Alameda county</a:t>
            </a:r>
            <a:endParaRPr/>
          </a:p>
        </p:txBody>
      </p:sp>
      <p:sp>
        <p:nvSpPr>
          <p:cNvPr id="325" name="Google Shape;325;p54"/>
          <p:cNvSpPr txBox="1"/>
          <p:nvPr/>
        </p:nvSpPr>
        <p:spPr>
          <a:xfrm>
            <a:off x="37750" y="1260138"/>
            <a:ext cx="7539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Is there a difference in the average respiratory hazard index in low minority and high minority block groups within Alameda County?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346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in Alameda county</a:t>
            </a:r>
            <a:endParaRPr/>
          </a:p>
        </p:txBody>
      </p:sp>
      <p:sp>
        <p:nvSpPr>
          <p:cNvPr id="331" name="Google Shape;331;p55"/>
          <p:cNvSpPr txBox="1"/>
          <p:nvPr/>
        </p:nvSpPr>
        <p:spPr>
          <a:xfrm>
            <a:off x="37750" y="1260138"/>
            <a:ext cx="7539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Is there a difference in the average respiratory hazard index in low minority and high minority block groups within Alameda County?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25" y="2021450"/>
            <a:ext cx="4450525" cy="267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11700" y="3464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in Alameda county</a:t>
            </a:r>
            <a:endParaRPr/>
          </a:p>
        </p:txBody>
      </p:sp>
      <p:sp>
        <p:nvSpPr>
          <p:cNvPr id="338" name="Google Shape;338;p56"/>
          <p:cNvSpPr txBox="1"/>
          <p:nvPr/>
        </p:nvSpPr>
        <p:spPr>
          <a:xfrm>
            <a:off x="37750" y="1260138"/>
            <a:ext cx="7539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Is there a difference in the average respiratory hazard index in low minority and high minority block groups within Alameda County?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25" y="2021450"/>
            <a:ext cx="4450525" cy="267031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6"/>
          <p:cNvSpPr txBox="1"/>
          <p:nvPr/>
        </p:nvSpPr>
        <p:spPr>
          <a:xfrm>
            <a:off x="37750" y="1797075"/>
            <a:ext cx="5199600" cy="28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Results:</a:t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Mean: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0.432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0.438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 error: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low minority RESP hazard index: 0.000358  </a:t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high minority RESP hazard index:  0.000542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Effect size: 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00596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U-test: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P-value: 0.074  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Assuming a 95% confidence interval, unable to reject the null hypothesis  that average respiratory hazard index is the same in low and high minority block groups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/>
        </p:nvSpPr>
        <p:spPr>
          <a:xfrm>
            <a:off x="990825" y="1613650"/>
            <a:ext cx="84900" cy="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57175" y="92975"/>
            <a:ext cx="31821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70225" y="1011325"/>
            <a:ext cx="37503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Scatter matrix for each of the different indicators: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Percent Minority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PM 2.5 (ug/m3)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Ozone (ppb)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Cancer (lifetime risk per million)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Respiratory hazard index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5653" l="4314" r="5039" t="8941"/>
          <a:stretch/>
        </p:blipFill>
        <p:spPr>
          <a:xfrm>
            <a:off x="3961000" y="248475"/>
            <a:ext cx="5028475" cy="4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78" y="566650"/>
            <a:ext cx="5104576" cy="41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78" y="566650"/>
            <a:ext cx="5104576" cy="41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3244650" y="1141825"/>
            <a:ext cx="941100" cy="25101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97050" y="172550"/>
            <a:ext cx="4313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#1: Is there a difference in the average respiratory hazard index in low minority and high minority block groups?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97050" y="1433525"/>
            <a:ext cx="46494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Two groups: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“Low minority” block groups:</a:t>
            </a: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percent minority &lt; 50%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	~150,000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"/>
              <a:buChar char="●"/>
            </a:pPr>
            <a:r>
              <a:rPr b="1"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“High minority” block groups: </a:t>
            </a:r>
            <a:endParaRPr b="1"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Percent minority &gt;= 50%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~66,000 block groups</a:t>
            </a:r>
            <a:endParaRPr sz="1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