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4"/>
  </p:sldMasterIdLst>
  <p:notesMasterIdLst>
    <p:notesMasterId r:id="rId35"/>
  </p:notesMasterIdLst>
  <p:handoutMasterIdLst>
    <p:handoutMasterId r:id="rId36"/>
  </p:handoutMasterIdLst>
  <p:sldIdLst>
    <p:sldId id="330" r:id="rId5"/>
    <p:sldId id="357" r:id="rId6"/>
    <p:sldId id="340" r:id="rId7"/>
    <p:sldId id="377" r:id="rId8"/>
    <p:sldId id="390" r:id="rId9"/>
    <p:sldId id="391" r:id="rId10"/>
    <p:sldId id="386" r:id="rId11"/>
    <p:sldId id="346" r:id="rId12"/>
    <p:sldId id="372" r:id="rId13"/>
    <p:sldId id="389" r:id="rId14"/>
    <p:sldId id="345" r:id="rId15"/>
    <p:sldId id="370" r:id="rId16"/>
    <p:sldId id="368" r:id="rId17"/>
    <p:sldId id="354" r:id="rId18"/>
    <p:sldId id="348" r:id="rId19"/>
    <p:sldId id="393" r:id="rId20"/>
    <p:sldId id="375" r:id="rId21"/>
    <p:sldId id="343" r:id="rId22"/>
    <p:sldId id="379" r:id="rId23"/>
    <p:sldId id="349" r:id="rId24"/>
    <p:sldId id="394" r:id="rId25"/>
    <p:sldId id="395" r:id="rId26"/>
    <p:sldId id="396" r:id="rId27"/>
    <p:sldId id="397" r:id="rId28"/>
    <p:sldId id="398" r:id="rId29"/>
    <p:sldId id="378" r:id="rId30"/>
    <p:sldId id="380" r:id="rId31"/>
    <p:sldId id="350" r:id="rId32"/>
    <p:sldId id="387" r:id="rId33"/>
    <p:sldId id="310" r:id="rId34"/>
  </p:sldIdLst>
  <p:sldSz cx="16256000" cy="9144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Morton" initials="KM" lastIdx="27" clrIdx="0">
    <p:extLst>
      <p:ext uri="{19B8F6BF-5375-455C-9EA6-DF929625EA0E}">
        <p15:presenceInfo xmlns:p15="http://schemas.microsoft.com/office/powerpoint/2012/main" userId="S::Keith.Morton@coforge.com::ef212982-8f06-4628-9026-bc1c9883ea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FF"/>
    <a:srgbClr val="B5FFFF"/>
    <a:srgbClr val="FFFF80"/>
    <a:srgbClr val="EDEDED"/>
    <a:srgbClr val="6CB23E"/>
    <a:srgbClr val="FFABAB"/>
    <a:srgbClr val="49BF64"/>
    <a:srgbClr val="EF7724"/>
    <a:srgbClr val="A99F9E"/>
    <a:srgbClr val="B4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CD5CC-9362-4F0B-B2FF-D9BE26287EFE}" v="9" dt="2023-02-06T05:54:51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50" d="100"/>
          <a:sy n="50" d="100"/>
        </p:scale>
        <p:origin x="644" y="44"/>
      </p:cViewPr>
      <p:guideLst>
        <p:guide orient="horz" pos="2880"/>
        <p:guide pos="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6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18CF4-465E-4C4F-A10C-D7092D119F1A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C52F-5516-4A4F-93EA-1777049393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13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91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53CA0-28A1-1E4E-9EF7-EC20CB6FB85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2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IITTec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facebook.com/niit.tech/" TargetMode="External"/><Relationship Id="rId4" Type="http://schemas.openxmlformats.org/officeDocument/2006/relationships/hyperlink" Target="https://www.youtube.com/user/niittechnologiesltd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6172-4CF5-574A-A9E3-F0FD1AE7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32" y="78000"/>
            <a:ext cx="14904720" cy="731837"/>
          </a:xfrm>
        </p:spPr>
        <p:txBody>
          <a:bodyPr anchor="b"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10AB97-726F-4076-954C-78D67B645E08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937549"/>
            <a:ext cx="16256000" cy="1284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9A5DE10-FA8E-409B-9207-5E8EDC646450}"/>
              </a:ext>
            </a:extLst>
          </p:cNvPr>
          <p:cNvSpPr/>
          <p:nvPr userDrawn="1"/>
        </p:nvSpPr>
        <p:spPr>
          <a:xfrm>
            <a:off x="50800" y="50800"/>
            <a:ext cx="324092" cy="8098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0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73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7BBE34-CA44-431D-B587-C0D10B22A7C5}"/>
              </a:ext>
            </a:extLst>
          </p:cNvPr>
          <p:cNvSpPr/>
          <p:nvPr userDrawn="1"/>
        </p:nvSpPr>
        <p:spPr>
          <a:xfrm>
            <a:off x="0" y="0"/>
            <a:ext cx="16256000" cy="9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E3CB9D-81A1-4805-866F-5616494322CF}"/>
              </a:ext>
            </a:extLst>
          </p:cNvPr>
          <p:cNvCxnSpPr>
            <a:cxnSpLocks/>
          </p:cNvCxnSpPr>
          <p:nvPr userDrawn="1"/>
        </p:nvCxnSpPr>
        <p:spPr>
          <a:xfrm>
            <a:off x="1887416" y="3610708"/>
            <a:ext cx="4454280" cy="0"/>
          </a:xfrm>
          <a:prstGeom prst="line">
            <a:avLst/>
          </a:prstGeom>
          <a:ln w="28575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EC483D-3AE8-4F52-9CB7-5978F44C40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34527" y="2825258"/>
            <a:ext cx="9238272" cy="68075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79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497A461-D5A7-A043-9407-FA5684E2D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9" name="Freeform 18">
            <a:hlinkClick r:id="rId3"/>
            <a:extLst>
              <a:ext uri="{FF2B5EF4-FFF2-40B4-BE49-F238E27FC236}">
                <a16:creationId xmlns:a16="http://schemas.microsoft.com/office/drawing/2014/main" id="{ED485EB3-7695-1E4B-A03C-8DF22DA71EC4}"/>
              </a:ext>
            </a:extLst>
          </p:cNvPr>
          <p:cNvSpPr>
            <a:spLocks/>
          </p:cNvSpPr>
          <p:nvPr/>
        </p:nvSpPr>
        <p:spPr bwMode="auto">
          <a:xfrm>
            <a:off x="10985939" y="5362705"/>
            <a:ext cx="435304" cy="355877"/>
          </a:xfrm>
          <a:custGeom>
            <a:avLst/>
            <a:gdLst>
              <a:gd name="T0" fmla="*/ 18 w 422"/>
              <a:gd name="T1" fmla="*/ 307 h 345"/>
              <a:gd name="T2" fmla="*/ 68 w 422"/>
              <a:gd name="T3" fmla="*/ 301 h 345"/>
              <a:gd name="T4" fmla="*/ 112 w 422"/>
              <a:gd name="T5" fmla="*/ 281 h 345"/>
              <a:gd name="T6" fmla="*/ 112 w 422"/>
              <a:gd name="T7" fmla="*/ 269 h 345"/>
              <a:gd name="T8" fmla="*/ 78 w 422"/>
              <a:gd name="T9" fmla="*/ 253 h 345"/>
              <a:gd name="T10" fmla="*/ 52 w 422"/>
              <a:gd name="T11" fmla="*/ 223 h 345"/>
              <a:gd name="T12" fmla="*/ 66 w 422"/>
              <a:gd name="T13" fmla="*/ 211 h 345"/>
              <a:gd name="T14" fmla="*/ 86 w 422"/>
              <a:gd name="T15" fmla="*/ 209 h 345"/>
              <a:gd name="T16" fmla="*/ 46 w 422"/>
              <a:gd name="T17" fmla="*/ 189 h 345"/>
              <a:gd name="T18" fmla="*/ 26 w 422"/>
              <a:gd name="T19" fmla="*/ 164 h 345"/>
              <a:gd name="T20" fmla="*/ 16 w 422"/>
              <a:gd name="T21" fmla="*/ 122 h 345"/>
              <a:gd name="T22" fmla="*/ 44 w 422"/>
              <a:gd name="T23" fmla="*/ 132 h 345"/>
              <a:gd name="T24" fmla="*/ 42 w 422"/>
              <a:gd name="T25" fmla="*/ 122 h 345"/>
              <a:gd name="T26" fmla="*/ 20 w 422"/>
              <a:gd name="T27" fmla="*/ 80 h 345"/>
              <a:gd name="T28" fmla="*/ 18 w 422"/>
              <a:gd name="T29" fmla="*/ 48 h 345"/>
              <a:gd name="T30" fmla="*/ 28 w 422"/>
              <a:gd name="T31" fmla="*/ 16 h 345"/>
              <a:gd name="T32" fmla="*/ 86 w 422"/>
              <a:gd name="T33" fmla="*/ 68 h 345"/>
              <a:gd name="T34" fmla="*/ 156 w 422"/>
              <a:gd name="T35" fmla="*/ 98 h 345"/>
              <a:gd name="T36" fmla="*/ 208 w 422"/>
              <a:gd name="T37" fmla="*/ 108 h 345"/>
              <a:gd name="T38" fmla="*/ 206 w 422"/>
              <a:gd name="T39" fmla="*/ 78 h 345"/>
              <a:gd name="T40" fmla="*/ 220 w 422"/>
              <a:gd name="T41" fmla="*/ 40 h 345"/>
              <a:gd name="T42" fmla="*/ 236 w 422"/>
              <a:gd name="T43" fmla="*/ 20 h 345"/>
              <a:gd name="T44" fmla="*/ 268 w 422"/>
              <a:gd name="T45" fmla="*/ 4 h 345"/>
              <a:gd name="T46" fmla="*/ 304 w 422"/>
              <a:gd name="T47" fmla="*/ 2 h 345"/>
              <a:gd name="T48" fmla="*/ 330 w 422"/>
              <a:gd name="T49" fmla="*/ 10 h 345"/>
              <a:gd name="T50" fmla="*/ 352 w 422"/>
              <a:gd name="T51" fmla="*/ 26 h 345"/>
              <a:gd name="T52" fmla="*/ 360 w 422"/>
              <a:gd name="T53" fmla="*/ 28 h 345"/>
              <a:gd name="T54" fmla="*/ 406 w 422"/>
              <a:gd name="T55" fmla="*/ 10 h 345"/>
              <a:gd name="T56" fmla="*/ 404 w 422"/>
              <a:gd name="T57" fmla="*/ 22 h 345"/>
              <a:gd name="T58" fmla="*/ 386 w 422"/>
              <a:gd name="T59" fmla="*/ 46 h 345"/>
              <a:gd name="T60" fmla="*/ 398 w 422"/>
              <a:gd name="T61" fmla="*/ 50 h 345"/>
              <a:gd name="T62" fmla="*/ 422 w 422"/>
              <a:gd name="T63" fmla="*/ 44 h 345"/>
              <a:gd name="T64" fmla="*/ 400 w 422"/>
              <a:gd name="T65" fmla="*/ 68 h 345"/>
              <a:gd name="T66" fmla="*/ 380 w 422"/>
              <a:gd name="T67" fmla="*/ 90 h 345"/>
              <a:gd name="T68" fmla="*/ 372 w 422"/>
              <a:gd name="T69" fmla="*/ 154 h 345"/>
              <a:gd name="T70" fmla="*/ 350 w 422"/>
              <a:gd name="T71" fmla="*/ 215 h 345"/>
              <a:gd name="T72" fmla="*/ 314 w 422"/>
              <a:gd name="T73" fmla="*/ 267 h 345"/>
              <a:gd name="T74" fmla="*/ 268 w 422"/>
              <a:gd name="T75" fmla="*/ 307 h 345"/>
              <a:gd name="T76" fmla="*/ 232 w 422"/>
              <a:gd name="T77" fmla="*/ 327 h 345"/>
              <a:gd name="T78" fmla="*/ 150 w 422"/>
              <a:gd name="T79" fmla="*/ 345 h 345"/>
              <a:gd name="T80" fmla="*/ 98 w 422"/>
              <a:gd name="T81" fmla="*/ 343 h 345"/>
              <a:gd name="T82" fmla="*/ 30 w 422"/>
              <a:gd name="T83" fmla="*/ 323 h 345"/>
              <a:gd name="T84" fmla="*/ 0 w 422"/>
              <a:gd name="T85" fmla="*/ 30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22" h="345">
                <a:moveTo>
                  <a:pt x="0" y="307"/>
                </a:moveTo>
                <a:lnTo>
                  <a:pt x="0" y="307"/>
                </a:lnTo>
                <a:lnTo>
                  <a:pt x="18" y="307"/>
                </a:lnTo>
                <a:lnTo>
                  <a:pt x="34" y="307"/>
                </a:lnTo>
                <a:lnTo>
                  <a:pt x="52" y="305"/>
                </a:lnTo>
                <a:lnTo>
                  <a:pt x="68" y="301"/>
                </a:lnTo>
                <a:lnTo>
                  <a:pt x="82" y="297"/>
                </a:lnTo>
                <a:lnTo>
                  <a:pt x="98" y="289"/>
                </a:lnTo>
                <a:lnTo>
                  <a:pt x="112" y="281"/>
                </a:lnTo>
                <a:lnTo>
                  <a:pt x="128" y="271"/>
                </a:lnTo>
                <a:lnTo>
                  <a:pt x="128" y="271"/>
                </a:lnTo>
                <a:lnTo>
                  <a:pt x="112" y="269"/>
                </a:lnTo>
                <a:lnTo>
                  <a:pt x="100" y="265"/>
                </a:lnTo>
                <a:lnTo>
                  <a:pt x="88" y="261"/>
                </a:lnTo>
                <a:lnTo>
                  <a:pt x="78" y="253"/>
                </a:lnTo>
                <a:lnTo>
                  <a:pt x="68" y="245"/>
                </a:lnTo>
                <a:lnTo>
                  <a:pt x="60" y="235"/>
                </a:lnTo>
                <a:lnTo>
                  <a:pt x="52" y="223"/>
                </a:lnTo>
                <a:lnTo>
                  <a:pt x="46" y="211"/>
                </a:lnTo>
                <a:lnTo>
                  <a:pt x="46" y="211"/>
                </a:lnTo>
                <a:lnTo>
                  <a:pt x="66" y="211"/>
                </a:lnTo>
                <a:lnTo>
                  <a:pt x="76" y="211"/>
                </a:lnTo>
                <a:lnTo>
                  <a:pt x="86" y="209"/>
                </a:lnTo>
                <a:lnTo>
                  <a:pt x="86" y="209"/>
                </a:lnTo>
                <a:lnTo>
                  <a:pt x="70" y="205"/>
                </a:lnTo>
                <a:lnTo>
                  <a:pt x="58" y="197"/>
                </a:lnTo>
                <a:lnTo>
                  <a:pt x="46" y="189"/>
                </a:lnTo>
                <a:lnTo>
                  <a:pt x="36" y="178"/>
                </a:lnTo>
                <a:lnTo>
                  <a:pt x="36" y="178"/>
                </a:lnTo>
                <a:lnTo>
                  <a:pt x="26" y="164"/>
                </a:lnTo>
                <a:lnTo>
                  <a:pt x="20" y="152"/>
                </a:lnTo>
                <a:lnTo>
                  <a:pt x="18" y="138"/>
                </a:lnTo>
                <a:lnTo>
                  <a:pt x="16" y="122"/>
                </a:lnTo>
                <a:lnTo>
                  <a:pt x="16" y="122"/>
                </a:lnTo>
                <a:lnTo>
                  <a:pt x="34" y="130"/>
                </a:lnTo>
                <a:lnTo>
                  <a:pt x="44" y="132"/>
                </a:lnTo>
                <a:lnTo>
                  <a:pt x="56" y="132"/>
                </a:lnTo>
                <a:lnTo>
                  <a:pt x="56" y="132"/>
                </a:lnTo>
                <a:lnTo>
                  <a:pt x="42" y="122"/>
                </a:lnTo>
                <a:lnTo>
                  <a:pt x="32" y="110"/>
                </a:lnTo>
                <a:lnTo>
                  <a:pt x="24" y="96"/>
                </a:lnTo>
                <a:lnTo>
                  <a:pt x="20" y="80"/>
                </a:lnTo>
                <a:lnTo>
                  <a:pt x="20" y="80"/>
                </a:lnTo>
                <a:lnTo>
                  <a:pt x="16" y="64"/>
                </a:lnTo>
                <a:lnTo>
                  <a:pt x="18" y="48"/>
                </a:lnTo>
                <a:lnTo>
                  <a:pt x="22" y="32"/>
                </a:lnTo>
                <a:lnTo>
                  <a:pt x="28" y="16"/>
                </a:lnTo>
                <a:lnTo>
                  <a:pt x="28" y="16"/>
                </a:lnTo>
                <a:lnTo>
                  <a:pt x="46" y="36"/>
                </a:lnTo>
                <a:lnTo>
                  <a:pt x="66" y="54"/>
                </a:lnTo>
                <a:lnTo>
                  <a:pt x="86" y="68"/>
                </a:lnTo>
                <a:lnTo>
                  <a:pt x="108" y="82"/>
                </a:lnTo>
                <a:lnTo>
                  <a:pt x="132" y="92"/>
                </a:lnTo>
                <a:lnTo>
                  <a:pt x="156" y="98"/>
                </a:lnTo>
                <a:lnTo>
                  <a:pt x="180" y="104"/>
                </a:lnTo>
                <a:lnTo>
                  <a:pt x="208" y="108"/>
                </a:lnTo>
                <a:lnTo>
                  <a:pt x="208" y="108"/>
                </a:lnTo>
                <a:lnTo>
                  <a:pt x="206" y="92"/>
                </a:lnTo>
                <a:lnTo>
                  <a:pt x="206" y="92"/>
                </a:lnTo>
                <a:lnTo>
                  <a:pt x="206" y="78"/>
                </a:lnTo>
                <a:lnTo>
                  <a:pt x="208" y="64"/>
                </a:lnTo>
                <a:lnTo>
                  <a:pt x="214" y="52"/>
                </a:lnTo>
                <a:lnTo>
                  <a:pt x="220" y="40"/>
                </a:lnTo>
                <a:lnTo>
                  <a:pt x="220" y="40"/>
                </a:lnTo>
                <a:lnTo>
                  <a:pt x="228" y="30"/>
                </a:lnTo>
                <a:lnTo>
                  <a:pt x="236" y="20"/>
                </a:lnTo>
                <a:lnTo>
                  <a:pt x="246" y="14"/>
                </a:lnTo>
                <a:lnTo>
                  <a:pt x="256" y="8"/>
                </a:lnTo>
                <a:lnTo>
                  <a:pt x="268" y="4"/>
                </a:lnTo>
                <a:lnTo>
                  <a:pt x="278" y="2"/>
                </a:lnTo>
                <a:lnTo>
                  <a:pt x="290" y="0"/>
                </a:lnTo>
                <a:lnTo>
                  <a:pt x="304" y="2"/>
                </a:lnTo>
                <a:lnTo>
                  <a:pt x="304" y="2"/>
                </a:lnTo>
                <a:lnTo>
                  <a:pt x="318" y="4"/>
                </a:lnTo>
                <a:lnTo>
                  <a:pt x="330" y="10"/>
                </a:lnTo>
                <a:lnTo>
                  <a:pt x="342" y="16"/>
                </a:lnTo>
                <a:lnTo>
                  <a:pt x="352" y="26"/>
                </a:lnTo>
                <a:lnTo>
                  <a:pt x="352" y="26"/>
                </a:lnTo>
                <a:lnTo>
                  <a:pt x="356" y="28"/>
                </a:lnTo>
                <a:lnTo>
                  <a:pt x="360" y="28"/>
                </a:lnTo>
                <a:lnTo>
                  <a:pt x="360" y="28"/>
                </a:lnTo>
                <a:lnTo>
                  <a:pt x="384" y="20"/>
                </a:lnTo>
                <a:lnTo>
                  <a:pt x="406" y="10"/>
                </a:lnTo>
                <a:lnTo>
                  <a:pt x="406" y="10"/>
                </a:lnTo>
                <a:lnTo>
                  <a:pt x="410" y="8"/>
                </a:lnTo>
                <a:lnTo>
                  <a:pt x="410" y="8"/>
                </a:lnTo>
                <a:lnTo>
                  <a:pt x="404" y="22"/>
                </a:lnTo>
                <a:lnTo>
                  <a:pt x="396" y="34"/>
                </a:lnTo>
                <a:lnTo>
                  <a:pt x="396" y="34"/>
                </a:lnTo>
                <a:lnTo>
                  <a:pt x="386" y="46"/>
                </a:lnTo>
                <a:lnTo>
                  <a:pt x="374" y="54"/>
                </a:lnTo>
                <a:lnTo>
                  <a:pt x="374" y="54"/>
                </a:lnTo>
                <a:lnTo>
                  <a:pt x="398" y="50"/>
                </a:lnTo>
                <a:lnTo>
                  <a:pt x="422" y="42"/>
                </a:lnTo>
                <a:lnTo>
                  <a:pt x="422" y="42"/>
                </a:lnTo>
                <a:lnTo>
                  <a:pt x="422" y="44"/>
                </a:lnTo>
                <a:lnTo>
                  <a:pt x="422" y="44"/>
                </a:lnTo>
                <a:lnTo>
                  <a:pt x="400" y="68"/>
                </a:lnTo>
                <a:lnTo>
                  <a:pt x="400" y="68"/>
                </a:lnTo>
                <a:lnTo>
                  <a:pt x="382" y="84"/>
                </a:lnTo>
                <a:lnTo>
                  <a:pt x="382" y="84"/>
                </a:lnTo>
                <a:lnTo>
                  <a:pt x="380" y="90"/>
                </a:lnTo>
                <a:lnTo>
                  <a:pt x="380" y="90"/>
                </a:lnTo>
                <a:lnTo>
                  <a:pt x="378" y="122"/>
                </a:lnTo>
                <a:lnTo>
                  <a:pt x="372" y="154"/>
                </a:lnTo>
                <a:lnTo>
                  <a:pt x="364" y="185"/>
                </a:lnTo>
                <a:lnTo>
                  <a:pt x="350" y="215"/>
                </a:lnTo>
                <a:lnTo>
                  <a:pt x="350" y="215"/>
                </a:lnTo>
                <a:lnTo>
                  <a:pt x="340" y="233"/>
                </a:lnTo>
                <a:lnTo>
                  <a:pt x="328" y="251"/>
                </a:lnTo>
                <a:lnTo>
                  <a:pt x="314" y="267"/>
                </a:lnTo>
                <a:lnTo>
                  <a:pt x="300" y="281"/>
                </a:lnTo>
                <a:lnTo>
                  <a:pt x="286" y="295"/>
                </a:lnTo>
                <a:lnTo>
                  <a:pt x="268" y="307"/>
                </a:lnTo>
                <a:lnTo>
                  <a:pt x="252" y="317"/>
                </a:lnTo>
                <a:lnTo>
                  <a:pt x="232" y="327"/>
                </a:lnTo>
                <a:lnTo>
                  <a:pt x="232" y="327"/>
                </a:lnTo>
                <a:lnTo>
                  <a:pt x="206" y="335"/>
                </a:lnTo>
                <a:lnTo>
                  <a:pt x="178" y="343"/>
                </a:lnTo>
                <a:lnTo>
                  <a:pt x="150" y="345"/>
                </a:lnTo>
                <a:lnTo>
                  <a:pt x="122" y="345"/>
                </a:lnTo>
                <a:lnTo>
                  <a:pt x="122" y="345"/>
                </a:lnTo>
                <a:lnTo>
                  <a:pt x="98" y="343"/>
                </a:lnTo>
                <a:lnTo>
                  <a:pt x="76" y="339"/>
                </a:lnTo>
                <a:lnTo>
                  <a:pt x="52" y="333"/>
                </a:lnTo>
                <a:lnTo>
                  <a:pt x="30" y="323"/>
                </a:lnTo>
                <a:lnTo>
                  <a:pt x="30" y="323"/>
                </a:lnTo>
                <a:lnTo>
                  <a:pt x="0" y="309"/>
                </a:lnTo>
                <a:lnTo>
                  <a:pt x="0" y="309"/>
                </a:lnTo>
                <a:lnTo>
                  <a:pt x="0" y="307"/>
                </a:lnTo>
                <a:lnTo>
                  <a:pt x="0" y="307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D35CA1-BFD5-514C-A998-15F06B9B01D6}"/>
              </a:ext>
            </a:extLst>
          </p:cNvPr>
          <p:cNvGrpSpPr/>
          <p:nvPr/>
        </p:nvGrpSpPr>
        <p:grpSpPr>
          <a:xfrm>
            <a:off x="11633200" y="5334000"/>
            <a:ext cx="426580" cy="430518"/>
            <a:chOff x="2652713" y="4170363"/>
            <a:chExt cx="687388" cy="693738"/>
          </a:xfrm>
          <a:solidFill>
            <a:schemeClr val="bg1"/>
          </a:solidFill>
        </p:grpSpPr>
        <p:sp>
          <p:nvSpPr>
            <p:cNvPr id="21" name="Freeform 20">
              <a:hlinkClick r:id="rId4"/>
              <a:extLst>
                <a:ext uri="{FF2B5EF4-FFF2-40B4-BE49-F238E27FC236}">
                  <a16:creationId xmlns:a16="http://schemas.microsoft.com/office/drawing/2014/main" id="{97C8BE30-1D0D-E049-878C-209CDD556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713" y="4170363"/>
              <a:ext cx="687388" cy="693738"/>
            </a:xfrm>
            <a:custGeom>
              <a:avLst/>
              <a:gdLst>
                <a:gd name="T0" fmla="*/ 0 w 433"/>
                <a:gd name="T1" fmla="*/ 233 h 437"/>
                <a:gd name="T2" fmla="*/ 0 w 433"/>
                <a:gd name="T3" fmla="*/ 205 h 437"/>
                <a:gd name="T4" fmla="*/ 0 w 433"/>
                <a:gd name="T5" fmla="*/ 201 h 437"/>
                <a:gd name="T6" fmla="*/ 4 w 433"/>
                <a:gd name="T7" fmla="*/ 168 h 437"/>
                <a:gd name="T8" fmla="*/ 16 w 433"/>
                <a:gd name="T9" fmla="*/ 136 h 437"/>
                <a:gd name="T10" fmla="*/ 28 w 433"/>
                <a:gd name="T11" fmla="*/ 110 h 437"/>
                <a:gd name="T12" fmla="*/ 60 w 433"/>
                <a:gd name="T13" fmla="*/ 66 h 437"/>
                <a:gd name="T14" fmla="*/ 80 w 433"/>
                <a:gd name="T15" fmla="*/ 48 h 437"/>
                <a:gd name="T16" fmla="*/ 130 w 433"/>
                <a:gd name="T17" fmla="*/ 18 h 437"/>
                <a:gd name="T18" fmla="*/ 188 w 433"/>
                <a:gd name="T19" fmla="*/ 2 h 437"/>
                <a:gd name="T20" fmla="*/ 204 w 433"/>
                <a:gd name="T21" fmla="*/ 0 h 437"/>
                <a:gd name="T22" fmla="*/ 230 w 433"/>
                <a:gd name="T23" fmla="*/ 0 h 437"/>
                <a:gd name="T24" fmla="*/ 232 w 433"/>
                <a:gd name="T25" fmla="*/ 2 h 437"/>
                <a:gd name="T26" fmla="*/ 266 w 433"/>
                <a:gd name="T27" fmla="*/ 6 h 437"/>
                <a:gd name="T28" fmla="*/ 292 w 433"/>
                <a:gd name="T29" fmla="*/ 14 h 437"/>
                <a:gd name="T30" fmla="*/ 338 w 433"/>
                <a:gd name="T31" fmla="*/ 38 h 437"/>
                <a:gd name="T32" fmla="*/ 360 w 433"/>
                <a:gd name="T33" fmla="*/ 56 h 437"/>
                <a:gd name="T34" fmla="*/ 400 w 433"/>
                <a:gd name="T35" fmla="*/ 102 h 437"/>
                <a:gd name="T36" fmla="*/ 411 w 433"/>
                <a:gd name="T37" fmla="*/ 122 h 437"/>
                <a:gd name="T38" fmla="*/ 427 w 433"/>
                <a:gd name="T39" fmla="*/ 166 h 437"/>
                <a:gd name="T40" fmla="*/ 431 w 433"/>
                <a:gd name="T41" fmla="*/ 189 h 437"/>
                <a:gd name="T42" fmla="*/ 433 w 433"/>
                <a:gd name="T43" fmla="*/ 205 h 437"/>
                <a:gd name="T44" fmla="*/ 433 w 433"/>
                <a:gd name="T45" fmla="*/ 233 h 437"/>
                <a:gd name="T46" fmla="*/ 431 w 433"/>
                <a:gd name="T47" fmla="*/ 249 h 437"/>
                <a:gd name="T48" fmla="*/ 423 w 433"/>
                <a:gd name="T49" fmla="*/ 285 h 437"/>
                <a:gd name="T50" fmla="*/ 409 w 433"/>
                <a:gd name="T51" fmla="*/ 317 h 437"/>
                <a:gd name="T52" fmla="*/ 396 w 433"/>
                <a:gd name="T53" fmla="*/ 341 h 437"/>
                <a:gd name="T54" fmla="*/ 362 w 433"/>
                <a:gd name="T55" fmla="*/ 379 h 437"/>
                <a:gd name="T56" fmla="*/ 342 w 433"/>
                <a:gd name="T57" fmla="*/ 395 h 437"/>
                <a:gd name="T58" fmla="*/ 296 w 433"/>
                <a:gd name="T59" fmla="*/ 421 h 437"/>
                <a:gd name="T60" fmla="*/ 246 w 433"/>
                <a:gd name="T61" fmla="*/ 435 h 437"/>
                <a:gd name="T62" fmla="*/ 230 w 433"/>
                <a:gd name="T63" fmla="*/ 437 h 437"/>
                <a:gd name="T64" fmla="*/ 204 w 433"/>
                <a:gd name="T65" fmla="*/ 437 h 437"/>
                <a:gd name="T66" fmla="*/ 188 w 433"/>
                <a:gd name="T67" fmla="*/ 435 h 437"/>
                <a:gd name="T68" fmla="*/ 170 w 433"/>
                <a:gd name="T69" fmla="*/ 431 h 437"/>
                <a:gd name="T70" fmla="*/ 134 w 433"/>
                <a:gd name="T71" fmla="*/ 421 h 437"/>
                <a:gd name="T72" fmla="*/ 118 w 433"/>
                <a:gd name="T73" fmla="*/ 413 h 437"/>
                <a:gd name="T74" fmla="*/ 74 w 433"/>
                <a:gd name="T75" fmla="*/ 383 h 437"/>
                <a:gd name="T76" fmla="*/ 40 w 433"/>
                <a:gd name="T77" fmla="*/ 345 h 437"/>
                <a:gd name="T78" fmla="*/ 26 w 433"/>
                <a:gd name="T79" fmla="*/ 323 h 437"/>
                <a:gd name="T80" fmla="*/ 6 w 433"/>
                <a:gd name="T81" fmla="*/ 273 h 437"/>
                <a:gd name="T82" fmla="*/ 2 w 433"/>
                <a:gd name="T83" fmla="*/ 247 h 437"/>
                <a:gd name="T84" fmla="*/ 0 w 433"/>
                <a:gd name="T85" fmla="*/ 233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3" h="437">
                  <a:moveTo>
                    <a:pt x="0" y="233"/>
                  </a:moveTo>
                  <a:lnTo>
                    <a:pt x="0" y="233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85"/>
                  </a:lnTo>
                  <a:lnTo>
                    <a:pt x="4" y="168"/>
                  </a:lnTo>
                  <a:lnTo>
                    <a:pt x="10" y="152"/>
                  </a:lnTo>
                  <a:lnTo>
                    <a:pt x="16" y="136"/>
                  </a:lnTo>
                  <a:lnTo>
                    <a:pt x="16" y="136"/>
                  </a:lnTo>
                  <a:lnTo>
                    <a:pt x="28" y="110"/>
                  </a:lnTo>
                  <a:lnTo>
                    <a:pt x="42" y="88"/>
                  </a:lnTo>
                  <a:lnTo>
                    <a:pt x="60" y="66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104" y="32"/>
                  </a:lnTo>
                  <a:lnTo>
                    <a:pt x="130" y="18"/>
                  </a:lnTo>
                  <a:lnTo>
                    <a:pt x="158" y="8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2" y="2"/>
                  </a:lnTo>
                  <a:lnTo>
                    <a:pt x="232" y="2"/>
                  </a:lnTo>
                  <a:lnTo>
                    <a:pt x="266" y="6"/>
                  </a:lnTo>
                  <a:lnTo>
                    <a:pt x="266" y="6"/>
                  </a:lnTo>
                  <a:lnTo>
                    <a:pt x="292" y="14"/>
                  </a:lnTo>
                  <a:lnTo>
                    <a:pt x="316" y="24"/>
                  </a:lnTo>
                  <a:lnTo>
                    <a:pt x="338" y="38"/>
                  </a:lnTo>
                  <a:lnTo>
                    <a:pt x="360" y="56"/>
                  </a:lnTo>
                  <a:lnTo>
                    <a:pt x="360" y="56"/>
                  </a:lnTo>
                  <a:lnTo>
                    <a:pt x="382" y="78"/>
                  </a:lnTo>
                  <a:lnTo>
                    <a:pt x="400" y="102"/>
                  </a:lnTo>
                  <a:lnTo>
                    <a:pt x="400" y="102"/>
                  </a:lnTo>
                  <a:lnTo>
                    <a:pt x="411" y="122"/>
                  </a:lnTo>
                  <a:lnTo>
                    <a:pt x="419" y="144"/>
                  </a:lnTo>
                  <a:lnTo>
                    <a:pt x="427" y="166"/>
                  </a:lnTo>
                  <a:lnTo>
                    <a:pt x="431" y="189"/>
                  </a:lnTo>
                  <a:lnTo>
                    <a:pt x="431" y="189"/>
                  </a:lnTo>
                  <a:lnTo>
                    <a:pt x="433" y="205"/>
                  </a:lnTo>
                  <a:lnTo>
                    <a:pt x="433" y="205"/>
                  </a:lnTo>
                  <a:lnTo>
                    <a:pt x="433" y="233"/>
                  </a:lnTo>
                  <a:lnTo>
                    <a:pt x="433" y="233"/>
                  </a:lnTo>
                  <a:lnTo>
                    <a:pt x="431" y="249"/>
                  </a:lnTo>
                  <a:lnTo>
                    <a:pt x="431" y="249"/>
                  </a:lnTo>
                  <a:lnTo>
                    <a:pt x="427" y="267"/>
                  </a:lnTo>
                  <a:lnTo>
                    <a:pt x="423" y="285"/>
                  </a:lnTo>
                  <a:lnTo>
                    <a:pt x="417" y="301"/>
                  </a:lnTo>
                  <a:lnTo>
                    <a:pt x="409" y="317"/>
                  </a:lnTo>
                  <a:lnTo>
                    <a:pt x="409" y="317"/>
                  </a:lnTo>
                  <a:lnTo>
                    <a:pt x="396" y="341"/>
                  </a:lnTo>
                  <a:lnTo>
                    <a:pt x="380" y="361"/>
                  </a:lnTo>
                  <a:lnTo>
                    <a:pt x="362" y="379"/>
                  </a:lnTo>
                  <a:lnTo>
                    <a:pt x="342" y="395"/>
                  </a:lnTo>
                  <a:lnTo>
                    <a:pt x="342" y="395"/>
                  </a:lnTo>
                  <a:lnTo>
                    <a:pt x="320" y="409"/>
                  </a:lnTo>
                  <a:lnTo>
                    <a:pt x="296" y="421"/>
                  </a:lnTo>
                  <a:lnTo>
                    <a:pt x="272" y="429"/>
                  </a:lnTo>
                  <a:lnTo>
                    <a:pt x="246" y="435"/>
                  </a:lnTo>
                  <a:lnTo>
                    <a:pt x="246" y="435"/>
                  </a:lnTo>
                  <a:lnTo>
                    <a:pt x="230" y="437"/>
                  </a:lnTo>
                  <a:lnTo>
                    <a:pt x="230" y="437"/>
                  </a:lnTo>
                  <a:lnTo>
                    <a:pt x="204" y="437"/>
                  </a:lnTo>
                  <a:lnTo>
                    <a:pt x="204" y="437"/>
                  </a:lnTo>
                  <a:lnTo>
                    <a:pt x="188" y="435"/>
                  </a:lnTo>
                  <a:lnTo>
                    <a:pt x="188" y="435"/>
                  </a:lnTo>
                  <a:lnTo>
                    <a:pt x="170" y="431"/>
                  </a:lnTo>
                  <a:lnTo>
                    <a:pt x="152" y="427"/>
                  </a:lnTo>
                  <a:lnTo>
                    <a:pt x="134" y="421"/>
                  </a:lnTo>
                  <a:lnTo>
                    <a:pt x="118" y="413"/>
                  </a:lnTo>
                  <a:lnTo>
                    <a:pt x="118" y="413"/>
                  </a:lnTo>
                  <a:lnTo>
                    <a:pt x="96" y="399"/>
                  </a:lnTo>
                  <a:lnTo>
                    <a:pt x="74" y="383"/>
                  </a:lnTo>
                  <a:lnTo>
                    <a:pt x="56" y="365"/>
                  </a:lnTo>
                  <a:lnTo>
                    <a:pt x="40" y="345"/>
                  </a:lnTo>
                  <a:lnTo>
                    <a:pt x="40" y="345"/>
                  </a:lnTo>
                  <a:lnTo>
                    <a:pt x="26" y="323"/>
                  </a:lnTo>
                  <a:lnTo>
                    <a:pt x="14" y="299"/>
                  </a:lnTo>
                  <a:lnTo>
                    <a:pt x="6" y="273"/>
                  </a:lnTo>
                  <a:lnTo>
                    <a:pt x="2" y="247"/>
                  </a:lnTo>
                  <a:lnTo>
                    <a:pt x="2" y="247"/>
                  </a:lnTo>
                  <a:lnTo>
                    <a:pt x="0" y="233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04CA68-505B-B841-B635-E099C2555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588" y="4389438"/>
              <a:ext cx="190500" cy="252413"/>
            </a:xfrm>
            <a:custGeom>
              <a:avLst/>
              <a:gdLst>
                <a:gd name="T0" fmla="*/ 0 w 120"/>
                <a:gd name="T1" fmla="*/ 159 h 159"/>
                <a:gd name="T2" fmla="*/ 0 w 120"/>
                <a:gd name="T3" fmla="*/ 159 h 159"/>
                <a:gd name="T4" fmla="*/ 0 w 120"/>
                <a:gd name="T5" fmla="*/ 0 h 159"/>
                <a:gd name="T6" fmla="*/ 0 w 120"/>
                <a:gd name="T7" fmla="*/ 0 h 159"/>
                <a:gd name="T8" fmla="*/ 120 w 120"/>
                <a:gd name="T9" fmla="*/ 81 h 159"/>
                <a:gd name="T10" fmla="*/ 120 w 120"/>
                <a:gd name="T11" fmla="*/ 81 h 159"/>
                <a:gd name="T12" fmla="*/ 0 w 120"/>
                <a:gd name="T13" fmla="*/ 159 h 159"/>
                <a:gd name="T14" fmla="*/ 0 w 12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59">
                  <a:moveTo>
                    <a:pt x="0" y="159"/>
                  </a:moveTo>
                  <a:lnTo>
                    <a:pt x="0" y="15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0" y="81"/>
                  </a:lnTo>
                  <a:lnTo>
                    <a:pt x="120" y="81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1F5D913F-4D91-1944-B453-1D4E6E99D1EC}"/>
              </a:ext>
            </a:extLst>
          </p:cNvPr>
          <p:cNvSpPr>
            <a:spLocks/>
          </p:cNvSpPr>
          <p:nvPr/>
        </p:nvSpPr>
        <p:spPr bwMode="auto">
          <a:xfrm>
            <a:off x="9922423" y="5424742"/>
            <a:ext cx="286764" cy="289860"/>
          </a:xfrm>
          <a:custGeom>
            <a:avLst/>
            <a:gdLst>
              <a:gd name="T0" fmla="*/ 0 w 278"/>
              <a:gd name="T1" fmla="*/ 281 h 281"/>
              <a:gd name="T2" fmla="*/ 0 w 278"/>
              <a:gd name="T3" fmla="*/ 8 h 281"/>
              <a:gd name="T4" fmla="*/ 4 w 278"/>
              <a:gd name="T5" fmla="*/ 6 h 281"/>
              <a:gd name="T6" fmla="*/ 88 w 278"/>
              <a:gd name="T7" fmla="*/ 6 h 281"/>
              <a:gd name="T8" fmla="*/ 92 w 278"/>
              <a:gd name="T9" fmla="*/ 12 h 281"/>
              <a:gd name="T10" fmla="*/ 92 w 278"/>
              <a:gd name="T11" fmla="*/ 46 h 281"/>
              <a:gd name="T12" fmla="*/ 100 w 278"/>
              <a:gd name="T13" fmla="*/ 34 h 281"/>
              <a:gd name="T14" fmla="*/ 112 w 278"/>
              <a:gd name="T15" fmla="*/ 20 h 281"/>
              <a:gd name="T16" fmla="*/ 142 w 278"/>
              <a:gd name="T17" fmla="*/ 4 h 281"/>
              <a:gd name="T18" fmla="*/ 160 w 278"/>
              <a:gd name="T19" fmla="*/ 2 h 281"/>
              <a:gd name="T20" fmla="*/ 192 w 278"/>
              <a:gd name="T21" fmla="*/ 2 h 281"/>
              <a:gd name="T22" fmla="*/ 222 w 278"/>
              <a:gd name="T23" fmla="*/ 12 h 281"/>
              <a:gd name="T24" fmla="*/ 234 w 278"/>
              <a:gd name="T25" fmla="*/ 18 h 281"/>
              <a:gd name="T26" fmla="*/ 254 w 278"/>
              <a:gd name="T27" fmla="*/ 38 h 281"/>
              <a:gd name="T28" fmla="*/ 262 w 278"/>
              <a:gd name="T29" fmla="*/ 50 h 281"/>
              <a:gd name="T30" fmla="*/ 274 w 278"/>
              <a:gd name="T31" fmla="*/ 84 h 281"/>
              <a:gd name="T32" fmla="*/ 278 w 278"/>
              <a:gd name="T33" fmla="*/ 123 h 281"/>
              <a:gd name="T34" fmla="*/ 278 w 278"/>
              <a:gd name="T35" fmla="*/ 279 h 281"/>
              <a:gd name="T36" fmla="*/ 278 w 278"/>
              <a:gd name="T37" fmla="*/ 281 h 281"/>
              <a:gd name="T38" fmla="*/ 186 w 278"/>
              <a:gd name="T39" fmla="*/ 281 h 281"/>
              <a:gd name="T40" fmla="*/ 186 w 278"/>
              <a:gd name="T41" fmla="*/ 277 h 281"/>
              <a:gd name="T42" fmla="*/ 186 w 278"/>
              <a:gd name="T43" fmla="*/ 137 h 281"/>
              <a:gd name="T44" fmla="*/ 186 w 278"/>
              <a:gd name="T45" fmla="*/ 119 h 281"/>
              <a:gd name="T46" fmla="*/ 182 w 278"/>
              <a:gd name="T47" fmla="*/ 101 h 281"/>
              <a:gd name="T48" fmla="*/ 164 w 278"/>
              <a:gd name="T49" fmla="*/ 78 h 281"/>
              <a:gd name="T50" fmla="*/ 138 w 278"/>
              <a:gd name="T51" fmla="*/ 72 h 281"/>
              <a:gd name="T52" fmla="*/ 122 w 278"/>
              <a:gd name="T53" fmla="*/ 76 h 281"/>
              <a:gd name="T54" fmla="*/ 100 w 278"/>
              <a:gd name="T55" fmla="*/ 94 h 281"/>
              <a:gd name="T56" fmla="*/ 94 w 278"/>
              <a:gd name="T57" fmla="*/ 109 h 281"/>
              <a:gd name="T58" fmla="*/ 92 w 278"/>
              <a:gd name="T59" fmla="*/ 131 h 281"/>
              <a:gd name="T60" fmla="*/ 92 w 278"/>
              <a:gd name="T61" fmla="*/ 277 h 281"/>
              <a:gd name="T62" fmla="*/ 90 w 278"/>
              <a:gd name="T63" fmla="*/ 281 h 281"/>
              <a:gd name="T64" fmla="*/ 88 w 278"/>
              <a:gd name="T65" fmla="*/ 281 h 281"/>
              <a:gd name="T66" fmla="*/ 6 w 278"/>
              <a:gd name="T67" fmla="*/ 281 h 281"/>
              <a:gd name="T68" fmla="*/ 0 w 278"/>
              <a:gd name="T6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8" h="281">
                <a:moveTo>
                  <a:pt x="0" y="281"/>
                </a:moveTo>
                <a:lnTo>
                  <a:pt x="0" y="281"/>
                </a:lnTo>
                <a:lnTo>
                  <a:pt x="0" y="8"/>
                </a:lnTo>
                <a:lnTo>
                  <a:pt x="0" y="8"/>
                </a:lnTo>
                <a:lnTo>
                  <a:pt x="4" y="6"/>
                </a:lnTo>
                <a:lnTo>
                  <a:pt x="4" y="6"/>
                </a:lnTo>
                <a:lnTo>
                  <a:pt x="88" y="6"/>
                </a:lnTo>
                <a:lnTo>
                  <a:pt x="88" y="6"/>
                </a:lnTo>
                <a:lnTo>
                  <a:pt x="90" y="8"/>
                </a:lnTo>
                <a:lnTo>
                  <a:pt x="92" y="12"/>
                </a:lnTo>
                <a:lnTo>
                  <a:pt x="92" y="12"/>
                </a:lnTo>
                <a:lnTo>
                  <a:pt x="92" y="46"/>
                </a:lnTo>
                <a:lnTo>
                  <a:pt x="92" y="46"/>
                </a:lnTo>
                <a:lnTo>
                  <a:pt x="100" y="34"/>
                </a:lnTo>
                <a:lnTo>
                  <a:pt x="100" y="34"/>
                </a:lnTo>
                <a:lnTo>
                  <a:pt x="112" y="20"/>
                </a:lnTo>
                <a:lnTo>
                  <a:pt x="126" y="12"/>
                </a:lnTo>
                <a:lnTo>
                  <a:pt x="142" y="4"/>
                </a:lnTo>
                <a:lnTo>
                  <a:pt x="160" y="2"/>
                </a:lnTo>
                <a:lnTo>
                  <a:pt x="160" y="2"/>
                </a:lnTo>
                <a:lnTo>
                  <a:pt x="176" y="0"/>
                </a:lnTo>
                <a:lnTo>
                  <a:pt x="192" y="2"/>
                </a:lnTo>
                <a:lnTo>
                  <a:pt x="206" y="6"/>
                </a:lnTo>
                <a:lnTo>
                  <a:pt x="222" y="12"/>
                </a:lnTo>
                <a:lnTo>
                  <a:pt x="222" y="12"/>
                </a:lnTo>
                <a:lnTo>
                  <a:pt x="234" y="18"/>
                </a:lnTo>
                <a:lnTo>
                  <a:pt x="244" y="28"/>
                </a:lnTo>
                <a:lnTo>
                  <a:pt x="254" y="38"/>
                </a:lnTo>
                <a:lnTo>
                  <a:pt x="262" y="50"/>
                </a:lnTo>
                <a:lnTo>
                  <a:pt x="262" y="50"/>
                </a:lnTo>
                <a:lnTo>
                  <a:pt x="270" y="66"/>
                </a:lnTo>
                <a:lnTo>
                  <a:pt x="274" y="84"/>
                </a:lnTo>
                <a:lnTo>
                  <a:pt x="276" y="105"/>
                </a:lnTo>
                <a:lnTo>
                  <a:pt x="278" y="123"/>
                </a:lnTo>
                <a:lnTo>
                  <a:pt x="278" y="123"/>
                </a:lnTo>
                <a:lnTo>
                  <a:pt x="278" y="279"/>
                </a:lnTo>
                <a:lnTo>
                  <a:pt x="278" y="279"/>
                </a:lnTo>
                <a:lnTo>
                  <a:pt x="278" y="281"/>
                </a:lnTo>
                <a:lnTo>
                  <a:pt x="278" y="281"/>
                </a:lnTo>
                <a:lnTo>
                  <a:pt x="186" y="281"/>
                </a:lnTo>
                <a:lnTo>
                  <a:pt x="186" y="281"/>
                </a:lnTo>
                <a:lnTo>
                  <a:pt x="186" y="277"/>
                </a:lnTo>
                <a:lnTo>
                  <a:pt x="186" y="277"/>
                </a:lnTo>
                <a:lnTo>
                  <a:pt x="186" y="137"/>
                </a:lnTo>
                <a:lnTo>
                  <a:pt x="186" y="137"/>
                </a:lnTo>
                <a:lnTo>
                  <a:pt x="186" y="119"/>
                </a:lnTo>
                <a:lnTo>
                  <a:pt x="182" y="101"/>
                </a:lnTo>
                <a:lnTo>
                  <a:pt x="182" y="101"/>
                </a:lnTo>
                <a:lnTo>
                  <a:pt x="174" y="88"/>
                </a:lnTo>
                <a:lnTo>
                  <a:pt x="164" y="78"/>
                </a:lnTo>
                <a:lnTo>
                  <a:pt x="152" y="74"/>
                </a:lnTo>
                <a:lnTo>
                  <a:pt x="138" y="72"/>
                </a:lnTo>
                <a:lnTo>
                  <a:pt x="138" y="72"/>
                </a:lnTo>
                <a:lnTo>
                  <a:pt x="122" y="76"/>
                </a:lnTo>
                <a:lnTo>
                  <a:pt x="110" y="84"/>
                </a:lnTo>
                <a:lnTo>
                  <a:pt x="100" y="94"/>
                </a:lnTo>
                <a:lnTo>
                  <a:pt x="94" y="109"/>
                </a:lnTo>
                <a:lnTo>
                  <a:pt x="94" y="109"/>
                </a:lnTo>
                <a:lnTo>
                  <a:pt x="92" y="119"/>
                </a:lnTo>
                <a:lnTo>
                  <a:pt x="92" y="131"/>
                </a:lnTo>
                <a:lnTo>
                  <a:pt x="92" y="131"/>
                </a:lnTo>
                <a:lnTo>
                  <a:pt x="92" y="277"/>
                </a:lnTo>
                <a:lnTo>
                  <a:pt x="92" y="277"/>
                </a:lnTo>
                <a:lnTo>
                  <a:pt x="90" y="281"/>
                </a:lnTo>
                <a:lnTo>
                  <a:pt x="88" y="281"/>
                </a:lnTo>
                <a:lnTo>
                  <a:pt x="88" y="281"/>
                </a:lnTo>
                <a:lnTo>
                  <a:pt x="6" y="281"/>
                </a:lnTo>
                <a:lnTo>
                  <a:pt x="6" y="281"/>
                </a:lnTo>
                <a:lnTo>
                  <a:pt x="0" y="281"/>
                </a:lnTo>
                <a:lnTo>
                  <a:pt x="0" y="281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50F04CE4-2826-BB4D-87D9-BBEA7A7AA550}"/>
              </a:ext>
            </a:extLst>
          </p:cNvPr>
          <p:cNvSpPr>
            <a:spLocks/>
          </p:cNvSpPr>
          <p:nvPr/>
        </p:nvSpPr>
        <p:spPr bwMode="auto">
          <a:xfrm>
            <a:off x="9779040" y="5430932"/>
            <a:ext cx="91806" cy="283670"/>
          </a:xfrm>
          <a:custGeom>
            <a:avLst/>
            <a:gdLst>
              <a:gd name="T0" fmla="*/ 89 w 89"/>
              <a:gd name="T1" fmla="*/ 275 h 275"/>
              <a:gd name="T2" fmla="*/ 89 w 89"/>
              <a:gd name="T3" fmla="*/ 275 h 275"/>
              <a:gd name="T4" fmla="*/ 85 w 89"/>
              <a:gd name="T5" fmla="*/ 275 h 275"/>
              <a:gd name="T6" fmla="*/ 85 w 89"/>
              <a:gd name="T7" fmla="*/ 275 h 275"/>
              <a:gd name="T8" fmla="*/ 4 w 89"/>
              <a:gd name="T9" fmla="*/ 275 h 275"/>
              <a:gd name="T10" fmla="*/ 4 w 89"/>
              <a:gd name="T11" fmla="*/ 275 h 275"/>
              <a:gd name="T12" fmla="*/ 0 w 89"/>
              <a:gd name="T13" fmla="*/ 275 h 275"/>
              <a:gd name="T14" fmla="*/ 0 w 89"/>
              <a:gd name="T15" fmla="*/ 271 h 275"/>
              <a:gd name="T16" fmla="*/ 0 w 89"/>
              <a:gd name="T17" fmla="*/ 271 h 275"/>
              <a:gd name="T18" fmla="*/ 0 w 89"/>
              <a:gd name="T19" fmla="*/ 4 h 275"/>
              <a:gd name="T20" fmla="*/ 0 w 89"/>
              <a:gd name="T21" fmla="*/ 4 h 275"/>
              <a:gd name="T22" fmla="*/ 0 w 89"/>
              <a:gd name="T23" fmla="*/ 2 h 275"/>
              <a:gd name="T24" fmla="*/ 4 w 89"/>
              <a:gd name="T25" fmla="*/ 0 h 275"/>
              <a:gd name="T26" fmla="*/ 4 w 89"/>
              <a:gd name="T27" fmla="*/ 0 h 275"/>
              <a:gd name="T28" fmla="*/ 85 w 89"/>
              <a:gd name="T29" fmla="*/ 0 h 275"/>
              <a:gd name="T30" fmla="*/ 85 w 89"/>
              <a:gd name="T31" fmla="*/ 0 h 275"/>
              <a:gd name="T32" fmla="*/ 89 w 89"/>
              <a:gd name="T33" fmla="*/ 2 h 275"/>
              <a:gd name="T34" fmla="*/ 89 w 89"/>
              <a:gd name="T35" fmla="*/ 2 h 275"/>
              <a:gd name="T36" fmla="*/ 89 w 89"/>
              <a:gd name="T37" fmla="*/ 275 h 275"/>
              <a:gd name="T38" fmla="*/ 89 w 89"/>
              <a:gd name="T39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275">
                <a:moveTo>
                  <a:pt x="89" y="275"/>
                </a:moveTo>
                <a:lnTo>
                  <a:pt x="89" y="275"/>
                </a:lnTo>
                <a:lnTo>
                  <a:pt x="85" y="275"/>
                </a:lnTo>
                <a:lnTo>
                  <a:pt x="85" y="275"/>
                </a:lnTo>
                <a:lnTo>
                  <a:pt x="4" y="275"/>
                </a:lnTo>
                <a:lnTo>
                  <a:pt x="4" y="275"/>
                </a:lnTo>
                <a:lnTo>
                  <a:pt x="0" y="275"/>
                </a:lnTo>
                <a:lnTo>
                  <a:pt x="0" y="271"/>
                </a:lnTo>
                <a:lnTo>
                  <a:pt x="0" y="271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4" y="0"/>
                </a:lnTo>
                <a:lnTo>
                  <a:pt x="4" y="0"/>
                </a:lnTo>
                <a:lnTo>
                  <a:pt x="85" y="0"/>
                </a:lnTo>
                <a:lnTo>
                  <a:pt x="85" y="0"/>
                </a:lnTo>
                <a:lnTo>
                  <a:pt x="89" y="2"/>
                </a:lnTo>
                <a:lnTo>
                  <a:pt x="89" y="2"/>
                </a:lnTo>
                <a:lnTo>
                  <a:pt x="89" y="275"/>
                </a:lnTo>
                <a:lnTo>
                  <a:pt x="89" y="275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933F3AB5-349B-A849-B832-EEBBBD99D70B}"/>
              </a:ext>
            </a:extLst>
          </p:cNvPr>
          <p:cNvSpPr>
            <a:spLocks/>
          </p:cNvSpPr>
          <p:nvPr/>
        </p:nvSpPr>
        <p:spPr bwMode="auto">
          <a:xfrm>
            <a:off x="9772851" y="5296833"/>
            <a:ext cx="104184" cy="96964"/>
          </a:xfrm>
          <a:custGeom>
            <a:avLst/>
            <a:gdLst>
              <a:gd name="T0" fmla="*/ 49 w 101"/>
              <a:gd name="T1" fmla="*/ 94 h 94"/>
              <a:gd name="T2" fmla="*/ 49 w 101"/>
              <a:gd name="T3" fmla="*/ 94 h 94"/>
              <a:gd name="T4" fmla="*/ 38 w 101"/>
              <a:gd name="T5" fmla="*/ 92 h 94"/>
              <a:gd name="T6" fmla="*/ 26 w 101"/>
              <a:gd name="T7" fmla="*/ 88 h 94"/>
              <a:gd name="T8" fmla="*/ 16 w 101"/>
              <a:gd name="T9" fmla="*/ 82 h 94"/>
              <a:gd name="T10" fmla="*/ 8 w 101"/>
              <a:gd name="T11" fmla="*/ 72 h 94"/>
              <a:gd name="T12" fmla="*/ 8 w 101"/>
              <a:gd name="T13" fmla="*/ 72 h 94"/>
              <a:gd name="T14" fmla="*/ 4 w 101"/>
              <a:gd name="T15" fmla="*/ 62 h 94"/>
              <a:gd name="T16" fmla="*/ 0 w 101"/>
              <a:gd name="T17" fmla="*/ 52 h 94"/>
              <a:gd name="T18" fmla="*/ 0 w 101"/>
              <a:gd name="T19" fmla="*/ 42 h 94"/>
              <a:gd name="T20" fmla="*/ 2 w 101"/>
              <a:gd name="T21" fmla="*/ 32 h 94"/>
              <a:gd name="T22" fmla="*/ 6 w 101"/>
              <a:gd name="T23" fmla="*/ 22 h 94"/>
              <a:gd name="T24" fmla="*/ 14 w 101"/>
              <a:gd name="T25" fmla="*/ 14 h 94"/>
              <a:gd name="T26" fmla="*/ 22 w 101"/>
              <a:gd name="T27" fmla="*/ 6 h 94"/>
              <a:gd name="T28" fmla="*/ 34 w 101"/>
              <a:gd name="T29" fmla="*/ 2 h 94"/>
              <a:gd name="T30" fmla="*/ 34 w 101"/>
              <a:gd name="T31" fmla="*/ 2 h 94"/>
              <a:gd name="T32" fmla="*/ 45 w 101"/>
              <a:gd name="T33" fmla="*/ 0 h 94"/>
              <a:gd name="T34" fmla="*/ 59 w 101"/>
              <a:gd name="T35" fmla="*/ 0 h 94"/>
              <a:gd name="T36" fmla="*/ 71 w 101"/>
              <a:gd name="T37" fmla="*/ 2 h 94"/>
              <a:gd name="T38" fmla="*/ 83 w 101"/>
              <a:gd name="T39" fmla="*/ 8 h 94"/>
              <a:gd name="T40" fmla="*/ 83 w 101"/>
              <a:gd name="T41" fmla="*/ 8 h 94"/>
              <a:gd name="T42" fmla="*/ 91 w 101"/>
              <a:gd name="T43" fmla="*/ 18 h 94"/>
              <a:gd name="T44" fmla="*/ 99 w 101"/>
              <a:gd name="T45" fmla="*/ 28 h 94"/>
              <a:gd name="T46" fmla="*/ 101 w 101"/>
              <a:gd name="T47" fmla="*/ 40 h 94"/>
              <a:gd name="T48" fmla="*/ 101 w 101"/>
              <a:gd name="T49" fmla="*/ 54 h 94"/>
              <a:gd name="T50" fmla="*/ 101 w 101"/>
              <a:gd name="T51" fmla="*/ 54 h 94"/>
              <a:gd name="T52" fmla="*/ 97 w 101"/>
              <a:gd name="T53" fmla="*/ 66 h 94"/>
              <a:gd name="T54" fmla="*/ 91 w 101"/>
              <a:gd name="T55" fmla="*/ 76 h 94"/>
              <a:gd name="T56" fmla="*/ 83 w 101"/>
              <a:gd name="T57" fmla="*/ 84 h 94"/>
              <a:gd name="T58" fmla="*/ 71 w 101"/>
              <a:gd name="T59" fmla="*/ 90 h 94"/>
              <a:gd name="T60" fmla="*/ 71 w 101"/>
              <a:gd name="T61" fmla="*/ 90 h 94"/>
              <a:gd name="T62" fmla="*/ 61 w 101"/>
              <a:gd name="T63" fmla="*/ 92 h 94"/>
              <a:gd name="T64" fmla="*/ 51 w 101"/>
              <a:gd name="T65" fmla="*/ 94 h 94"/>
              <a:gd name="T66" fmla="*/ 51 w 101"/>
              <a:gd name="T67" fmla="*/ 94 h 94"/>
              <a:gd name="T68" fmla="*/ 49 w 101"/>
              <a:gd name="T69" fmla="*/ 94 h 94"/>
              <a:gd name="T70" fmla="*/ 49 w 101"/>
              <a:gd name="T71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1" h="94">
                <a:moveTo>
                  <a:pt x="49" y="94"/>
                </a:moveTo>
                <a:lnTo>
                  <a:pt x="49" y="94"/>
                </a:lnTo>
                <a:lnTo>
                  <a:pt x="38" y="92"/>
                </a:lnTo>
                <a:lnTo>
                  <a:pt x="26" y="88"/>
                </a:lnTo>
                <a:lnTo>
                  <a:pt x="16" y="82"/>
                </a:lnTo>
                <a:lnTo>
                  <a:pt x="8" y="72"/>
                </a:lnTo>
                <a:lnTo>
                  <a:pt x="8" y="72"/>
                </a:lnTo>
                <a:lnTo>
                  <a:pt x="4" y="62"/>
                </a:lnTo>
                <a:lnTo>
                  <a:pt x="0" y="52"/>
                </a:lnTo>
                <a:lnTo>
                  <a:pt x="0" y="42"/>
                </a:lnTo>
                <a:lnTo>
                  <a:pt x="2" y="32"/>
                </a:lnTo>
                <a:lnTo>
                  <a:pt x="6" y="22"/>
                </a:lnTo>
                <a:lnTo>
                  <a:pt x="14" y="14"/>
                </a:lnTo>
                <a:lnTo>
                  <a:pt x="22" y="6"/>
                </a:lnTo>
                <a:lnTo>
                  <a:pt x="34" y="2"/>
                </a:lnTo>
                <a:lnTo>
                  <a:pt x="34" y="2"/>
                </a:lnTo>
                <a:lnTo>
                  <a:pt x="45" y="0"/>
                </a:lnTo>
                <a:lnTo>
                  <a:pt x="59" y="0"/>
                </a:lnTo>
                <a:lnTo>
                  <a:pt x="71" y="2"/>
                </a:lnTo>
                <a:lnTo>
                  <a:pt x="83" y="8"/>
                </a:lnTo>
                <a:lnTo>
                  <a:pt x="83" y="8"/>
                </a:lnTo>
                <a:lnTo>
                  <a:pt x="91" y="18"/>
                </a:lnTo>
                <a:lnTo>
                  <a:pt x="99" y="28"/>
                </a:lnTo>
                <a:lnTo>
                  <a:pt x="101" y="40"/>
                </a:lnTo>
                <a:lnTo>
                  <a:pt x="101" y="54"/>
                </a:lnTo>
                <a:lnTo>
                  <a:pt x="101" y="54"/>
                </a:lnTo>
                <a:lnTo>
                  <a:pt x="97" y="66"/>
                </a:lnTo>
                <a:lnTo>
                  <a:pt x="91" y="76"/>
                </a:lnTo>
                <a:lnTo>
                  <a:pt x="83" y="84"/>
                </a:lnTo>
                <a:lnTo>
                  <a:pt x="71" y="90"/>
                </a:lnTo>
                <a:lnTo>
                  <a:pt x="71" y="90"/>
                </a:lnTo>
                <a:lnTo>
                  <a:pt x="61" y="92"/>
                </a:lnTo>
                <a:lnTo>
                  <a:pt x="51" y="94"/>
                </a:lnTo>
                <a:lnTo>
                  <a:pt x="51" y="94"/>
                </a:lnTo>
                <a:lnTo>
                  <a:pt x="49" y="94"/>
                </a:lnTo>
                <a:lnTo>
                  <a:pt x="49" y="94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Freeform 12">
            <a:hlinkClick r:id="rId5"/>
            <a:extLst>
              <a:ext uri="{FF2B5EF4-FFF2-40B4-BE49-F238E27FC236}">
                <a16:creationId xmlns:a16="http://schemas.microsoft.com/office/drawing/2014/main" id="{900D8FF4-A51F-D746-8D26-4A511EDE42C6}"/>
              </a:ext>
            </a:extLst>
          </p:cNvPr>
          <p:cNvSpPr>
            <a:spLocks/>
          </p:cNvSpPr>
          <p:nvPr/>
        </p:nvSpPr>
        <p:spPr bwMode="auto">
          <a:xfrm>
            <a:off x="10496531" y="5315119"/>
            <a:ext cx="202064" cy="440212"/>
          </a:xfrm>
          <a:custGeom>
            <a:avLst/>
            <a:gdLst>
              <a:gd name="T0" fmla="*/ 92 w 140"/>
              <a:gd name="T1" fmla="*/ 152 h 305"/>
              <a:gd name="T2" fmla="*/ 92 w 140"/>
              <a:gd name="T3" fmla="*/ 152 h 305"/>
              <a:gd name="T4" fmla="*/ 92 w 140"/>
              <a:gd name="T5" fmla="*/ 305 h 305"/>
              <a:gd name="T6" fmla="*/ 92 w 140"/>
              <a:gd name="T7" fmla="*/ 305 h 305"/>
              <a:gd name="T8" fmla="*/ 30 w 140"/>
              <a:gd name="T9" fmla="*/ 305 h 305"/>
              <a:gd name="T10" fmla="*/ 30 w 140"/>
              <a:gd name="T11" fmla="*/ 305 h 305"/>
              <a:gd name="T12" fmla="*/ 30 w 140"/>
              <a:gd name="T13" fmla="*/ 152 h 305"/>
              <a:gd name="T14" fmla="*/ 30 w 140"/>
              <a:gd name="T15" fmla="*/ 152 h 305"/>
              <a:gd name="T16" fmla="*/ 0 w 140"/>
              <a:gd name="T17" fmla="*/ 152 h 305"/>
              <a:gd name="T18" fmla="*/ 0 w 140"/>
              <a:gd name="T19" fmla="*/ 152 h 305"/>
              <a:gd name="T20" fmla="*/ 0 w 140"/>
              <a:gd name="T21" fmla="*/ 98 h 305"/>
              <a:gd name="T22" fmla="*/ 0 w 140"/>
              <a:gd name="T23" fmla="*/ 98 h 305"/>
              <a:gd name="T24" fmla="*/ 30 w 140"/>
              <a:gd name="T25" fmla="*/ 98 h 305"/>
              <a:gd name="T26" fmla="*/ 30 w 140"/>
              <a:gd name="T27" fmla="*/ 98 h 305"/>
              <a:gd name="T28" fmla="*/ 30 w 140"/>
              <a:gd name="T29" fmla="*/ 94 h 305"/>
              <a:gd name="T30" fmla="*/ 30 w 140"/>
              <a:gd name="T31" fmla="*/ 94 h 305"/>
              <a:gd name="T32" fmla="*/ 30 w 140"/>
              <a:gd name="T33" fmla="*/ 56 h 305"/>
              <a:gd name="T34" fmla="*/ 30 w 140"/>
              <a:gd name="T35" fmla="*/ 56 h 305"/>
              <a:gd name="T36" fmla="*/ 32 w 140"/>
              <a:gd name="T37" fmla="*/ 42 h 305"/>
              <a:gd name="T38" fmla="*/ 38 w 140"/>
              <a:gd name="T39" fmla="*/ 30 h 305"/>
              <a:gd name="T40" fmla="*/ 46 w 140"/>
              <a:gd name="T41" fmla="*/ 18 h 305"/>
              <a:gd name="T42" fmla="*/ 58 w 140"/>
              <a:gd name="T43" fmla="*/ 8 h 305"/>
              <a:gd name="T44" fmla="*/ 58 w 140"/>
              <a:gd name="T45" fmla="*/ 8 h 305"/>
              <a:gd name="T46" fmla="*/ 74 w 140"/>
              <a:gd name="T47" fmla="*/ 2 h 305"/>
              <a:gd name="T48" fmla="*/ 90 w 140"/>
              <a:gd name="T49" fmla="*/ 0 h 305"/>
              <a:gd name="T50" fmla="*/ 90 w 140"/>
              <a:gd name="T51" fmla="*/ 0 h 305"/>
              <a:gd name="T52" fmla="*/ 138 w 140"/>
              <a:gd name="T53" fmla="*/ 0 h 305"/>
              <a:gd name="T54" fmla="*/ 138 w 140"/>
              <a:gd name="T55" fmla="*/ 0 h 305"/>
              <a:gd name="T56" fmla="*/ 140 w 140"/>
              <a:gd name="T57" fmla="*/ 0 h 305"/>
              <a:gd name="T58" fmla="*/ 140 w 140"/>
              <a:gd name="T59" fmla="*/ 0 h 305"/>
              <a:gd name="T60" fmla="*/ 140 w 140"/>
              <a:gd name="T61" fmla="*/ 52 h 305"/>
              <a:gd name="T62" fmla="*/ 140 w 140"/>
              <a:gd name="T63" fmla="*/ 52 h 305"/>
              <a:gd name="T64" fmla="*/ 132 w 140"/>
              <a:gd name="T65" fmla="*/ 52 h 305"/>
              <a:gd name="T66" fmla="*/ 132 w 140"/>
              <a:gd name="T67" fmla="*/ 52 h 305"/>
              <a:gd name="T68" fmla="*/ 106 w 140"/>
              <a:gd name="T69" fmla="*/ 52 h 305"/>
              <a:gd name="T70" fmla="*/ 106 w 140"/>
              <a:gd name="T71" fmla="*/ 52 h 305"/>
              <a:gd name="T72" fmla="*/ 102 w 140"/>
              <a:gd name="T73" fmla="*/ 54 h 305"/>
              <a:gd name="T74" fmla="*/ 96 w 140"/>
              <a:gd name="T75" fmla="*/ 56 h 305"/>
              <a:gd name="T76" fmla="*/ 94 w 140"/>
              <a:gd name="T77" fmla="*/ 60 h 305"/>
              <a:gd name="T78" fmla="*/ 92 w 140"/>
              <a:gd name="T79" fmla="*/ 64 h 305"/>
              <a:gd name="T80" fmla="*/ 92 w 140"/>
              <a:gd name="T81" fmla="*/ 64 h 305"/>
              <a:gd name="T82" fmla="*/ 92 w 140"/>
              <a:gd name="T83" fmla="*/ 98 h 305"/>
              <a:gd name="T84" fmla="*/ 92 w 140"/>
              <a:gd name="T85" fmla="*/ 98 h 305"/>
              <a:gd name="T86" fmla="*/ 140 w 140"/>
              <a:gd name="T87" fmla="*/ 98 h 305"/>
              <a:gd name="T88" fmla="*/ 140 w 140"/>
              <a:gd name="T89" fmla="*/ 98 h 305"/>
              <a:gd name="T90" fmla="*/ 136 w 140"/>
              <a:gd name="T91" fmla="*/ 152 h 305"/>
              <a:gd name="T92" fmla="*/ 136 w 140"/>
              <a:gd name="T93" fmla="*/ 152 h 305"/>
              <a:gd name="T94" fmla="*/ 92 w 140"/>
              <a:gd name="T95" fmla="*/ 152 h 305"/>
              <a:gd name="T96" fmla="*/ 92 w 140"/>
              <a:gd name="T97" fmla="*/ 152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0" h="305">
                <a:moveTo>
                  <a:pt x="92" y="152"/>
                </a:moveTo>
                <a:lnTo>
                  <a:pt x="92" y="152"/>
                </a:lnTo>
                <a:lnTo>
                  <a:pt x="92" y="305"/>
                </a:lnTo>
                <a:lnTo>
                  <a:pt x="92" y="305"/>
                </a:lnTo>
                <a:lnTo>
                  <a:pt x="30" y="305"/>
                </a:lnTo>
                <a:lnTo>
                  <a:pt x="30" y="305"/>
                </a:lnTo>
                <a:lnTo>
                  <a:pt x="30" y="152"/>
                </a:lnTo>
                <a:lnTo>
                  <a:pt x="30" y="152"/>
                </a:lnTo>
                <a:lnTo>
                  <a:pt x="0" y="152"/>
                </a:lnTo>
                <a:lnTo>
                  <a:pt x="0" y="152"/>
                </a:lnTo>
                <a:lnTo>
                  <a:pt x="0" y="98"/>
                </a:lnTo>
                <a:lnTo>
                  <a:pt x="0" y="98"/>
                </a:lnTo>
                <a:lnTo>
                  <a:pt x="30" y="98"/>
                </a:lnTo>
                <a:lnTo>
                  <a:pt x="30" y="98"/>
                </a:lnTo>
                <a:lnTo>
                  <a:pt x="30" y="94"/>
                </a:lnTo>
                <a:lnTo>
                  <a:pt x="30" y="94"/>
                </a:lnTo>
                <a:lnTo>
                  <a:pt x="30" y="56"/>
                </a:lnTo>
                <a:lnTo>
                  <a:pt x="30" y="56"/>
                </a:lnTo>
                <a:lnTo>
                  <a:pt x="32" y="42"/>
                </a:lnTo>
                <a:lnTo>
                  <a:pt x="38" y="30"/>
                </a:lnTo>
                <a:lnTo>
                  <a:pt x="46" y="18"/>
                </a:lnTo>
                <a:lnTo>
                  <a:pt x="58" y="8"/>
                </a:lnTo>
                <a:lnTo>
                  <a:pt x="58" y="8"/>
                </a:lnTo>
                <a:lnTo>
                  <a:pt x="74" y="2"/>
                </a:lnTo>
                <a:lnTo>
                  <a:pt x="90" y="0"/>
                </a:lnTo>
                <a:lnTo>
                  <a:pt x="90" y="0"/>
                </a:lnTo>
                <a:lnTo>
                  <a:pt x="138" y="0"/>
                </a:lnTo>
                <a:lnTo>
                  <a:pt x="138" y="0"/>
                </a:lnTo>
                <a:lnTo>
                  <a:pt x="140" y="0"/>
                </a:lnTo>
                <a:lnTo>
                  <a:pt x="140" y="0"/>
                </a:lnTo>
                <a:lnTo>
                  <a:pt x="140" y="52"/>
                </a:lnTo>
                <a:lnTo>
                  <a:pt x="140" y="52"/>
                </a:lnTo>
                <a:lnTo>
                  <a:pt x="132" y="52"/>
                </a:lnTo>
                <a:lnTo>
                  <a:pt x="132" y="52"/>
                </a:lnTo>
                <a:lnTo>
                  <a:pt x="106" y="52"/>
                </a:lnTo>
                <a:lnTo>
                  <a:pt x="106" y="52"/>
                </a:lnTo>
                <a:lnTo>
                  <a:pt x="102" y="54"/>
                </a:lnTo>
                <a:lnTo>
                  <a:pt x="96" y="56"/>
                </a:lnTo>
                <a:lnTo>
                  <a:pt x="94" y="60"/>
                </a:lnTo>
                <a:lnTo>
                  <a:pt x="92" y="64"/>
                </a:lnTo>
                <a:lnTo>
                  <a:pt x="92" y="64"/>
                </a:lnTo>
                <a:lnTo>
                  <a:pt x="92" y="98"/>
                </a:lnTo>
                <a:lnTo>
                  <a:pt x="92" y="98"/>
                </a:lnTo>
                <a:lnTo>
                  <a:pt x="140" y="98"/>
                </a:lnTo>
                <a:lnTo>
                  <a:pt x="140" y="98"/>
                </a:lnTo>
                <a:lnTo>
                  <a:pt x="136" y="152"/>
                </a:lnTo>
                <a:lnTo>
                  <a:pt x="136" y="152"/>
                </a:lnTo>
                <a:lnTo>
                  <a:pt x="92" y="152"/>
                </a:lnTo>
                <a:lnTo>
                  <a:pt x="92" y="152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1909E3CD-9BCF-FC4C-AD79-FA88411AA601}"/>
              </a:ext>
            </a:extLst>
          </p:cNvPr>
          <p:cNvSpPr txBox="1"/>
          <p:nvPr/>
        </p:nvSpPr>
        <p:spPr>
          <a:xfrm>
            <a:off x="11557000" y="8458200"/>
            <a:ext cx="4057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Coforge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CAB7C9-1C76-6040-8865-2D2DA39E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0" y="3581400"/>
            <a:ext cx="6388100" cy="1676400"/>
          </a:xfrm>
        </p:spPr>
        <p:txBody>
          <a:bodyPr>
            <a:noAutofit/>
          </a:bodyPr>
          <a:lstStyle>
            <a:lvl1pPr algn="l">
              <a:defRPr sz="5400">
                <a:solidFill>
                  <a:srgbClr val="0056A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733FB-006C-C346-9438-58C1D838240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6600" y="564912"/>
            <a:ext cx="3568700" cy="9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97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Full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9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9">
            <a:extLst>
              <a:ext uri="{FF2B5EF4-FFF2-40B4-BE49-F238E27FC236}">
                <a16:creationId xmlns:a16="http://schemas.microsoft.com/office/drawing/2014/main" id="{F7B702B7-AEB1-5847-8F57-3EF6D0C12A02}"/>
              </a:ext>
            </a:extLst>
          </p:cNvPr>
          <p:cNvSpPr txBox="1"/>
          <p:nvPr/>
        </p:nvSpPr>
        <p:spPr>
          <a:xfrm>
            <a:off x="269754" y="8855228"/>
            <a:ext cx="4057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Coforge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69F80-15BF-324D-B93B-8A8D8359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88" y="566932"/>
            <a:ext cx="13024323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25492-7A69-F946-B7EC-339114988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888" y="1752600"/>
            <a:ext cx="14388111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DD45B-D496-4546-B8C9-85A83223909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15113000" y="8001000"/>
            <a:ext cx="1143000" cy="1143000"/>
          </a:xfrm>
          <a:prstGeom prst="rect">
            <a:avLst/>
          </a:prstGeom>
        </p:spPr>
      </p:pic>
      <p:sp>
        <p:nvSpPr>
          <p:cNvPr id="9" name="Holder 5">
            <a:extLst>
              <a:ext uri="{FF2B5EF4-FFF2-40B4-BE49-F238E27FC236}">
                <a16:creationId xmlns:a16="http://schemas.microsoft.com/office/drawing/2014/main" id="{18476BCE-DB50-4107-AB4A-8AB5A04B6620}"/>
              </a:ext>
            </a:extLst>
          </p:cNvPr>
          <p:cNvSpPr txBox="1">
            <a:spLocks/>
          </p:cNvSpPr>
          <p:nvPr/>
        </p:nvSpPr>
        <p:spPr>
          <a:xfrm>
            <a:off x="15383462" y="8473281"/>
            <a:ext cx="872538" cy="57943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6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34" r:id="rId2"/>
    <p:sldLayoutId id="2147483945" r:id="rId3"/>
    <p:sldLayoutId id="2147483933" r:id="rId4"/>
    <p:sldLayoutId id="214748394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56A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Placeholder 9">
            <a:extLst>
              <a:ext uri="{FF2B5EF4-FFF2-40B4-BE49-F238E27FC236}">
                <a16:creationId xmlns:a16="http://schemas.microsoft.com/office/drawing/2014/main" id="{AEA737B2-EDCF-8C44-A342-00BC0C700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>
            <a:fillRect/>
          </a:stretch>
        </p:blipFill>
        <p:spPr>
          <a:xfrm>
            <a:off x="0" y="0"/>
            <a:ext cx="8320088" cy="9137651"/>
          </a:xfrm>
          <a:custGeom>
            <a:avLst/>
            <a:gdLst>
              <a:gd name="connsiteX0" fmla="*/ 0 w 8320088"/>
              <a:gd name="connsiteY0" fmla="*/ 0 h 9137650"/>
              <a:gd name="connsiteX1" fmla="*/ 2001 w 8320088"/>
              <a:gd name="connsiteY1" fmla="*/ 0 h 9137650"/>
              <a:gd name="connsiteX2" fmla="*/ 16005 w 8320088"/>
              <a:gd name="connsiteY2" fmla="*/ 0 h 9137650"/>
              <a:gd name="connsiteX3" fmla="*/ 31260 w 8320088"/>
              <a:gd name="connsiteY3" fmla="*/ 0 h 9137650"/>
              <a:gd name="connsiteX4" fmla="*/ 54018 w 8320088"/>
              <a:gd name="connsiteY4" fmla="*/ 0 h 9137650"/>
              <a:gd name="connsiteX5" fmla="*/ 85778 w 8320088"/>
              <a:gd name="connsiteY5" fmla="*/ 0 h 9137650"/>
              <a:gd name="connsiteX6" fmla="*/ 128042 w 8320088"/>
              <a:gd name="connsiteY6" fmla="*/ 0 h 9137650"/>
              <a:gd name="connsiteX7" fmla="*/ 182309 w 8320088"/>
              <a:gd name="connsiteY7" fmla="*/ 0 h 9137650"/>
              <a:gd name="connsiteX8" fmla="*/ 250081 w 8320088"/>
              <a:gd name="connsiteY8" fmla="*/ 0 h 9137650"/>
              <a:gd name="connsiteX9" fmla="*/ 332858 w 8320088"/>
              <a:gd name="connsiteY9" fmla="*/ 0 h 9137650"/>
              <a:gd name="connsiteX10" fmla="*/ 432140 w 8320088"/>
              <a:gd name="connsiteY10" fmla="*/ 0 h 9137650"/>
              <a:gd name="connsiteX11" fmla="*/ 549428 w 8320088"/>
              <a:gd name="connsiteY11" fmla="*/ 0 h 9137650"/>
              <a:gd name="connsiteX12" fmla="*/ 686222 w 8320088"/>
              <a:gd name="connsiteY12" fmla="*/ 0 h 9137650"/>
              <a:gd name="connsiteX13" fmla="*/ 844023 w 8320088"/>
              <a:gd name="connsiteY13" fmla="*/ 0 h 9137650"/>
              <a:gd name="connsiteX14" fmla="*/ 1024331 w 8320088"/>
              <a:gd name="connsiteY14" fmla="*/ 0 h 9137650"/>
              <a:gd name="connsiteX15" fmla="*/ 1228647 w 8320088"/>
              <a:gd name="connsiteY15" fmla="*/ 0 h 9137650"/>
              <a:gd name="connsiteX16" fmla="*/ 1458471 w 8320088"/>
              <a:gd name="connsiteY16" fmla="*/ 0 h 9137650"/>
              <a:gd name="connsiteX17" fmla="*/ 1715304 w 8320088"/>
              <a:gd name="connsiteY17" fmla="*/ 0 h 9137650"/>
              <a:gd name="connsiteX18" fmla="*/ 2000646 w 8320088"/>
              <a:gd name="connsiteY18" fmla="*/ 0 h 9137650"/>
              <a:gd name="connsiteX19" fmla="*/ 2154477 w 8320088"/>
              <a:gd name="connsiteY19" fmla="*/ 0 h 9137650"/>
              <a:gd name="connsiteX20" fmla="*/ 2315998 w 8320088"/>
              <a:gd name="connsiteY20" fmla="*/ 0 h 9137650"/>
              <a:gd name="connsiteX21" fmla="*/ 2485396 w 8320088"/>
              <a:gd name="connsiteY21" fmla="*/ 0 h 9137650"/>
              <a:gd name="connsiteX22" fmla="*/ 2662860 w 8320088"/>
              <a:gd name="connsiteY22" fmla="*/ 0 h 9137650"/>
              <a:gd name="connsiteX23" fmla="*/ 2848576 w 8320088"/>
              <a:gd name="connsiteY23" fmla="*/ 0 h 9137650"/>
              <a:gd name="connsiteX24" fmla="*/ 3042732 w 8320088"/>
              <a:gd name="connsiteY24" fmla="*/ 0 h 9137650"/>
              <a:gd name="connsiteX25" fmla="*/ 3245517 w 8320088"/>
              <a:gd name="connsiteY25" fmla="*/ 0 h 9137650"/>
              <a:gd name="connsiteX26" fmla="*/ 3457116 w 8320088"/>
              <a:gd name="connsiteY26" fmla="*/ 0 h 9137650"/>
              <a:gd name="connsiteX27" fmla="*/ 3677719 w 8320088"/>
              <a:gd name="connsiteY27" fmla="*/ 0 h 9137650"/>
              <a:gd name="connsiteX28" fmla="*/ 3907511 w 8320088"/>
              <a:gd name="connsiteY28" fmla="*/ 0 h 9137650"/>
              <a:gd name="connsiteX29" fmla="*/ 4146682 w 8320088"/>
              <a:gd name="connsiteY29" fmla="*/ 0 h 9137650"/>
              <a:gd name="connsiteX30" fmla="*/ 4395419 w 8320088"/>
              <a:gd name="connsiteY30" fmla="*/ 0 h 9137650"/>
              <a:gd name="connsiteX31" fmla="*/ 4653909 w 8320088"/>
              <a:gd name="connsiteY31" fmla="*/ 0 h 9137650"/>
              <a:gd name="connsiteX32" fmla="*/ 4922339 w 8320088"/>
              <a:gd name="connsiteY32" fmla="*/ 0 h 9137650"/>
              <a:gd name="connsiteX33" fmla="*/ 5200898 w 8320088"/>
              <a:gd name="connsiteY33" fmla="*/ 0 h 9137650"/>
              <a:gd name="connsiteX34" fmla="*/ 5489772 w 8320088"/>
              <a:gd name="connsiteY34" fmla="*/ 0 h 9137650"/>
              <a:gd name="connsiteX35" fmla="*/ 5789150 w 8320088"/>
              <a:gd name="connsiteY35" fmla="*/ 0 h 9137650"/>
              <a:gd name="connsiteX36" fmla="*/ 6099219 w 8320088"/>
              <a:gd name="connsiteY36" fmla="*/ 0 h 9137650"/>
              <a:gd name="connsiteX37" fmla="*/ 6420166 w 8320088"/>
              <a:gd name="connsiteY37" fmla="*/ 0 h 9137650"/>
              <a:gd name="connsiteX38" fmla="*/ 6752180 w 8320088"/>
              <a:gd name="connsiteY38" fmla="*/ 0 h 9137650"/>
              <a:gd name="connsiteX39" fmla="*/ 7095447 w 8320088"/>
              <a:gd name="connsiteY39" fmla="*/ 0 h 9137650"/>
              <a:gd name="connsiteX40" fmla="*/ 7450155 w 8320088"/>
              <a:gd name="connsiteY40" fmla="*/ 0 h 9137650"/>
              <a:gd name="connsiteX41" fmla="*/ 7816492 w 8320088"/>
              <a:gd name="connsiteY41" fmla="*/ 0 h 9137650"/>
              <a:gd name="connsiteX42" fmla="*/ 8194645 w 8320088"/>
              <a:gd name="connsiteY42" fmla="*/ 0 h 9137650"/>
              <a:gd name="connsiteX43" fmla="*/ 8320088 w 8320088"/>
              <a:gd name="connsiteY43" fmla="*/ 1406016 h 9137650"/>
              <a:gd name="connsiteX44" fmla="*/ 2120864 w 8320088"/>
              <a:gd name="connsiteY44" fmla="*/ 9137650 h 9137650"/>
              <a:gd name="connsiteX45" fmla="*/ 0 w 8320088"/>
              <a:gd name="connsiteY45" fmla="*/ 9137650 h 9137650"/>
              <a:gd name="connsiteX46" fmla="*/ 0 w 8320088"/>
              <a:gd name="connsiteY46" fmla="*/ 0 h 913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8320088" h="9137650">
                <a:moveTo>
                  <a:pt x="0" y="0"/>
                </a:moveTo>
                <a:lnTo>
                  <a:pt x="2001" y="0"/>
                </a:lnTo>
                <a:lnTo>
                  <a:pt x="16005" y="0"/>
                </a:lnTo>
                <a:lnTo>
                  <a:pt x="31260" y="0"/>
                </a:lnTo>
                <a:lnTo>
                  <a:pt x="54018" y="0"/>
                </a:lnTo>
                <a:lnTo>
                  <a:pt x="85778" y="0"/>
                </a:lnTo>
                <a:lnTo>
                  <a:pt x="128042" y="0"/>
                </a:lnTo>
                <a:lnTo>
                  <a:pt x="182309" y="0"/>
                </a:lnTo>
                <a:lnTo>
                  <a:pt x="250081" y="0"/>
                </a:lnTo>
                <a:lnTo>
                  <a:pt x="332858" y="0"/>
                </a:lnTo>
                <a:lnTo>
                  <a:pt x="432140" y="0"/>
                </a:lnTo>
                <a:lnTo>
                  <a:pt x="549428" y="0"/>
                </a:lnTo>
                <a:lnTo>
                  <a:pt x="686222" y="0"/>
                </a:lnTo>
                <a:lnTo>
                  <a:pt x="844023" y="0"/>
                </a:lnTo>
                <a:lnTo>
                  <a:pt x="1024331" y="0"/>
                </a:lnTo>
                <a:lnTo>
                  <a:pt x="1228647" y="0"/>
                </a:lnTo>
                <a:lnTo>
                  <a:pt x="1458471" y="0"/>
                </a:lnTo>
                <a:lnTo>
                  <a:pt x="1715304" y="0"/>
                </a:lnTo>
                <a:lnTo>
                  <a:pt x="2000646" y="0"/>
                </a:lnTo>
                <a:lnTo>
                  <a:pt x="2154477" y="0"/>
                </a:lnTo>
                <a:lnTo>
                  <a:pt x="2315998" y="0"/>
                </a:lnTo>
                <a:lnTo>
                  <a:pt x="2485396" y="0"/>
                </a:lnTo>
                <a:lnTo>
                  <a:pt x="2662860" y="0"/>
                </a:lnTo>
                <a:lnTo>
                  <a:pt x="2848576" y="0"/>
                </a:lnTo>
                <a:lnTo>
                  <a:pt x="3042732" y="0"/>
                </a:lnTo>
                <a:lnTo>
                  <a:pt x="3245517" y="0"/>
                </a:lnTo>
                <a:lnTo>
                  <a:pt x="3457116" y="0"/>
                </a:lnTo>
                <a:lnTo>
                  <a:pt x="3677719" y="0"/>
                </a:lnTo>
                <a:lnTo>
                  <a:pt x="3907511" y="0"/>
                </a:lnTo>
                <a:lnTo>
                  <a:pt x="4146682" y="0"/>
                </a:lnTo>
                <a:lnTo>
                  <a:pt x="4395419" y="0"/>
                </a:lnTo>
                <a:lnTo>
                  <a:pt x="4653909" y="0"/>
                </a:lnTo>
                <a:lnTo>
                  <a:pt x="4922339" y="0"/>
                </a:lnTo>
                <a:lnTo>
                  <a:pt x="5200898" y="0"/>
                </a:lnTo>
                <a:lnTo>
                  <a:pt x="5489772" y="0"/>
                </a:lnTo>
                <a:lnTo>
                  <a:pt x="5789150" y="0"/>
                </a:lnTo>
                <a:lnTo>
                  <a:pt x="6099219" y="0"/>
                </a:lnTo>
                <a:lnTo>
                  <a:pt x="6420166" y="0"/>
                </a:lnTo>
                <a:lnTo>
                  <a:pt x="6752180" y="0"/>
                </a:lnTo>
                <a:lnTo>
                  <a:pt x="7095447" y="0"/>
                </a:lnTo>
                <a:lnTo>
                  <a:pt x="7450155" y="0"/>
                </a:lnTo>
                <a:lnTo>
                  <a:pt x="7816492" y="0"/>
                </a:lnTo>
                <a:lnTo>
                  <a:pt x="8194645" y="0"/>
                </a:lnTo>
                <a:cubicBezTo>
                  <a:pt x="8276329" y="457028"/>
                  <a:pt x="8320088" y="925700"/>
                  <a:pt x="8320088" y="1406016"/>
                </a:cubicBezTo>
                <a:cubicBezTo>
                  <a:pt x="8320088" y="5184503"/>
                  <a:pt x="5668279" y="8345856"/>
                  <a:pt x="2120864" y="9137650"/>
                </a:cubicBezTo>
                <a:cubicBezTo>
                  <a:pt x="2120864" y="9137650"/>
                  <a:pt x="2120864" y="9137650"/>
                  <a:pt x="0" y="9137650"/>
                </a:cubicBezTo>
                <a:cubicBezTo>
                  <a:pt x="0" y="9137650"/>
                  <a:pt x="0" y="9137650"/>
                  <a:pt x="0" y="0"/>
                </a:cubicBezTo>
                <a:close/>
              </a:path>
            </a:pathLst>
          </a:custGeom>
        </p:spPr>
      </p:pic>
      <p:sp>
        <p:nvSpPr>
          <p:cNvPr id="113" name="Freeform 7">
            <a:extLst>
              <a:ext uri="{FF2B5EF4-FFF2-40B4-BE49-F238E27FC236}">
                <a16:creationId xmlns:a16="http://schemas.microsoft.com/office/drawing/2014/main" id="{ED81B6B3-15F5-EE4E-9EA6-A7EDC9A2E4A9}"/>
              </a:ext>
            </a:extLst>
          </p:cNvPr>
          <p:cNvSpPr>
            <a:spLocks/>
          </p:cNvSpPr>
          <p:nvPr/>
        </p:nvSpPr>
        <p:spPr bwMode="auto">
          <a:xfrm>
            <a:off x="2847976" y="3216277"/>
            <a:ext cx="5484813" cy="5921375"/>
          </a:xfrm>
          <a:custGeom>
            <a:avLst/>
            <a:gdLst>
              <a:gd name="T0" fmla="*/ 0 w 1880"/>
              <a:gd name="T1" fmla="*/ 2034 h 2034"/>
              <a:gd name="T2" fmla="*/ 28 w 1880"/>
              <a:gd name="T3" fmla="*/ 2034 h 2034"/>
              <a:gd name="T4" fmla="*/ 242 w 1880"/>
              <a:gd name="T5" fmla="*/ 1954 h 2034"/>
              <a:gd name="T6" fmla="*/ 1130 w 1880"/>
              <a:gd name="T7" fmla="*/ 1355 h 2034"/>
              <a:gd name="T8" fmla="*/ 1729 w 1880"/>
              <a:gd name="T9" fmla="*/ 466 h 2034"/>
              <a:gd name="T10" fmla="*/ 1880 w 1880"/>
              <a:gd name="T11" fmla="*/ 0 h 2034"/>
              <a:gd name="T12" fmla="*/ 1871 w 1880"/>
              <a:gd name="T13" fmla="*/ 0 h 2034"/>
              <a:gd name="T14" fmla="*/ 0 w 1880"/>
              <a:gd name="T15" fmla="*/ 2034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0" h="2034">
                <a:moveTo>
                  <a:pt x="0" y="2034"/>
                </a:moveTo>
                <a:cubicBezTo>
                  <a:pt x="28" y="2034"/>
                  <a:pt x="28" y="2034"/>
                  <a:pt x="28" y="2034"/>
                </a:cubicBezTo>
                <a:cubicBezTo>
                  <a:pt x="100" y="2010"/>
                  <a:pt x="171" y="1984"/>
                  <a:pt x="242" y="1954"/>
                </a:cubicBezTo>
                <a:cubicBezTo>
                  <a:pt x="575" y="1813"/>
                  <a:pt x="874" y="1611"/>
                  <a:pt x="1130" y="1355"/>
                </a:cubicBezTo>
                <a:cubicBezTo>
                  <a:pt x="1387" y="1098"/>
                  <a:pt x="1589" y="799"/>
                  <a:pt x="1729" y="466"/>
                </a:cubicBezTo>
                <a:cubicBezTo>
                  <a:pt x="1793" y="315"/>
                  <a:pt x="1844" y="159"/>
                  <a:pt x="1880" y="0"/>
                </a:cubicBezTo>
                <a:cubicBezTo>
                  <a:pt x="1871" y="0"/>
                  <a:pt x="1871" y="0"/>
                  <a:pt x="1871" y="0"/>
                </a:cubicBezTo>
                <a:cubicBezTo>
                  <a:pt x="1651" y="963"/>
                  <a:pt x="931" y="1737"/>
                  <a:pt x="0" y="2034"/>
                </a:cubicBezTo>
                <a:close/>
              </a:path>
            </a:pathLst>
          </a:custGeom>
          <a:solidFill>
            <a:srgbClr val="F68B1F"/>
          </a:solidFill>
          <a:ln w="11113" cap="flat">
            <a:solidFill>
              <a:srgbClr val="F68B2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B673E9B-331D-0E47-9D38-E7188876D2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12088" y="3101925"/>
            <a:ext cx="216000" cy="216000"/>
          </a:xfrm>
          <a:prstGeom prst="ellipse">
            <a:avLst/>
          </a:prstGeom>
          <a:solidFill>
            <a:srgbClr val="F68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87C0C125-EC5C-BB4F-9E91-11E0EF7C84C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53210" y="537874"/>
            <a:ext cx="2679073" cy="72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01648" y="3317925"/>
            <a:ext cx="657965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b="1" dirty="0" err="1">
                <a:ln w="0"/>
                <a:solidFill>
                  <a:schemeClr val="accent1"/>
                </a:solidFill>
              </a:rPr>
              <a:t>Betagro</a:t>
            </a:r>
            <a:r>
              <a:rPr lang="en-US" sz="4000" b="1" dirty="0">
                <a:ln w="0"/>
                <a:solidFill>
                  <a:schemeClr val="accent1"/>
                </a:solidFill>
              </a:rPr>
              <a:t> Shop  MVP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ln w="0"/>
                <a:solidFill>
                  <a:schemeClr val="accent2"/>
                </a:solidFill>
              </a:rPr>
              <a:t>Technical Architecture Diagram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n w="0"/>
                <a:solidFill>
                  <a:schemeClr val="accent2"/>
                </a:solidFill>
              </a:rPr>
              <a:t>January-2023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6554FFA-734F-C2A6-A97D-72C48E1AB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372" y="2346242"/>
            <a:ext cx="3797495" cy="64138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CBBB3DF-060B-07AD-ABC6-896703D43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802" y="491452"/>
            <a:ext cx="1346269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2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Solution Implementation Approach</a:t>
            </a:r>
            <a:endParaRPr lang="en-IN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B98B1-37EA-D513-AE01-2744F64F1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9" y="1343928"/>
            <a:ext cx="14705833" cy="7093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4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Architecture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B7613-65AB-198A-BDB4-9C86A8D6E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422400"/>
            <a:ext cx="14465300" cy="739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09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 End with Redux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06976-9CFA-CD9A-F314-B6832946B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60" y="2059004"/>
            <a:ext cx="11922440" cy="6272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55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 end Redux with Service 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E62D7F-E949-04CB-0C49-AF8358C29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837"/>
            <a:ext cx="7070651" cy="77447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7A86B8-9F32-3A8E-36C3-54267EB5D876}"/>
              </a:ext>
            </a:extLst>
          </p:cNvPr>
          <p:cNvSpPr/>
          <p:nvPr/>
        </p:nvSpPr>
        <p:spPr>
          <a:xfrm>
            <a:off x="7070651" y="1165538"/>
            <a:ext cx="8944049" cy="779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We take the login page </a:t>
            </a:r>
          </a:p>
          <a:p>
            <a:pPr marL="342900" indent="-342900">
              <a:buAutoNum type="arabicParenR"/>
            </a:pPr>
            <a:r>
              <a:rPr lang="en-US" sz="1200" b="1" dirty="0">
                <a:solidFill>
                  <a:schemeClr val="tx1"/>
                </a:solidFill>
              </a:rPr>
              <a:t>The login page is a functional component, with the validations of phone number ( which is 10 digits only)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The password with 12 characters, with no special character, with a combination of characters and numbers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Its calls the user action 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dispatch(</a:t>
            </a:r>
            <a:r>
              <a:rPr lang="en-US" sz="1200" b="1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userActions.login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("phone", payload));</a:t>
            </a:r>
          </a:p>
          <a:p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2) The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useractions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class has the call to the login service by below 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eturn (dispatch) =&gt; {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dispatch(request());</a:t>
            </a:r>
          </a:p>
          <a:p>
            <a:b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userService.login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(payload).then(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(user) =&gt; {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dispatch(success(user));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localStorage.setItem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("authorization",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user.data.data.token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localStorage.setItem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("user",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user.data.data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history.push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("/");</a:t>
            </a:r>
          </a:p>
          <a:p>
            <a:pPr lvl="1"/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 request() {return { type: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userConstants.LOGIN_REQUEST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};}</a:t>
            </a:r>
          </a:p>
          <a:p>
            <a:pPr lvl="1"/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 success(data) {return { type: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userConstants.LOGIN_SUCCESS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data };}</a:t>
            </a:r>
          </a:p>
          <a:p>
            <a:pPr lvl="1"/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 failure(error) {return { type</a:t>
            </a:r>
            <a:r>
              <a:rPr lang="en-US" sz="12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userConstants.LOGIN_FAILURE</a:t>
            </a:r>
            <a:r>
              <a:rPr lang="en-US" sz="12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error 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};}}</a:t>
            </a:r>
          </a:p>
          <a:p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The reducer call is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case </a:t>
            </a:r>
            <a:r>
              <a:rPr lang="en-US" sz="1200" b="1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userConstants.LOGIN_FAILURE</a:t>
            </a:r>
            <a:r>
              <a:rPr lang="en-US" sz="12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return {...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state,userLogin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null,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userLogin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action.error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,}</a:t>
            </a:r>
          </a:p>
          <a:p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)The service class call is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 login(payload) {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 const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requestOptions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method: "POST",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headers: { "Content-Type": "application/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charset=UTF-8" },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body: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(payload),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 </a:t>
            </a:r>
            <a:r>
              <a:rPr lang="en-US" sz="1200" b="1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Axios.post</a:t>
            </a:r>
            <a:r>
              <a:rPr lang="en-US" sz="12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(REACT_APP_BASE_URL + "/</a:t>
            </a:r>
            <a:r>
              <a:rPr lang="en-US" sz="1200" b="1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api</a:t>
            </a:r>
            <a:r>
              <a:rPr lang="en-US" sz="12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/users/login",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payload,requestOptions</a:t>
            </a:r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.then((response) =&gt; response)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.catch((error) =&gt; error);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endParaRPr 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4211BF-C933-C909-87A1-C90E598E491B}"/>
              </a:ext>
            </a:extLst>
          </p:cNvPr>
          <p:cNvSpPr/>
          <p:nvPr/>
        </p:nvSpPr>
        <p:spPr>
          <a:xfrm>
            <a:off x="1197688" y="6241058"/>
            <a:ext cx="352697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00031D-CD93-C7F1-0E75-678A2FCCAA27}"/>
              </a:ext>
            </a:extLst>
          </p:cNvPr>
          <p:cNvSpPr/>
          <p:nvPr/>
        </p:nvSpPr>
        <p:spPr>
          <a:xfrm>
            <a:off x="1374038" y="4835347"/>
            <a:ext cx="352697" cy="42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3DC11F-0CE5-FFAC-88B8-0AF2D466887E}"/>
              </a:ext>
            </a:extLst>
          </p:cNvPr>
          <p:cNvSpPr/>
          <p:nvPr/>
        </p:nvSpPr>
        <p:spPr>
          <a:xfrm>
            <a:off x="4701235" y="4876964"/>
            <a:ext cx="352697" cy="42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D54C7D-9AD0-3963-93CD-B20DF06ED216}"/>
              </a:ext>
            </a:extLst>
          </p:cNvPr>
          <p:cNvSpPr/>
          <p:nvPr/>
        </p:nvSpPr>
        <p:spPr>
          <a:xfrm>
            <a:off x="1374037" y="2323038"/>
            <a:ext cx="352697" cy="42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4A333-D20E-0A61-AAA9-9B51D05734F5}"/>
              </a:ext>
            </a:extLst>
          </p:cNvPr>
          <p:cNvSpPr txBox="1"/>
          <p:nvPr/>
        </p:nvSpPr>
        <p:spPr>
          <a:xfrm>
            <a:off x="4877583" y="7595519"/>
            <a:ext cx="1212112" cy="4892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n-US" sz="1200" b="1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92370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232" y="39900"/>
            <a:ext cx="14904720" cy="7318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  Architecture - Technical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6BD31F9-6234-0F6D-1158-E4733F2A5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1574800"/>
            <a:ext cx="14232052" cy="72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7149668" cy="731837"/>
          </a:xfrm>
        </p:spPr>
        <p:txBody>
          <a:bodyPr>
            <a:normAutofit/>
          </a:bodyPr>
          <a:lstStyle/>
          <a:p>
            <a:pPr marL="457200" marR="0" lvl="1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CI-CD Architecture – Technical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4E4D736-F9BB-9156-DEDD-DB2C308AE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93800"/>
            <a:ext cx="15341599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7149668" cy="731837"/>
          </a:xfrm>
        </p:spPr>
        <p:txBody>
          <a:bodyPr>
            <a:normAutofit/>
          </a:bodyPr>
          <a:lstStyle/>
          <a:p>
            <a:pPr marL="457200" marR="0" lvl="1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CI-CD Architecture – Technical  …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3BF986B-01FF-858C-2F2B-9B2F0ACE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31" y="1565133"/>
            <a:ext cx="1509442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Backend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BA0A-F8A8-87BA-5443-7BC0717516C2}"/>
              </a:ext>
            </a:extLst>
          </p:cNvPr>
          <p:cNvSpPr txBox="1"/>
          <p:nvPr/>
        </p:nvSpPr>
        <p:spPr>
          <a:xfrm>
            <a:off x="7101569" y="882980"/>
            <a:ext cx="9864725" cy="7909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1)</a:t>
            </a:r>
            <a:r>
              <a:rPr lang="en-US" b="1" dirty="0">
                <a:effectLst/>
                <a:latin typeface="Consolas" panose="020B0609020204030204" pitchFamily="49" charset="0"/>
              </a:rPr>
              <a:t> Route / login</a:t>
            </a:r>
          </a:p>
          <a:p>
            <a:r>
              <a:rPr lang="en-US" b="1" dirty="0" err="1">
                <a:effectLst/>
                <a:latin typeface="Consolas" panose="020B0609020204030204" pitchFamily="49" charset="0"/>
              </a:rPr>
              <a:t>router.post</a:t>
            </a:r>
            <a:r>
              <a:rPr lang="en-US" b="1" dirty="0">
                <a:effectLst/>
                <a:latin typeface="Consolas" panose="020B0609020204030204" pitchFamily="49" charset="0"/>
              </a:rPr>
              <a:t>("/login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", </a:t>
            </a:r>
            <a:r>
              <a:rPr lang="en-US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User.login</a:t>
            </a:r>
            <a:r>
              <a:rPr lang="en-US" b="1" dirty="0">
                <a:effectLst/>
                <a:latin typeface="Consolas" panose="020B0609020204030204" pitchFamily="49" charset="0"/>
              </a:rPr>
              <a:t>,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ResponseHandler.process</a:t>
            </a:r>
            <a:r>
              <a:rPr lang="en-US" b="1" dirty="0">
                <a:effectLst/>
                <a:latin typeface="Consolas" panose="020B0609020204030204" pitchFamily="49" charset="0"/>
              </a:rPr>
              <a:t>); is the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user.route.jsx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endParaRPr lang="en-US" b="1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2)  Controller  ( </a:t>
            </a:r>
            <a:r>
              <a:rPr lang="en-US" b="1" dirty="0" err="1">
                <a:latin typeface="Consolas" panose="020B0609020204030204" pitchFamily="49" charset="0"/>
              </a:rPr>
              <a:t>user.login</a:t>
            </a:r>
            <a:r>
              <a:rPr lang="en-US" b="1" dirty="0">
                <a:latin typeface="Consolas" panose="020B0609020204030204" pitchFamily="49" charset="0"/>
              </a:rPr>
              <a:t> in controller) </a:t>
            </a:r>
          </a:p>
          <a:p>
            <a:r>
              <a:rPr lang="en-US" b="1" dirty="0" err="1">
                <a:effectLst/>
                <a:latin typeface="Consolas" panose="020B0609020204030204" pitchFamily="49" charset="0"/>
              </a:rPr>
              <a:t>exports.login</a:t>
            </a:r>
            <a:r>
              <a:rPr lang="en-US" b="1" dirty="0">
                <a:effectLst/>
                <a:latin typeface="Consolas" panose="020B0609020204030204" pitchFamily="49" charset="0"/>
              </a:rPr>
              <a:t> = async (req, res, next) =&gt; {</a:t>
            </a:r>
          </a:p>
          <a:p>
            <a:pPr lvl="2"/>
            <a:r>
              <a:rPr lang="en-US" b="1" dirty="0">
                <a:effectLst/>
                <a:latin typeface="Consolas" panose="020B0609020204030204" pitchFamily="49" charset="0"/>
              </a:rPr>
              <a:t>//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performe</a:t>
            </a:r>
            <a:r>
              <a:rPr lang="en-US" b="1" dirty="0">
                <a:effectLst/>
                <a:latin typeface="Consolas" panose="020B0609020204030204" pitchFamily="49" charset="0"/>
              </a:rPr>
              <a:t> validation .if fails throw error  , </a:t>
            </a:r>
          </a:p>
          <a:p>
            <a:pPr lvl="2"/>
            <a:endParaRPr lang="en-US" b="1" dirty="0"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effectLst/>
                <a:latin typeface="Consolas" panose="020B0609020204030204" pitchFamily="49" charset="0"/>
              </a:rPr>
              <a:t>// perform async call to service  </a:t>
            </a:r>
          </a:p>
          <a:p>
            <a:pPr lvl="2"/>
            <a:r>
              <a:rPr lang="en-US" b="1" dirty="0">
                <a:effectLst/>
                <a:latin typeface="Consolas" panose="020B0609020204030204" pitchFamily="49" charset="0"/>
              </a:rPr>
              <a:t>    </a:t>
            </a:r>
          </a:p>
          <a:p>
            <a:pPr lvl="2"/>
            <a:r>
              <a:rPr lang="en-US" b="1" dirty="0">
                <a:effectLst/>
                <a:latin typeface="Consolas" panose="020B0609020204030204" pitchFamily="49" charset="0"/>
              </a:rPr>
              <a:t>    [error, result] = await to(</a:t>
            </a:r>
            <a:r>
              <a:rPr lang="en-US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UserService.login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req.body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b="1" dirty="0">
                <a:effectLst/>
                <a:latin typeface="Consolas" panose="020B0609020204030204" pitchFamily="49" charset="0"/>
              </a:rPr>
              <a:t>    // return Response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}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3) The  service method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const login = async (req) =&gt; {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  </a:t>
            </a:r>
          </a:p>
          <a:p>
            <a:pPr lvl="2"/>
            <a:r>
              <a:rPr lang="en-US" b="1" dirty="0">
                <a:effectLst/>
                <a:latin typeface="Consolas" panose="020B0609020204030204" pitchFamily="49" charset="0"/>
              </a:rPr>
              <a:t> [error,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userResult</a:t>
            </a:r>
            <a:r>
              <a:rPr lang="en-US" b="1" dirty="0">
                <a:effectLst/>
                <a:latin typeface="Consolas" panose="020B0609020204030204" pitchFamily="49" charset="0"/>
              </a:rPr>
              <a:t>] = await to(</a:t>
            </a:r>
            <a:r>
              <a:rPr lang="en-US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User.findOne</a:t>
            </a:r>
            <a:r>
              <a:rPr lang="en-US" b="1" dirty="0">
                <a:effectLst/>
                <a:latin typeface="Consolas" panose="020B0609020204030204" pitchFamily="49" charset="0"/>
              </a:rPr>
              <a:t>({where: {phone: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req.phone</a:t>
            </a:r>
            <a:r>
              <a:rPr lang="en-US" b="1" dirty="0">
                <a:effectLst/>
                <a:latin typeface="Consolas" panose="020B0609020204030204" pitchFamily="49" charset="0"/>
              </a:rPr>
              <a:t>}, raw : true, nest : true}))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//if error return error message</a:t>
            </a:r>
          </a:p>
          <a:p>
            <a:pPr lvl="2"/>
            <a:r>
              <a:rPr lang="en-US" b="1" dirty="0">
                <a:effectLst/>
                <a:latin typeface="Consolas" panose="020B0609020204030204" pitchFamily="49" charset="0"/>
              </a:rPr>
              <a:t>// else success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4) The 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user.findone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, is the </a:t>
            </a:r>
            <a:r>
              <a:rPr lang="en-US" b="1" dirty="0" err="1">
                <a:latin typeface="Consolas" panose="020B0609020204030204" pitchFamily="49" charset="0"/>
              </a:rPr>
              <a:t>sequelize</a:t>
            </a:r>
            <a:r>
              <a:rPr lang="en-US" b="1" dirty="0">
                <a:latin typeface="Consolas" panose="020B0609020204030204" pitchFamily="49" charset="0"/>
              </a:rPr>
              <a:t> call to </a:t>
            </a:r>
            <a:r>
              <a:rPr lang="en-US" b="1" dirty="0" err="1">
                <a:latin typeface="Consolas" panose="020B0609020204030204" pitchFamily="49" charset="0"/>
              </a:rPr>
              <a:t>orm</a:t>
            </a:r>
            <a:r>
              <a:rPr lang="en-US" b="1" dirty="0">
                <a:latin typeface="Consolas" panose="020B0609020204030204" pitchFamily="49" charset="0"/>
              </a:rPr>
              <a:t> to find in DB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endParaRPr lang="en-US" sz="1100" b="1" dirty="0"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9582AE9-C1F3-FAB3-5B71-DC1C48496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070246"/>
            <a:ext cx="6591300" cy="7708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8000D1A-7DEC-7E67-D24E-7EF2DE33DA96}"/>
              </a:ext>
            </a:extLst>
          </p:cNvPr>
          <p:cNvSpPr/>
          <p:nvPr/>
        </p:nvSpPr>
        <p:spPr>
          <a:xfrm>
            <a:off x="1645920" y="6570617"/>
            <a:ext cx="352697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83FE22-F272-30A6-74B5-311EB11B52E2}"/>
              </a:ext>
            </a:extLst>
          </p:cNvPr>
          <p:cNvSpPr/>
          <p:nvPr/>
        </p:nvSpPr>
        <p:spPr>
          <a:xfrm>
            <a:off x="1469571" y="4702628"/>
            <a:ext cx="352697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E51173-49DA-B16E-4ED1-D675761CFB83}"/>
              </a:ext>
            </a:extLst>
          </p:cNvPr>
          <p:cNvSpPr/>
          <p:nvPr/>
        </p:nvSpPr>
        <p:spPr>
          <a:xfrm>
            <a:off x="3071496" y="4796590"/>
            <a:ext cx="352697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121F27-B769-3E9D-AC6A-9E7530FAAAD1}"/>
              </a:ext>
            </a:extLst>
          </p:cNvPr>
          <p:cNvSpPr/>
          <p:nvPr/>
        </p:nvSpPr>
        <p:spPr>
          <a:xfrm>
            <a:off x="3861026" y="4755647"/>
            <a:ext cx="352697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1380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3567E-437A-499F-A6AC-A461C0E2361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34526" y="2825258"/>
            <a:ext cx="12019573" cy="5036042"/>
          </a:xfrm>
        </p:spPr>
        <p:txBody>
          <a:bodyPr>
            <a:normAutofit/>
          </a:bodyPr>
          <a:lstStyle/>
          <a:p>
            <a:r>
              <a:rPr lang="en-GB" dirty="0"/>
              <a:t>Part C: Technical Diagrams with 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sz="4000" dirty="0"/>
              <a:t>1) Sequence Diagrams</a:t>
            </a:r>
          </a:p>
          <a:p>
            <a:pPr marL="457200" lvl="1" indent="0">
              <a:buNone/>
            </a:pPr>
            <a:r>
              <a:rPr lang="en-GB" sz="4000" dirty="0"/>
              <a:t>2) Component diagram</a:t>
            </a:r>
          </a:p>
          <a:p>
            <a:pPr marL="457200" lvl="1" indent="0">
              <a:buNone/>
            </a:pPr>
            <a:r>
              <a:rPr lang="en-GB" sz="4000" dirty="0"/>
              <a:t>3)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71969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Betagro Component Diagram </a:t>
            </a:r>
            <a:endParaRPr lang="en-IN" dirty="0"/>
          </a:p>
        </p:txBody>
      </p:sp>
      <p:pic>
        <p:nvPicPr>
          <p:cNvPr id="6" name="Picture 5" descr="Diagram">
            <a:extLst>
              <a:ext uri="{FF2B5EF4-FFF2-40B4-BE49-F238E27FC236}">
                <a16:creationId xmlns:a16="http://schemas.microsoft.com/office/drawing/2014/main" id="{AB6FD3AD-CDB6-B74F-6C62-890EFAC6C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26" y="1760561"/>
            <a:ext cx="13999826" cy="64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AC998-A9CC-461B-8CE4-315C128456AE}"/>
              </a:ext>
            </a:extLst>
          </p:cNvPr>
          <p:cNvSpPr/>
          <p:nvPr/>
        </p:nvSpPr>
        <p:spPr>
          <a:xfrm>
            <a:off x="0" y="-84399"/>
            <a:ext cx="9011964" cy="87331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CF1D7-B226-402F-B051-26E81E5EAE8B}"/>
              </a:ext>
            </a:extLst>
          </p:cNvPr>
          <p:cNvSpPr txBox="1"/>
          <p:nvPr/>
        </p:nvSpPr>
        <p:spPr>
          <a:xfrm>
            <a:off x="290316" y="775873"/>
            <a:ext cx="6129945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955" y="3354853"/>
            <a:ext cx="8758008" cy="317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Betagro is looking to launch an online shopping portal for it’s customers to allow them to order </a:t>
            </a: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Betagro’s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products using web and mobile channels and have them delivered conveniently. </a:t>
            </a: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Betagro’s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overall approach is to rollout the portal to cover it’s nationwide shops/stores in a phased manner with a target to start with a pilot phase covering 5(five) shops/stores launching an Minimum viable product (MVP) version.</a:t>
            </a: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Betagro team has done the initial requirements assimilation along with wireframes development and seek support from Coforge for the implementation phase of the MVP and subsequent phases.</a:t>
            </a: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311BB8-18FA-4DE2-B2B8-97F7791CC67C}"/>
              </a:ext>
            </a:extLst>
          </p:cNvPr>
          <p:cNvCxnSpPr/>
          <p:nvPr/>
        </p:nvCxnSpPr>
        <p:spPr>
          <a:xfrm>
            <a:off x="9570725" y="1539802"/>
            <a:ext cx="265442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534AE2-64D2-4130-8C69-98483B592024}"/>
              </a:ext>
            </a:extLst>
          </p:cNvPr>
          <p:cNvSpPr txBox="1">
            <a:spLocks/>
          </p:cNvSpPr>
          <p:nvPr/>
        </p:nvSpPr>
        <p:spPr>
          <a:xfrm>
            <a:off x="9443400" y="1025284"/>
            <a:ext cx="5835181" cy="601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deck outlines Technical </a:t>
            </a:r>
            <a:r>
              <a:rPr lang="en-GB" sz="1800" b="1" dirty="0">
                <a:solidFill>
                  <a:srgbClr val="ED7D31"/>
                </a:solidFill>
              </a:rPr>
              <a:t>Architecture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60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56A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understanding of scope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60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56A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Technical </a:t>
            </a:r>
            <a:r>
              <a:rPr lang="en-GB" sz="1800" dirty="0">
                <a:solidFill>
                  <a:srgbClr val="0056A4"/>
                </a:solidFill>
              </a:rPr>
              <a:t>Architecture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6A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60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56A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Technical Diagrams  </a:t>
            </a:r>
          </a:p>
        </p:txBody>
      </p:sp>
    </p:spTree>
    <p:extLst>
      <p:ext uri="{BB962C8B-B14F-4D97-AF65-F5344CB8AC3E}">
        <p14:creationId xmlns:p14="http://schemas.microsoft.com/office/powerpoint/2010/main" val="865343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with Customer and Shop Admin Seller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663AA-2265-3CDC-7782-87D5C600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291225"/>
            <a:ext cx="125730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0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 for Processing Order</a:t>
            </a:r>
            <a:endParaRPr lang="en-IN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2227E37-2703-3BA7-4B91-DDA63D4ED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1422400"/>
            <a:ext cx="14232052" cy="72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6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232" y="9761"/>
            <a:ext cx="14904720" cy="731837"/>
          </a:xfrm>
        </p:spPr>
        <p:txBody>
          <a:bodyPr/>
          <a:lstStyle/>
          <a:p>
            <a:r>
              <a:rPr lang="en-GB" dirty="0"/>
              <a:t>Activity Diagram from Checkout to Order Process</a:t>
            </a:r>
            <a:endParaRPr lang="en-IN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77BC54A-7EFA-BFFA-720A-4341365E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409700"/>
            <a:ext cx="15087599" cy="73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25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Chart Depicting the Landing page to login and success</a:t>
            </a:r>
            <a:endParaRPr lang="en-IN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1F7309F-A03E-EADF-6C9D-32D6D5636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035044"/>
            <a:ext cx="14516099" cy="64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47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Diagram with Major tables in Order and Payments</a:t>
            </a:r>
            <a:endParaRPr lang="en-IN" dirty="0"/>
          </a:p>
        </p:txBody>
      </p:sp>
      <p:pic>
        <p:nvPicPr>
          <p:cNvPr id="4" name="Picture 3" descr="Diagram, timeline&#10;&#10;Description automatically generated">
            <a:extLst>
              <a:ext uri="{FF2B5EF4-FFF2-40B4-BE49-F238E27FC236}">
                <a16:creationId xmlns:a16="http://schemas.microsoft.com/office/drawing/2014/main" id="{57203818-BC1C-FAEC-E7AC-DD6DDB78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33" y="1397000"/>
            <a:ext cx="15125268" cy="709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05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diagram Product Prices and Order</a:t>
            </a:r>
            <a:endParaRPr lang="en-IN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D499B47-A988-14DB-F6E9-1F8E4FCE1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409700"/>
            <a:ext cx="14808199" cy="72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62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7932" y="1"/>
            <a:ext cx="14904720" cy="10033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Sequence Diagram depicting, the login functionality tracing from front end screen to backend components</a:t>
            </a:r>
            <a:endParaRPr lang="en-IN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209200E2-8A98-45FB-B4D8-E3648FE87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89" y="1488558"/>
            <a:ext cx="14290158" cy="60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58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232" y="0"/>
            <a:ext cx="14904720" cy="106383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Diagram showing the front-end backend calls on the first-time login screen with phone in </a:t>
            </a:r>
            <a:r>
              <a:rPr lang="en-US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OTP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565BBB-D4BE-E36A-EDF7-32165EF6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7" y="1450475"/>
            <a:ext cx="1262062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41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0413568" cy="731837"/>
          </a:xfrm>
        </p:spPr>
        <p:txBody>
          <a:bodyPr>
            <a:normAutofit/>
          </a:bodyPr>
          <a:lstStyle/>
          <a:p>
            <a:pPr marL="457200" marR="0" lvl="1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Diagram depicting the successful login and failures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33D55-584C-6955-9333-DCC2583F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150937"/>
            <a:ext cx="13906500" cy="71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49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Swagger and Model beans from Backend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4DD54-0CA7-FC4C-4067-FA0EDA7E2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1" y="1445876"/>
            <a:ext cx="14423120" cy="61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3567E-437A-499F-A6AC-A461C0E2361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Part A: Our understanding of scope</a:t>
            </a:r>
          </a:p>
        </p:txBody>
      </p:sp>
    </p:spTree>
    <p:extLst>
      <p:ext uri="{BB962C8B-B14F-4D97-AF65-F5344CB8AC3E}">
        <p14:creationId xmlns:p14="http://schemas.microsoft.com/office/powerpoint/2010/main" val="214873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41E222-8BB4-4865-82C3-1525D3BB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19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92BB-BB66-425D-9A31-0B5C2D81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understanding of scope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472" y="933184"/>
            <a:ext cx="14326528" cy="8862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u="sng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Functionality in Scope (MVP) :</a:t>
            </a: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following features are considered as the functionality to be implemented as part of the MVP launch </a:t>
            </a:r>
          </a:p>
          <a:p>
            <a:pPr marL="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Customer :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Login/Password &amp; Account Management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Home/Landing Page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Product Search/browse and Listings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Product Purchase and Shopping Cart management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Customer Delivery Details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Notifications via SMS/Mail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Shop Manager :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Login/Password &amp; Account Management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Home/Landing Page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Product Search/browse and Listings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Product Purchase (including draft order) and Shopping Cart management – On Customer’s Behalf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Customer Delivery Details – On Customer’s Behalf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Customer Order Listing, Allocation, order download &amp; order status upload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Upload (add, update, delete) and download of Product (including Inventory) and Customer Detail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Notifications via Mail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459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92BB-BB66-425D-9A31-0B5C2D81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understanding of scope 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0272" y="1136384"/>
            <a:ext cx="14024548" cy="667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u="sng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Functionality in Scope (MVP) :</a:t>
            </a: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following features are considered as the functionality to be implemented as part of the MVP launch 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Shop Manager (cont’d) :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Able to maintain substitution product as master using upload.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Able to see substitution product for selection while confirming order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Auto expiry of orders if pass expiry time. Not able to process expired orders.</a:t>
            </a: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Part pricing to be maintained on daily basis, orders of past date to be processed based on order date pricing.</a:t>
            </a:r>
          </a:p>
          <a:p>
            <a:pPr marL="45720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u="sng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Additional Scope :</a:t>
            </a: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Since this a short duration and fast paced delivery projects, we have factored an additional two hundred man-days of effort apart from the defined fixed functional scope and the deliverables stated in this proposal. </a:t>
            </a: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This two hundred man days effort can be consumed by </a:t>
            </a:r>
            <a:r>
              <a:rPr lang="en-IN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Betagro</a:t>
            </a: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for any Change Request/tech deliverables/support extension/conceptualization of subsequent MVP version etc. basis mutual agreement on efforts between Coforge and </a:t>
            </a:r>
            <a:r>
              <a:rPr lang="en-IN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Betagro</a:t>
            </a: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teams.  </a:t>
            </a:r>
            <a:r>
              <a:rPr lang="en-GB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case these two hundred man days efforts are not consumed till the completion of the current deliverables and timelines of this  Proposal, the remaining effort can be used by </a:t>
            </a:r>
            <a:r>
              <a:rPr lang="en-IN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Betagro</a:t>
            </a: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in agreement with Coforge for other activities within a six month period post completion of the current proposed MVP.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119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92BB-BB66-425D-9A31-0B5C2D81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understanding of scope 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2232" y="971284"/>
            <a:ext cx="15341168" cy="9216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600" b="1" u="sng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Functionality Not in Scope (MVP) :</a:t>
            </a: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following features are not considered to be implemented as part of the MVP launch  and would be taken up as a separate activity post MVP Launch. 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Payment Options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Promotions &amp; Campaigns, Top Sellers &amp; Suggestions/Recommendations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Other System Integrations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Screens for Master/Housekeeping View/Edit of Products, Customers, Shops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Dashboards and Reporting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Reviews, Shop Setting, Help </a:t>
            </a:r>
            <a:r>
              <a:rPr lang="en-GB" sz="16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Center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Development of Static Pages – T&amp;C, Privacy Policy, About, Betagro Recipe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IN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Offline availability of the application or ability to work in offline mode</a:t>
            </a:r>
            <a:r>
              <a:rPr lang="en-US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600" b="1" u="sng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Execution Scope (MVP) :</a:t>
            </a: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As the requirements, user stories and wire frames are already defined by Betagro team so the execution scope considered for the MVP launch is as below,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Defining and creating the High Level Architecture and components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Development, Unit Testing &amp; Functional Testing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Vulnerability scan for OWASP Top 10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Support for User Acceptance Testing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Initial Data Setup for MVP Launch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Deployment Support for MVP Launch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Hyper care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6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5664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kern="0" dirty="0">
                <a:solidFill>
                  <a:srgbClr val="1E67AF"/>
                </a:solidFill>
                <a:effectLst/>
                <a:ea typeface="Batang" panose="020B0503020000020004" pitchFamily="18" charset="-127"/>
                <a:cs typeface="Times New Roman" panose="02020603050405020304" pitchFamily="18" charset="0"/>
              </a:rPr>
              <a:t>Our Understanding of Requirements</a:t>
            </a:r>
            <a:endParaRPr lang="en-US" sz="3600" b="1" kern="0" dirty="0">
              <a:solidFill>
                <a:srgbClr val="1E67AF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87151-B529-5F79-37E7-0836E718729E}"/>
              </a:ext>
            </a:extLst>
          </p:cNvPr>
          <p:cNvSpPr txBox="1"/>
          <p:nvPr/>
        </p:nvSpPr>
        <p:spPr>
          <a:xfrm>
            <a:off x="432232" y="1193801"/>
            <a:ext cx="15264968" cy="605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consideration for Solution</a:t>
            </a:r>
          </a:p>
          <a:p>
            <a:pPr marL="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Following are the considerations for the proposed technical solution</a:t>
            </a: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Responsive web design </a:t>
            </a: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design should be user friendly and intuitive. It would be informative and easily accessible to the users 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websites can be accessed by multiple devices like desktop, laptop and mobile (through content prioritization)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It should follow W3C guidelines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application shall be fully compatible with all major web browsers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Key solution approach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upload and download in predefined excel format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validation before upload from excel file </a:t>
            </a:r>
            <a:endParaRPr lang="en-US" dirty="0">
              <a:effectLst/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Cache the static response on node server using “in-memory” caching</a:t>
            </a:r>
          </a:p>
          <a:p>
            <a:pPr marL="742950" marR="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Use of Redux for centralizing application state</a:t>
            </a:r>
          </a:p>
          <a:p>
            <a:pPr marL="742950" marR="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Highly scalable  and extendable</a:t>
            </a:r>
          </a:p>
        </p:txBody>
      </p:sp>
    </p:spTree>
    <p:extLst>
      <p:ext uri="{BB962C8B-B14F-4D97-AF65-F5344CB8AC3E}">
        <p14:creationId xmlns:p14="http://schemas.microsoft.com/office/powerpoint/2010/main" val="207449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3567E-437A-499F-A6AC-A461C0E2361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Part B: Technical Solution</a:t>
            </a:r>
          </a:p>
        </p:txBody>
      </p:sp>
    </p:spTree>
    <p:extLst>
      <p:ext uri="{BB962C8B-B14F-4D97-AF65-F5344CB8AC3E}">
        <p14:creationId xmlns:p14="http://schemas.microsoft.com/office/powerpoint/2010/main" val="22978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 Architecture - Logical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E2BC9-332B-3B8F-C3A2-D5C71AA6A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32" y="1403978"/>
            <a:ext cx="14661796" cy="6774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649779"/>
      </p:ext>
    </p:extLst>
  </p:cSld>
  <p:clrMapOvr>
    <a:masterClrMapping/>
  </p:clrMapOvr>
</p:sld>
</file>

<file path=ppt/theme/theme1.xml><?xml version="1.0" encoding="utf-8"?>
<a:theme xmlns:a="http://schemas.openxmlformats.org/drawingml/2006/main" name="1_Coforge_BattleC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4000" dirty="0" smtClean="0">
            <a:solidFill>
              <a:srgbClr val="F68B1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forge_BattleCard" id="{7B62AEF9-0B5B-4F6A-AC4D-6FC3C6A25523}" vid="{AA6EE1D9-D863-4B1B-9B0B-BA05176CD5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D27203110BE9479F6A32D9DE4E11DD" ma:contentTypeVersion="14" ma:contentTypeDescription="Create a new document." ma:contentTypeScope="" ma:versionID="08db3cc937d8cbf5db1010319c68f377">
  <xsd:schema xmlns:xsd="http://www.w3.org/2001/XMLSchema" xmlns:xs="http://www.w3.org/2001/XMLSchema" xmlns:p="http://schemas.microsoft.com/office/2006/metadata/properties" xmlns:ns2="512d9ea3-ec40-4877-a2d9-3bfe9bcbc8da" xmlns:ns3="ec36e9ff-d08d-4435-b016-1789e653e9e5" targetNamespace="http://schemas.microsoft.com/office/2006/metadata/properties" ma:root="true" ma:fieldsID="4a83c2333e32cc88af3e1bfd00c0ec7b" ns2:_="" ns3:_="">
    <xsd:import namespace="512d9ea3-ec40-4877-a2d9-3bfe9bcbc8da"/>
    <xsd:import namespace="ec36e9ff-d08d-4435-b016-1789e653e9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d9ea3-ec40-4877-a2d9-3bfe9bcbc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46db778-bad6-4ab0-ae85-290e76a207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6e9ff-d08d-4435-b016-1789e653e9e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4f5b8f1-3885-44de-8de4-6a5f8ba02717}" ma:internalName="TaxCatchAll" ma:showField="CatchAllData" ma:web="ec36e9ff-d08d-4435-b016-1789e653e9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2d9ea3-ec40-4877-a2d9-3bfe9bcbc8da">
      <Terms xmlns="http://schemas.microsoft.com/office/infopath/2007/PartnerControls"/>
    </lcf76f155ced4ddcb4097134ff3c332f>
    <TaxCatchAll xmlns="ec36e9ff-d08d-4435-b016-1789e653e9e5" xsi:nil="true"/>
  </documentManagement>
</p:properties>
</file>

<file path=customXml/itemProps1.xml><?xml version="1.0" encoding="utf-8"?>
<ds:datastoreItem xmlns:ds="http://schemas.openxmlformats.org/officeDocument/2006/customXml" ds:itemID="{9485ED8F-5D5B-42DE-A1FD-3051C70F45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C9ED8E-2CF0-414A-9B0D-F05765A639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2d9ea3-ec40-4877-a2d9-3bfe9bcbc8da"/>
    <ds:schemaRef ds:uri="ec36e9ff-d08d-4435-b016-1789e653e9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5300DD-E178-4353-BE54-DE4833FBAC16}">
  <ds:schemaRefs>
    <ds:schemaRef ds:uri="390bebaf-e59e-4e01-9bf7-fe40e96193e3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f14e8263-c712-4998-ab7e-8fd803337445"/>
    <ds:schemaRef ds:uri="0508c2bb-29d5-4fa0-bf6d-e67e66eb25c1"/>
    <ds:schemaRef ds:uri="512d9ea3-ec40-4877-a2d9-3bfe9bcbc8da"/>
    <ds:schemaRef ds:uri="ec36e9ff-d08d-4435-b016-1789e653e9e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Coforge_BattleCard</Template>
  <TotalTime>16961</TotalTime>
  <Words>1450</Words>
  <Application>Microsoft Office PowerPoint</Application>
  <PresentationFormat>Custom</PresentationFormat>
  <Paragraphs>186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1_Coforge_BattleCard</vt:lpstr>
      <vt:lpstr>PowerPoint Presentation</vt:lpstr>
      <vt:lpstr>PowerPoint Presentation</vt:lpstr>
      <vt:lpstr>PowerPoint Presentation</vt:lpstr>
      <vt:lpstr>Our understanding of scope</vt:lpstr>
      <vt:lpstr>Our understanding of scope …</vt:lpstr>
      <vt:lpstr>Our understanding of scope …</vt:lpstr>
      <vt:lpstr>Our Understanding of Requirements</vt:lpstr>
      <vt:lpstr>PowerPoint Presentation</vt:lpstr>
      <vt:lpstr>Solution Architecture - Logical</vt:lpstr>
      <vt:lpstr>Solution Implementation Approach</vt:lpstr>
      <vt:lpstr>Technical Architecture </vt:lpstr>
      <vt:lpstr>Front End with Redux</vt:lpstr>
      <vt:lpstr>Front end Redux with Service layer</vt:lpstr>
      <vt:lpstr>Deployment  Architecture - Technical</vt:lpstr>
      <vt:lpstr>CI-CD Architecture – Technical</vt:lpstr>
      <vt:lpstr>CI-CD Architecture – Technical  …</vt:lpstr>
      <vt:lpstr>Our Backend Architecture</vt:lpstr>
      <vt:lpstr>PowerPoint Presentation</vt:lpstr>
      <vt:lpstr>Betagro Component Diagram </vt:lpstr>
      <vt:lpstr>Use case diagram with Customer and Shop Admin Seller</vt:lpstr>
      <vt:lpstr>Activity Diagram for Processing Order</vt:lpstr>
      <vt:lpstr>Activity Diagram from Checkout to Order Process</vt:lpstr>
      <vt:lpstr>Flow Chart Depicting the Landing page to login and success</vt:lpstr>
      <vt:lpstr>Data Flow Diagram with Major tables in Order and Payments</vt:lpstr>
      <vt:lpstr>Data Flow diagram Product Prices and Order</vt:lpstr>
      <vt:lpstr>Sequence Diagram depicting, the login functionality tracing from front end screen to backend components</vt:lpstr>
      <vt:lpstr>Diagram showing the front-end backend calls on the first-time login screen with phone in OTP</vt:lpstr>
      <vt:lpstr>Diagram depicting the successful login and failures</vt:lpstr>
      <vt:lpstr>Swagger and Model beans from Backend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Pop NIST CSF Weekly Review Report</dc:title>
  <dc:subject>NIST CSF Assessment Report</dc:subject>
  <dc:creator>Rajendra Nag</dc:creator>
  <cp:lastModifiedBy>Katha Chowdhury</cp:lastModifiedBy>
  <cp:revision>1334</cp:revision>
  <dcterms:created xsi:type="dcterms:W3CDTF">2020-10-06T06:14:48Z</dcterms:created>
  <dcterms:modified xsi:type="dcterms:W3CDTF">2023-02-22T07:40:53Z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0x0101004ED27203110BE9479F6A32D9DE4E11DD</vt:lpwstr>
  </property>
  <property fmtid="{D5CDD505-2E9C-101B-9397-08002B2CF9AE}" pid="3" name="MediaServiceImageTags">
    <vt:lpwstr/>
  </property>
</Properties>
</file>