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0" r:id="rId8"/>
    <p:sldId id="261"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19586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353561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0803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92084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044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82977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374225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308262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266797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8F7E3-FE58-479B-90BA-61498367C6E3}"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132663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8F7E3-FE58-479B-90BA-61498367C6E3}"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42551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8F7E3-FE58-479B-90BA-61498367C6E3}"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162368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8F7E3-FE58-479B-90BA-61498367C6E3}"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110513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8F7E3-FE58-479B-90BA-61498367C6E3}"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25132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8F7E3-FE58-479B-90BA-61498367C6E3}"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115305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98F7E3-FE58-479B-90BA-61498367C6E3}"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F1217C-D7DC-49DF-B5A9-A408308BAE76}" type="slidenum">
              <a:rPr lang="en-US" smtClean="0"/>
              <a:t>‹#›</a:t>
            </a:fld>
            <a:endParaRPr lang="en-US"/>
          </a:p>
        </p:txBody>
      </p:sp>
    </p:spTree>
    <p:extLst>
      <p:ext uri="{BB962C8B-B14F-4D97-AF65-F5344CB8AC3E}">
        <p14:creationId xmlns:p14="http://schemas.microsoft.com/office/powerpoint/2010/main" val="28456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8F7E3-FE58-479B-90BA-61498367C6E3}" type="datetimeFigureOut">
              <a:rPr lang="en-US" smtClean="0"/>
              <a:t>7/21/2022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F1217C-D7DC-49DF-B5A9-A408308BAE76}" type="slidenum">
              <a:rPr lang="en-US" smtClean="0"/>
              <a:t>‹#›</a:t>
            </a:fld>
            <a:endParaRPr lang="en-US"/>
          </a:p>
        </p:txBody>
      </p:sp>
    </p:spTree>
    <p:extLst>
      <p:ext uri="{BB962C8B-B14F-4D97-AF65-F5344CB8AC3E}">
        <p14:creationId xmlns:p14="http://schemas.microsoft.com/office/powerpoint/2010/main" val="2105839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sz="4800" b="1" dirty="0">
                <a:solidFill>
                  <a:schemeClr val="tx1"/>
                </a:solidFill>
              </a:rPr>
              <a:t>ODK Aggregate To ODK Central Migration </a:t>
            </a:r>
            <a:br>
              <a:rPr lang="en-US" sz="4800" b="1" dirty="0"/>
            </a:br>
            <a:endParaRPr lang="en-US" sz="4800" dirty="0"/>
          </a:p>
        </p:txBody>
      </p:sp>
      <p:sp>
        <p:nvSpPr>
          <p:cNvPr id="3" name="Subtitle 2"/>
          <p:cNvSpPr>
            <a:spLocks noGrp="1"/>
          </p:cNvSpPr>
          <p:nvPr>
            <p:ph type="subTitle" idx="1"/>
          </p:nvPr>
        </p:nvSpPr>
        <p:spPr/>
        <p:txBody>
          <a:bodyPr/>
          <a:lstStyle/>
          <a:p>
            <a:pPr algn="l"/>
            <a:r>
              <a:rPr lang="en-US" dirty="0"/>
              <a:t>Analysis Document</a:t>
            </a:r>
          </a:p>
          <a:p>
            <a:pPr algn="l"/>
            <a:r>
              <a:rPr lang="en-US" dirty="0"/>
              <a:t>Submitted To  : CAG</a:t>
            </a:r>
          </a:p>
        </p:txBody>
      </p:sp>
    </p:spTree>
    <p:extLst>
      <p:ext uri="{BB962C8B-B14F-4D97-AF65-F5344CB8AC3E}">
        <p14:creationId xmlns:p14="http://schemas.microsoft.com/office/powerpoint/2010/main" val="228655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031346"/>
          </a:xfrm>
        </p:spPr>
        <p:txBody>
          <a:bodyPr>
            <a:noAutofit/>
          </a:bodyPr>
          <a:lstStyle/>
          <a:p>
            <a:r>
              <a:rPr lang="en-US" sz="2800" b="1" dirty="0">
                <a:solidFill>
                  <a:schemeClr val="tx1"/>
                </a:solidFill>
              </a:rPr>
              <a:t>Impacted Areas</a:t>
            </a:r>
            <a:br>
              <a:rPr lang="en-US" sz="2000" b="1" dirty="0">
                <a:solidFill>
                  <a:schemeClr val="tx1"/>
                </a:solidFill>
              </a:rPr>
            </a:br>
            <a:br>
              <a:rPr lang="en-US" sz="2000" b="1" dirty="0">
                <a:solidFill>
                  <a:schemeClr val="tx1"/>
                </a:solidFill>
              </a:rPr>
            </a:br>
            <a:br>
              <a:rPr lang="en-US" sz="1600" b="1" dirty="0">
                <a:solidFill>
                  <a:schemeClr val="tx1"/>
                </a:solidFill>
              </a:rPr>
            </a:br>
            <a:r>
              <a:rPr lang="en-US" sz="1600" b="1" dirty="0" err="1">
                <a:solidFill>
                  <a:schemeClr val="bg2">
                    <a:lumMod val="50000"/>
                  </a:schemeClr>
                </a:solidFill>
              </a:rPr>
              <a:t>i</a:t>
            </a:r>
            <a:r>
              <a:rPr lang="en-US" sz="1600" b="1" dirty="0">
                <a:solidFill>
                  <a:schemeClr val="bg2">
                    <a:lumMod val="50000"/>
                  </a:schemeClr>
                </a:solidFill>
              </a:rPr>
              <a:t>) </a:t>
            </a:r>
            <a:r>
              <a:rPr lang="en-US" sz="1600" b="1" dirty="0">
                <a:solidFill>
                  <a:schemeClr val="bg2">
                    <a:lumMod val="25000"/>
                  </a:schemeClr>
                </a:solidFill>
              </a:rPr>
              <a:t>View Responses in </a:t>
            </a:r>
            <a:r>
              <a:rPr lang="en-US" sz="1600" b="1" dirty="0" err="1">
                <a:solidFill>
                  <a:schemeClr val="bg2">
                    <a:lumMod val="25000"/>
                  </a:schemeClr>
                </a:solidFill>
              </a:rPr>
              <a:t>Pega</a:t>
            </a:r>
            <a:r>
              <a:rPr lang="en-US" sz="1600" dirty="0">
                <a:solidFill>
                  <a:schemeClr val="bg2">
                    <a:lumMod val="25000"/>
                  </a:schemeClr>
                </a:solidFill>
              </a:rPr>
              <a:t> </a:t>
            </a:r>
            <a:r>
              <a:rPr lang="en-US" sz="1600" dirty="0">
                <a:solidFill>
                  <a:schemeClr val="bg2">
                    <a:lumMod val="50000"/>
                  </a:schemeClr>
                </a:solidFill>
              </a:rPr>
              <a:t>: Since ODK Central unlike ODK Aggregate does not provide any feature of publishing data apart from OData , view response feature would not be available.</a:t>
            </a:r>
            <a:br>
              <a:rPr lang="en-US" sz="1600" dirty="0">
                <a:solidFill>
                  <a:schemeClr val="bg2">
                    <a:lumMod val="50000"/>
                  </a:schemeClr>
                </a:solidFill>
              </a:rPr>
            </a:br>
            <a:br>
              <a:rPr lang="en-US" sz="1600" dirty="0">
                <a:solidFill>
                  <a:schemeClr val="bg2">
                    <a:lumMod val="50000"/>
                  </a:schemeClr>
                </a:solidFill>
              </a:rPr>
            </a:br>
            <a:r>
              <a:rPr lang="en-US" sz="1600" dirty="0">
                <a:solidFill>
                  <a:schemeClr val="bg2">
                    <a:lumMod val="50000"/>
                  </a:schemeClr>
                </a:solidFill>
              </a:rPr>
              <a:t> </a:t>
            </a:r>
            <a:br>
              <a:rPr lang="en-US" sz="1600" dirty="0">
                <a:solidFill>
                  <a:schemeClr val="bg2">
                    <a:lumMod val="50000"/>
                  </a:schemeClr>
                </a:solidFill>
              </a:rPr>
            </a:br>
            <a:r>
              <a:rPr lang="en-US" sz="1600" dirty="0">
                <a:solidFill>
                  <a:schemeClr val="bg2">
                    <a:lumMod val="50000"/>
                  </a:schemeClr>
                </a:solidFill>
              </a:rPr>
              <a:t>ii</a:t>
            </a:r>
            <a:r>
              <a:rPr lang="en-US" sz="1600" b="1" dirty="0">
                <a:solidFill>
                  <a:schemeClr val="bg2">
                    <a:lumMod val="50000"/>
                  </a:schemeClr>
                </a:solidFill>
              </a:rPr>
              <a:t>) </a:t>
            </a:r>
            <a:r>
              <a:rPr lang="en-US" sz="1600" b="1" dirty="0">
                <a:solidFill>
                  <a:schemeClr val="bg2">
                    <a:lumMod val="25000"/>
                  </a:schemeClr>
                </a:solidFill>
              </a:rPr>
              <a:t>Publishing data to OAS  </a:t>
            </a:r>
            <a:r>
              <a:rPr lang="en-US" sz="1600" dirty="0">
                <a:solidFill>
                  <a:schemeClr val="bg2">
                    <a:lumMod val="50000"/>
                  </a:schemeClr>
                </a:solidFill>
              </a:rPr>
              <a:t>: As per official ODK Central doc , the latest version supports        excel ,Power BI and </a:t>
            </a:r>
            <a:r>
              <a:rPr lang="en-US" sz="1600" dirty="0" err="1">
                <a:solidFill>
                  <a:schemeClr val="bg2">
                    <a:lumMod val="50000"/>
                  </a:schemeClr>
                </a:solidFill>
              </a:rPr>
              <a:t>Tableu</a:t>
            </a:r>
            <a:r>
              <a:rPr lang="en-US" sz="1600" dirty="0">
                <a:solidFill>
                  <a:schemeClr val="bg2">
                    <a:lumMod val="50000"/>
                  </a:schemeClr>
                </a:solidFill>
              </a:rPr>
              <a:t> only. Hence , not compatible with the existing OAS.</a:t>
            </a:r>
            <a:br>
              <a:rPr lang="en-US" sz="1600" dirty="0">
                <a:solidFill>
                  <a:schemeClr val="bg2">
                    <a:lumMod val="50000"/>
                  </a:schemeClr>
                </a:solidFill>
              </a:rPr>
            </a:br>
            <a:br>
              <a:rPr lang="en-US" sz="1600" dirty="0">
                <a:solidFill>
                  <a:schemeClr val="bg2">
                    <a:lumMod val="50000"/>
                  </a:schemeClr>
                </a:solidFill>
              </a:rPr>
            </a:br>
            <a:r>
              <a:rPr lang="en-US" sz="1600" dirty="0">
                <a:solidFill>
                  <a:schemeClr val="bg2">
                    <a:lumMod val="50000"/>
                  </a:schemeClr>
                </a:solidFill>
              </a:rPr>
              <a:t> </a:t>
            </a:r>
            <a:br>
              <a:rPr lang="en-US" sz="1600" dirty="0">
                <a:solidFill>
                  <a:schemeClr val="bg2">
                    <a:lumMod val="50000"/>
                  </a:schemeClr>
                </a:solidFill>
              </a:rPr>
            </a:br>
            <a:r>
              <a:rPr lang="en-US" sz="1600" dirty="0">
                <a:solidFill>
                  <a:schemeClr val="bg2">
                    <a:lumMod val="50000"/>
                  </a:schemeClr>
                </a:solidFill>
              </a:rPr>
              <a:t>iii</a:t>
            </a:r>
            <a:r>
              <a:rPr lang="en-US" sz="1600" b="1" dirty="0">
                <a:solidFill>
                  <a:schemeClr val="bg2">
                    <a:lumMod val="50000"/>
                  </a:schemeClr>
                </a:solidFill>
              </a:rPr>
              <a:t>) </a:t>
            </a:r>
            <a:r>
              <a:rPr lang="en-US" sz="1600" b="1" dirty="0">
                <a:solidFill>
                  <a:schemeClr val="bg2">
                    <a:lumMod val="25000"/>
                  </a:schemeClr>
                </a:solidFill>
              </a:rPr>
              <a:t>DCTK form URL of existing form</a:t>
            </a:r>
            <a:r>
              <a:rPr lang="en-US" sz="1600" dirty="0">
                <a:solidFill>
                  <a:schemeClr val="bg2">
                    <a:lumMod val="25000"/>
                  </a:schemeClr>
                </a:solidFill>
              </a:rPr>
              <a:t> </a:t>
            </a:r>
            <a:r>
              <a:rPr lang="en-US" sz="1600" dirty="0">
                <a:solidFill>
                  <a:schemeClr val="bg2">
                    <a:lumMod val="50000"/>
                  </a:schemeClr>
                </a:solidFill>
              </a:rPr>
              <a:t>: The existing data collection forms might not open  and submissions would not work with the existing URL .Only new created forms would be compatible with the new generated URL.</a:t>
            </a:r>
            <a:br>
              <a:rPr lang="en-US" sz="1600" dirty="0">
                <a:solidFill>
                  <a:schemeClr val="bg2">
                    <a:lumMod val="50000"/>
                  </a:schemeClr>
                </a:solidFill>
              </a:rPr>
            </a:br>
            <a:br>
              <a:rPr lang="en-US" sz="1600" dirty="0">
                <a:solidFill>
                  <a:schemeClr val="bg2">
                    <a:lumMod val="50000"/>
                  </a:schemeClr>
                </a:solidFill>
              </a:rPr>
            </a:br>
            <a:r>
              <a:rPr lang="en-US" sz="1600" dirty="0">
                <a:solidFill>
                  <a:schemeClr val="bg2">
                    <a:lumMod val="50000"/>
                  </a:schemeClr>
                </a:solidFill>
              </a:rPr>
              <a:t> </a:t>
            </a:r>
            <a:br>
              <a:rPr lang="en-US" sz="1600" dirty="0">
                <a:solidFill>
                  <a:schemeClr val="bg2">
                    <a:lumMod val="50000"/>
                  </a:schemeClr>
                </a:solidFill>
              </a:rPr>
            </a:br>
            <a:r>
              <a:rPr lang="en-US" sz="1600" dirty="0">
                <a:solidFill>
                  <a:schemeClr val="bg2">
                    <a:lumMod val="50000"/>
                  </a:schemeClr>
                </a:solidFill>
              </a:rPr>
              <a:t>iv</a:t>
            </a:r>
            <a:r>
              <a:rPr lang="en-US" sz="1600" b="1" dirty="0">
                <a:solidFill>
                  <a:schemeClr val="bg2">
                    <a:lumMod val="50000"/>
                  </a:schemeClr>
                </a:solidFill>
              </a:rPr>
              <a:t>)  </a:t>
            </a:r>
            <a:r>
              <a:rPr lang="en-US" sz="1600" b="1" dirty="0">
                <a:solidFill>
                  <a:schemeClr val="bg2">
                    <a:lumMod val="25000"/>
                  </a:schemeClr>
                </a:solidFill>
              </a:rPr>
              <a:t>Form Preview</a:t>
            </a:r>
            <a:r>
              <a:rPr lang="en-US" sz="1600" dirty="0">
                <a:solidFill>
                  <a:schemeClr val="bg2">
                    <a:lumMod val="25000"/>
                  </a:schemeClr>
                </a:solidFill>
              </a:rPr>
              <a:t>  </a:t>
            </a:r>
            <a:r>
              <a:rPr lang="en-US" sz="1600" dirty="0">
                <a:solidFill>
                  <a:schemeClr val="bg2">
                    <a:lumMod val="50000"/>
                  </a:schemeClr>
                </a:solidFill>
              </a:rPr>
              <a:t>:  Form preview would not be available of the existing (ODK aggregate) DCTK form after this migration, although newly generated in ODK central would work.</a:t>
            </a:r>
            <a:br>
              <a:rPr lang="en-US" sz="1600" dirty="0">
                <a:solidFill>
                  <a:schemeClr val="bg2">
                    <a:lumMod val="50000"/>
                  </a:schemeClr>
                </a:solidFill>
              </a:rPr>
            </a:br>
            <a:br>
              <a:rPr lang="en-US" sz="1600" dirty="0">
                <a:solidFill>
                  <a:schemeClr val="bg2">
                    <a:lumMod val="50000"/>
                  </a:schemeClr>
                </a:solidFill>
              </a:rPr>
            </a:br>
            <a:r>
              <a:rPr lang="en-US" sz="1600" dirty="0">
                <a:solidFill>
                  <a:schemeClr val="bg2">
                    <a:lumMod val="50000"/>
                  </a:schemeClr>
                </a:solidFill>
              </a:rPr>
              <a:t> </a:t>
            </a:r>
            <a:br>
              <a:rPr lang="en-US" sz="1600" dirty="0">
                <a:solidFill>
                  <a:schemeClr val="bg2">
                    <a:lumMod val="50000"/>
                  </a:schemeClr>
                </a:solidFill>
              </a:rPr>
            </a:br>
            <a:r>
              <a:rPr lang="en-US" sz="1600" b="1" dirty="0">
                <a:solidFill>
                  <a:schemeClr val="bg2">
                    <a:lumMod val="50000"/>
                  </a:schemeClr>
                </a:solidFill>
              </a:rPr>
              <a:t> v) </a:t>
            </a:r>
            <a:r>
              <a:rPr lang="en-US" sz="1600" b="1" dirty="0">
                <a:solidFill>
                  <a:schemeClr val="bg2">
                    <a:lumMod val="25000"/>
                  </a:schemeClr>
                </a:solidFill>
              </a:rPr>
              <a:t>Rework</a:t>
            </a:r>
            <a:r>
              <a:rPr lang="en-US" sz="1600" dirty="0">
                <a:solidFill>
                  <a:schemeClr val="bg2">
                    <a:lumMod val="25000"/>
                  </a:schemeClr>
                </a:solidFill>
              </a:rPr>
              <a:t> </a:t>
            </a:r>
            <a:r>
              <a:rPr lang="en-US" sz="1600" dirty="0">
                <a:solidFill>
                  <a:schemeClr val="bg2">
                    <a:lumMod val="50000"/>
                  </a:schemeClr>
                </a:solidFill>
              </a:rPr>
              <a:t>  : Complete rework (i.e. </a:t>
            </a:r>
            <a:r>
              <a:rPr lang="en-US" sz="1600" dirty="0" err="1">
                <a:solidFill>
                  <a:schemeClr val="bg2">
                    <a:lumMod val="50000"/>
                  </a:schemeClr>
                </a:solidFill>
              </a:rPr>
              <a:t>NodeJS</a:t>
            </a:r>
            <a:r>
              <a:rPr lang="en-US" sz="1600" dirty="0">
                <a:solidFill>
                  <a:schemeClr val="bg2">
                    <a:lumMod val="50000"/>
                  </a:schemeClr>
                </a:solidFill>
              </a:rPr>
              <a:t> development) of all the </a:t>
            </a:r>
            <a:r>
              <a:rPr lang="en-US" sz="1600" dirty="0" err="1">
                <a:solidFill>
                  <a:schemeClr val="bg2">
                    <a:lumMod val="50000"/>
                  </a:schemeClr>
                </a:solidFill>
              </a:rPr>
              <a:t>customisation</a:t>
            </a:r>
            <a:r>
              <a:rPr lang="en-US" sz="1600" dirty="0">
                <a:solidFill>
                  <a:schemeClr val="bg2">
                    <a:lumMod val="50000"/>
                  </a:schemeClr>
                </a:solidFill>
              </a:rPr>
              <a:t> is  </a:t>
            </a:r>
            <a:br>
              <a:rPr lang="en-US" sz="1600" dirty="0">
                <a:solidFill>
                  <a:schemeClr val="bg2">
                    <a:lumMod val="50000"/>
                  </a:schemeClr>
                </a:solidFill>
              </a:rPr>
            </a:br>
            <a:r>
              <a:rPr lang="en-US" sz="1600" dirty="0">
                <a:solidFill>
                  <a:schemeClr val="bg2">
                    <a:lumMod val="50000"/>
                  </a:schemeClr>
                </a:solidFill>
              </a:rPr>
              <a:t> required for ODK central integration with PEGA.</a:t>
            </a:r>
            <a:br>
              <a:rPr lang="en-US" sz="1600" dirty="0">
                <a:solidFill>
                  <a:schemeClr val="bg2">
                    <a:lumMod val="50000"/>
                  </a:schemeClr>
                </a:solidFill>
              </a:rPr>
            </a:br>
            <a:r>
              <a:rPr lang="en-US" sz="1600" dirty="0">
                <a:solidFill>
                  <a:schemeClr val="bg2">
                    <a:lumMod val="50000"/>
                  </a:schemeClr>
                </a:solidFill>
              </a:rPr>
              <a:t> </a:t>
            </a:r>
          </a:p>
        </p:txBody>
      </p:sp>
    </p:spTree>
    <p:extLst>
      <p:ext uri="{BB962C8B-B14F-4D97-AF65-F5344CB8AC3E}">
        <p14:creationId xmlns:p14="http://schemas.microsoft.com/office/powerpoint/2010/main" val="105966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445164"/>
          </a:xfrm>
        </p:spPr>
        <p:txBody>
          <a:bodyPr>
            <a:noAutofit/>
          </a:bodyPr>
          <a:lstStyle/>
          <a:p>
            <a:r>
              <a:rPr lang="en-US" sz="2800" b="1" dirty="0">
                <a:solidFill>
                  <a:schemeClr val="tx1"/>
                </a:solidFill>
              </a:rPr>
              <a:t>Conclusion</a:t>
            </a:r>
            <a:br>
              <a:rPr lang="en-US" sz="2800" b="1" dirty="0"/>
            </a:br>
            <a:br>
              <a:rPr lang="en-US" sz="2800" b="1" dirty="0"/>
            </a:br>
            <a:r>
              <a:rPr lang="en-US" sz="1600" dirty="0">
                <a:solidFill>
                  <a:schemeClr val="bg2">
                    <a:lumMod val="50000"/>
                  </a:schemeClr>
                </a:solidFill>
              </a:rPr>
              <a:t>Based upon the above impacted areas , switching to ODK Central is not recommended . If the sole objective of this migration /switching is only to get survey response data in OAS, it should be performed by alternate methods.</a:t>
            </a:r>
            <a:br>
              <a:rPr lang="en-US" sz="1600" dirty="0">
                <a:solidFill>
                  <a:schemeClr val="bg2">
                    <a:lumMod val="50000"/>
                  </a:schemeClr>
                </a:solidFill>
              </a:rPr>
            </a:br>
            <a:r>
              <a:rPr lang="en-US" sz="1600" dirty="0">
                <a:solidFill>
                  <a:schemeClr val="bg2">
                    <a:lumMod val="50000"/>
                  </a:schemeClr>
                </a:solidFill>
              </a:rPr>
              <a:t>One of the alternate method with </a:t>
            </a:r>
            <a:r>
              <a:rPr lang="en-US" sz="1600">
                <a:solidFill>
                  <a:schemeClr val="bg2">
                    <a:lumMod val="50000"/>
                  </a:schemeClr>
                </a:solidFill>
              </a:rPr>
              <a:t>minimal efforts already </a:t>
            </a:r>
            <a:r>
              <a:rPr lang="en-US" sz="1600" dirty="0">
                <a:solidFill>
                  <a:schemeClr val="bg2">
                    <a:lumMod val="50000"/>
                  </a:schemeClr>
                </a:solidFill>
              </a:rPr>
              <a:t>exist in the application is  downloading the DCTK responses in PEGA and uploading the same in OAS.</a:t>
            </a:r>
          </a:p>
        </p:txBody>
      </p:sp>
    </p:spTree>
    <p:extLst>
      <p:ext uri="{BB962C8B-B14F-4D97-AF65-F5344CB8AC3E}">
        <p14:creationId xmlns:p14="http://schemas.microsoft.com/office/powerpoint/2010/main" val="9136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normAutofit/>
          </a:bodyPr>
          <a:lstStyle/>
          <a:p>
            <a:r>
              <a:rPr lang="en-US" sz="4000" dirty="0">
                <a:solidFill>
                  <a:schemeClr val="tx1"/>
                </a:solidFill>
              </a:rPr>
              <a:t>Objective</a:t>
            </a:r>
          </a:p>
        </p:txBody>
      </p:sp>
      <p:pic>
        <p:nvPicPr>
          <p:cNvPr id="4" name="Content Placeholder 3"/>
          <p:cNvPicPr>
            <a:picLocks noGrp="1" noChangeAspect="1"/>
          </p:cNvPicPr>
          <p:nvPr>
            <p:ph idx="1"/>
          </p:nvPr>
        </p:nvPicPr>
        <p:blipFill>
          <a:blip r:embed="rId2"/>
          <a:stretch>
            <a:fillRect/>
          </a:stretch>
        </p:blipFill>
        <p:spPr>
          <a:xfrm>
            <a:off x="509539" y="1949883"/>
            <a:ext cx="8932257" cy="392545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0806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545"/>
            <a:ext cx="8596667" cy="1505528"/>
          </a:xfrm>
        </p:spPr>
        <p:txBody>
          <a:bodyPr>
            <a:normAutofit fontScale="90000"/>
          </a:bodyPr>
          <a:lstStyle/>
          <a:p>
            <a:r>
              <a:rPr lang="en-US" sz="3100" dirty="0">
                <a:solidFill>
                  <a:schemeClr val="tx1"/>
                </a:solidFill>
              </a:rPr>
              <a:t>Viewing responses in </a:t>
            </a:r>
            <a:r>
              <a:rPr lang="en-US" sz="3100" dirty="0" err="1">
                <a:solidFill>
                  <a:schemeClr val="tx1"/>
                </a:solidFill>
              </a:rPr>
              <a:t>Pega</a:t>
            </a:r>
            <a:br>
              <a:rPr lang="en-US" sz="1800" dirty="0">
                <a:solidFill>
                  <a:schemeClr val="tx1"/>
                </a:solidFill>
              </a:rPr>
            </a:br>
            <a:br>
              <a:rPr lang="en-US" sz="1600" dirty="0">
                <a:solidFill>
                  <a:schemeClr val="tx1"/>
                </a:solidFill>
              </a:rPr>
            </a:br>
            <a:r>
              <a:rPr lang="en-US" sz="1800" dirty="0">
                <a:solidFill>
                  <a:schemeClr val="tx1"/>
                </a:solidFill>
              </a:rPr>
              <a:t>ODK Aggregate which  publish all the submitted responses dynamically back to PEGA through the messaging queue . However ODK Central lacks this feature and demands all publishing through new introduced ODATA only.</a:t>
            </a:r>
            <a:br>
              <a:rPr lang="en-US" sz="1600" dirty="0">
                <a:solidFill>
                  <a:schemeClr val="tx1"/>
                </a:solidFill>
              </a:rPr>
            </a:br>
            <a:endParaRPr lang="en-US" sz="1600" dirty="0">
              <a:solidFill>
                <a:schemeClr val="tx1"/>
              </a:solidFill>
            </a:endParaRPr>
          </a:p>
        </p:txBody>
      </p:sp>
      <p:sp>
        <p:nvSpPr>
          <p:cNvPr id="4" name="Text Placeholder 3"/>
          <p:cNvSpPr>
            <a:spLocks noGrp="1"/>
          </p:cNvSpPr>
          <p:nvPr>
            <p:ph type="body" sz="half" idx="2"/>
          </p:nvPr>
        </p:nvSpPr>
        <p:spPr/>
        <p:txBody>
          <a:bodyPr>
            <a:normAutofit/>
          </a:bodyPr>
          <a:lstStyle/>
          <a:p>
            <a:r>
              <a:rPr lang="en-US" sz="1600" dirty="0"/>
              <a:t>Hence , Switching to ODK Central might lead to lack of view responses feature in PEGA</a:t>
            </a:r>
          </a:p>
        </p:txBody>
      </p:sp>
      <p:pic>
        <p:nvPicPr>
          <p:cNvPr id="5" name="Picture Placeholder 4" descr="C:\Users\saurabh.6.singh.INCOFORGETECH\AppData\Local\Microsoft\Windows\INetCache\Content.MSO\13C568B2.tmp"/>
          <p:cNvPicPr>
            <a:picLocks noGrp="1"/>
          </p:cNvPicPr>
          <p:nvPr>
            <p:ph type="pic" idx="1"/>
          </p:nvPr>
        </p:nvPicPr>
        <p:blipFill>
          <a:blip r:embed="rId2">
            <a:extLst>
              <a:ext uri="{28A0092B-C50C-407E-A947-70E740481C1C}">
                <a14:useLocalDpi xmlns:a14="http://schemas.microsoft.com/office/drawing/2010/main" val="0"/>
              </a:ext>
            </a:extLst>
          </a:blip>
          <a:srcRect t="10223" b="10223"/>
          <a:stretch>
            <a:fillRect/>
          </a:stretch>
        </p:blipFill>
        <p:spPr bwMode="auto">
          <a:xfrm>
            <a:off x="677333" y="1893455"/>
            <a:ext cx="8596668" cy="3190165"/>
          </a:xfrm>
          <a:prstGeom prst="rect">
            <a:avLst/>
          </a:prstGeom>
          <a:noFill/>
          <a:ln>
            <a:noFill/>
          </a:ln>
        </p:spPr>
      </p:pic>
    </p:spTree>
    <p:extLst>
      <p:ext uri="{BB962C8B-B14F-4D97-AF65-F5344CB8AC3E}">
        <p14:creationId xmlns:p14="http://schemas.microsoft.com/office/powerpoint/2010/main" val="92375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35347" y="295564"/>
            <a:ext cx="8401916" cy="1440872"/>
          </a:xfrm>
        </p:spPr>
        <p:txBody>
          <a:bodyPr>
            <a:normAutofit fontScale="90000"/>
          </a:bodyPr>
          <a:lstStyle/>
          <a:p>
            <a:br>
              <a:rPr lang="en-US" sz="3100" dirty="0">
                <a:solidFill>
                  <a:schemeClr val="tx1"/>
                </a:solidFill>
              </a:rPr>
            </a:br>
            <a:br>
              <a:rPr lang="en-US" sz="3100" dirty="0">
                <a:solidFill>
                  <a:schemeClr val="tx1"/>
                </a:solidFill>
              </a:rPr>
            </a:br>
            <a:br>
              <a:rPr lang="en-US" sz="3100" dirty="0">
                <a:solidFill>
                  <a:schemeClr val="tx1"/>
                </a:solidFill>
              </a:rPr>
            </a:br>
            <a:br>
              <a:rPr lang="en-US" sz="3100" dirty="0">
                <a:solidFill>
                  <a:schemeClr val="tx1"/>
                </a:solidFill>
              </a:rPr>
            </a:br>
            <a:br>
              <a:rPr lang="en-US" sz="3100" dirty="0">
                <a:solidFill>
                  <a:schemeClr val="tx1"/>
                </a:solidFill>
              </a:rPr>
            </a:br>
            <a:r>
              <a:rPr lang="en-US" sz="3100" dirty="0">
                <a:solidFill>
                  <a:schemeClr val="tx1"/>
                </a:solidFill>
              </a:rPr>
              <a:t>ODK Central Compatibility</a:t>
            </a:r>
            <a:br>
              <a:rPr lang="en-US" dirty="0">
                <a:solidFill>
                  <a:schemeClr val="tx1"/>
                </a:solidFill>
              </a:rPr>
            </a:br>
            <a:br>
              <a:rPr lang="en-US" dirty="0">
                <a:solidFill>
                  <a:schemeClr val="tx1"/>
                </a:solidFill>
              </a:rPr>
            </a:br>
            <a:r>
              <a:rPr lang="en-US" sz="1800" dirty="0" err="1">
                <a:solidFill>
                  <a:schemeClr val="tx1"/>
                </a:solidFill>
              </a:rPr>
              <a:t>i</a:t>
            </a:r>
            <a:r>
              <a:rPr lang="en-US" sz="1800" dirty="0">
                <a:solidFill>
                  <a:schemeClr val="tx1"/>
                </a:solidFill>
              </a:rPr>
              <a:t>) ODK Central connectivity with Excel  : ODK Central connected to excel successfully through OData</a:t>
            </a:r>
          </a:p>
        </p:txBody>
      </p:sp>
      <p:pic>
        <p:nvPicPr>
          <p:cNvPr id="10" name="Picture 9" descr="Graphical user interface, application, Word&#10;&#10;Description automatically generated"/>
          <p:cNvPicPr/>
          <p:nvPr/>
        </p:nvPicPr>
        <p:blipFill>
          <a:blip r:embed="rId2"/>
          <a:stretch>
            <a:fillRect/>
          </a:stretch>
        </p:blipFill>
        <p:spPr>
          <a:xfrm>
            <a:off x="3962717" y="2404110"/>
            <a:ext cx="4266565" cy="2049780"/>
          </a:xfrm>
          <a:prstGeom prst="rect">
            <a:avLst/>
          </a:prstGeom>
        </p:spPr>
      </p:pic>
      <p:pic>
        <p:nvPicPr>
          <p:cNvPr id="12" name="Picture 11" descr="Graphical user interface, application, Word&#10;&#10;Description automatically generated"/>
          <p:cNvPicPr/>
          <p:nvPr/>
        </p:nvPicPr>
        <p:blipFill>
          <a:blip r:embed="rId2"/>
          <a:stretch>
            <a:fillRect/>
          </a:stretch>
        </p:blipFill>
        <p:spPr>
          <a:xfrm>
            <a:off x="1551347" y="1778000"/>
            <a:ext cx="7177017" cy="2952981"/>
          </a:xfrm>
          <a:prstGeom prst="rect">
            <a:avLst/>
          </a:prstGeom>
        </p:spPr>
      </p:pic>
      <p:pic>
        <p:nvPicPr>
          <p:cNvPr id="14" name="Picture 13" descr="Graphical user interface, text, application, email&#10;&#10;Description automatically generated"/>
          <p:cNvPicPr/>
          <p:nvPr/>
        </p:nvPicPr>
        <p:blipFill>
          <a:blip r:embed="rId3"/>
          <a:stretch>
            <a:fillRect/>
          </a:stretch>
        </p:blipFill>
        <p:spPr>
          <a:xfrm>
            <a:off x="2650836" y="5008072"/>
            <a:ext cx="4553527" cy="1595928"/>
          </a:xfrm>
          <a:prstGeom prst="rect">
            <a:avLst/>
          </a:prstGeom>
        </p:spPr>
      </p:pic>
    </p:spTree>
    <p:extLst>
      <p:ext uri="{BB962C8B-B14F-4D97-AF65-F5344CB8AC3E}">
        <p14:creationId xmlns:p14="http://schemas.microsoft.com/office/powerpoint/2010/main" val="309517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1" y="665019"/>
            <a:ext cx="8682874" cy="692726"/>
          </a:xfrm>
        </p:spPr>
        <p:txBody>
          <a:bodyPr>
            <a:normAutofit/>
          </a:bodyPr>
          <a:lstStyle/>
          <a:p>
            <a:r>
              <a:rPr lang="en-US" sz="1800" dirty="0">
                <a:solidFill>
                  <a:schemeClr val="tx1"/>
                </a:solidFill>
              </a:rPr>
              <a:t>ii) </a:t>
            </a:r>
            <a:r>
              <a:rPr lang="en-US" sz="1600" dirty="0">
                <a:solidFill>
                  <a:schemeClr val="tx1"/>
                </a:solidFill>
              </a:rPr>
              <a:t>ODK Central connectivity with Power BI  </a:t>
            </a:r>
            <a:r>
              <a:rPr lang="en-US" dirty="0">
                <a:solidFill>
                  <a:schemeClr val="tx1"/>
                </a:solidFill>
              </a:rPr>
              <a:t>: </a:t>
            </a:r>
            <a:r>
              <a:rPr lang="en-US" sz="1400" dirty="0">
                <a:solidFill>
                  <a:schemeClr val="tx1"/>
                </a:solidFill>
              </a:rPr>
              <a:t>ODK Central connected to Power BI successfully through OData</a:t>
            </a:r>
            <a:endParaRPr lang="en-US" sz="1400" dirty="0"/>
          </a:p>
        </p:txBody>
      </p:sp>
      <p:pic>
        <p:nvPicPr>
          <p:cNvPr id="6" name="Picture 5" descr="Graphical user interface, text, application, email&#10;&#10;Description automatically generated"/>
          <p:cNvPicPr/>
          <p:nvPr/>
        </p:nvPicPr>
        <p:blipFill>
          <a:blip r:embed="rId2"/>
          <a:stretch>
            <a:fillRect/>
          </a:stretch>
        </p:blipFill>
        <p:spPr>
          <a:xfrm>
            <a:off x="677334" y="1662544"/>
            <a:ext cx="6674812" cy="3482111"/>
          </a:xfrm>
          <a:prstGeom prst="rect">
            <a:avLst/>
          </a:prstGeom>
        </p:spPr>
      </p:pic>
    </p:spTree>
    <p:extLst>
      <p:ext uri="{BB962C8B-B14F-4D97-AF65-F5344CB8AC3E}">
        <p14:creationId xmlns:p14="http://schemas.microsoft.com/office/powerpoint/2010/main" val="300909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4" y="4932218"/>
            <a:ext cx="8596668" cy="535709"/>
          </a:xfrm>
        </p:spPr>
        <p:txBody>
          <a:bodyPr>
            <a:normAutofit/>
          </a:bodyPr>
          <a:lstStyle/>
          <a:p>
            <a:r>
              <a:rPr lang="en-US" sz="1600" dirty="0"/>
              <a:t>                                         </a:t>
            </a:r>
            <a:r>
              <a:rPr lang="en-US" sz="1400" dirty="0">
                <a:solidFill>
                  <a:schemeClr val="tx1"/>
                </a:solidFill>
              </a:rPr>
              <a:t>Responses data in Power BI</a:t>
            </a:r>
          </a:p>
        </p:txBody>
      </p:sp>
      <p:pic>
        <p:nvPicPr>
          <p:cNvPr id="5" name="Content Placeholder 4" descr="Graphical user interface, text, application&#10;&#10;Description automatically generated"/>
          <p:cNvPicPr>
            <a:picLocks noGrp="1"/>
          </p:cNvPicPr>
          <p:nvPr>
            <p:ph idx="1"/>
          </p:nvPr>
        </p:nvPicPr>
        <p:blipFill>
          <a:blip r:embed="rId2"/>
          <a:stretch>
            <a:fillRect/>
          </a:stretch>
        </p:blipFill>
        <p:spPr>
          <a:xfrm>
            <a:off x="406400" y="775855"/>
            <a:ext cx="7869382" cy="4054763"/>
          </a:xfrm>
          <a:prstGeom prst="rect">
            <a:avLst/>
          </a:prstGeom>
        </p:spPr>
      </p:pic>
    </p:spTree>
    <p:extLst>
      <p:ext uri="{BB962C8B-B14F-4D97-AF65-F5344CB8AC3E}">
        <p14:creationId xmlns:p14="http://schemas.microsoft.com/office/powerpoint/2010/main" val="94356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545"/>
          </a:xfrm>
        </p:spPr>
        <p:txBody>
          <a:bodyPr>
            <a:normAutofit/>
          </a:bodyPr>
          <a:lstStyle/>
          <a:p>
            <a:r>
              <a:rPr lang="en-US" sz="1600" dirty="0">
                <a:solidFill>
                  <a:schemeClr val="tx1"/>
                </a:solidFill>
              </a:rPr>
              <a:t>iii) ODK Central connectivity with OAS : ODK Central failed to connect with OAS </a:t>
            </a:r>
            <a:endParaRPr lang="en-US" sz="1600" dirty="0"/>
          </a:p>
        </p:txBody>
      </p:sp>
      <p:pic>
        <p:nvPicPr>
          <p:cNvPr id="4" name="Content Placeholder 3"/>
          <p:cNvPicPr>
            <a:picLocks noGrp="1"/>
          </p:cNvPicPr>
          <p:nvPr>
            <p:ph idx="1"/>
          </p:nvPr>
        </p:nvPicPr>
        <p:blipFill>
          <a:blip r:embed="rId2"/>
          <a:stretch>
            <a:fillRect/>
          </a:stretch>
        </p:blipFill>
        <p:spPr>
          <a:xfrm>
            <a:off x="984254" y="1255713"/>
            <a:ext cx="7983530" cy="4786312"/>
          </a:xfrm>
          <a:prstGeom prst="rect">
            <a:avLst/>
          </a:prstGeom>
        </p:spPr>
      </p:pic>
    </p:spTree>
    <p:extLst>
      <p:ext uri="{BB962C8B-B14F-4D97-AF65-F5344CB8AC3E}">
        <p14:creationId xmlns:p14="http://schemas.microsoft.com/office/powerpoint/2010/main" val="23244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6" y="5200073"/>
            <a:ext cx="8321964" cy="341745"/>
          </a:xfrm>
        </p:spPr>
        <p:txBody>
          <a:bodyPr>
            <a:normAutofit/>
          </a:bodyPr>
          <a:lstStyle/>
          <a:p>
            <a:r>
              <a:rPr lang="en-US" sz="1400" dirty="0">
                <a:solidFill>
                  <a:schemeClr val="tx1"/>
                </a:solidFill>
              </a:rPr>
              <a:t>                              </a:t>
            </a:r>
            <a:r>
              <a:rPr lang="en-US" sz="1200" dirty="0">
                <a:solidFill>
                  <a:schemeClr val="bg2">
                    <a:lumMod val="50000"/>
                  </a:schemeClr>
                </a:solidFill>
              </a:rPr>
              <a:t>ODK Central reference docs discussing about compatibility of various BI tools</a:t>
            </a:r>
          </a:p>
        </p:txBody>
      </p:sp>
      <p:pic>
        <p:nvPicPr>
          <p:cNvPr id="4" name="Content Placeholder 3" descr="Graphical user interface, application&#10;&#10;Description automatically generated"/>
          <p:cNvPicPr>
            <a:picLocks noGrp="1"/>
          </p:cNvPicPr>
          <p:nvPr>
            <p:ph idx="1"/>
          </p:nvPr>
        </p:nvPicPr>
        <p:blipFill>
          <a:blip r:embed="rId2"/>
          <a:stretch>
            <a:fillRect/>
          </a:stretch>
        </p:blipFill>
        <p:spPr>
          <a:xfrm>
            <a:off x="1025236" y="803274"/>
            <a:ext cx="8118763" cy="3962689"/>
          </a:xfrm>
          <a:prstGeom prst="rect">
            <a:avLst/>
          </a:prstGeom>
        </p:spPr>
      </p:pic>
    </p:spTree>
    <p:extLst>
      <p:ext uri="{BB962C8B-B14F-4D97-AF65-F5344CB8AC3E}">
        <p14:creationId xmlns:p14="http://schemas.microsoft.com/office/powerpoint/2010/main" val="143611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6248401"/>
          </a:xfrm>
        </p:spPr>
        <p:txBody>
          <a:bodyPr>
            <a:normAutofit fontScale="90000"/>
          </a:bodyPr>
          <a:lstStyle/>
          <a:p>
            <a:pPr lvl="0"/>
            <a:r>
              <a:rPr lang="en-US" sz="2700" b="1" dirty="0">
                <a:solidFill>
                  <a:schemeClr val="tx1"/>
                </a:solidFill>
              </a:rPr>
              <a:t>Database migration</a:t>
            </a:r>
            <a:r>
              <a:rPr lang="en-US" sz="2700" dirty="0">
                <a:solidFill>
                  <a:schemeClr val="tx1"/>
                </a:solidFill>
              </a:rPr>
              <a:t> </a:t>
            </a:r>
            <a:br>
              <a:rPr lang="en-US" sz="2700" dirty="0">
                <a:solidFill>
                  <a:schemeClr val="tx1"/>
                </a:solidFill>
              </a:rPr>
            </a:br>
            <a:br>
              <a:rPr lang="en-US" sz="1800" dirty="0">
                <a:solidFill>
                  <a:schemeClr val="tx1"/>
                </a:solidFill>
              </a:rPr>
            </a:br>
            <a:r>
              <a:rPr lang="en-US" sz="1800" dirty="0">
                <a:solidFill>
                  <a:schemeClr val="bg2">
                    <a:lumMod val="25000"/>
                  </a:schemeClr>
                </a:solidFill>
              </a:rPr>
              <a:t>Although both ODK Aggregate and ODK Central uses </a:t>
            </a:r>
            <a:r>
              <a:rPr lang="en-US" sz="1800" dirty="0" err="1">
                <a:solidFill>
                  <a:schemeClr val="bg2">
                    <a:lumMod val="25000"/>
                  </a:schemeClr>
                </a:solidFill>
              </a:rPr>
              <a:t>Postgres</a:t>
            </a:r>
            <a:r>
              <a:rPr lang="en-US" sz="1800" dirty="0">
                <a:solidFill>
                  <a:schemeClr val="bg2">
                    <a:lumMod val="25000"/>
                  </a:schemeClr>
                </a:solidFill>
              </a:rPr>
              <a:t> database the core table structures of both ODK Central and  ODK aggregate are different . </a:t>
            </a:r>
            <a:r>
              <a:rPr lang="en-US" sz="1800" dirty="0" err="1">
                <a:solidFill>
                  <a:schemeClr val="bg2">
                    <a:lumMod val="25000"/>
                  </a:schemeClr>
                </a:solidFill>
              </a:rPr>
              <a:t>Hence,it</a:t>
            </a:r>
            <a:r>
              <a:rPr lang="en-US" sz="1800" dirty="0">
                <a:solidFill>
                  <a:schemeClr val="bg2">
                    <a:lumMod val="25000"/>
                  </a:schemeClr>
                </a:solidFill>
              </a:rPr>
              <a:t> is recommended to uses fresh </a:t>
            </a:r>
            <a:r>
              <a:rPr lang="en-US" sz="1800" dirty="0" err="1">
                <a:solidFill>
                  <a:schemeClr val="bg2">
                    <a:lumMod val="25000"/>
                  </a:schemeClr>
                </a:solidFill>
              </a:rPr>
              <a:t>Postgres</a:t>
            </a:r>
            <a:r>
              <a:rPr lang="en-US" sz="1800" dirty="0">
                <a:solidFill>
                  <a:schemeClr val="bg2">
                    <a:lumMod val="25000"/>
                  </a:schemeClr>
                </a:solidFill>
              </a:rPr>
              <a:t> set up while switching to ODK Central where DCTK forms created earlier might not be functional</a:t>
            </a:r>
            <a:r>
              <a:rPr lang="en-US" sz="1800" dirty="0">
                <a:solidFill>
                  <a:schemeClr val="tx1"/>
                </a:solidFill>
              </a:rPr>
              <a:t>.</a:t>
            </a:r>
            <a:br>
              <a:rPr lang="en-US" sz="1800" dirty="0">
                <a:solidFill>
                  <a:schemeClr val="tx1"/>
                </a:solidFill>
              </a:rPr>
            </a:br>
            <a:r>
              <a:rPr lang="en-US" sz="1800" dirty="0">
                <a:solidFill>
                  <a:schemeClr val="tx1"/>
                </a:solidFill>
              </a:rPr>
              <a:t> </a:t>
            </a:r>
            <a:br>
              <a:rPr lang="en-US" sz="1800" dirty="0">
                <a:solidFill>
                  <a:schemeClr val="tx1"/>
                </a:solidFill>
              </a:rPr>
            </a:br>
            <a:r>
              <a:rPr lang="en-US" sz="2700" b="1" dirty="0" err="1">
                <a:solidFill>
                  <a:schemeClr val="tx1"/>
                </a:solidFill>
              </a:rPr>
              <a:t>Redis</a:t>
            </a:r>
            <a:r>
              <a:rPr lang="en-US" sz="2700" b="1" dirty="0">
                <a:solidFill>
                  <a:schemeClr val="tx1"/>
                </a:solidFill>
              </a:rPr>
              <a:t> Cache migration</a:t>
            </a:r>
            <a:br>
              <a:rPr lang="en-US" sz="2700" b="1" dirty="0">
                <a:solidFill>
                  <a:schemeClr val="tx1"/>
                </a:solidFill>
              </a:rPr>
            </a:br>
            <a:r>
              <a:rPr lang="en-US" sz="1800" dirty="0">
                <a:solidFill>
                  <a:schemeClr val="bg2">
                    <a:lumMod val="25000"/>
                  </a:schemeClr>
                </a:solidFill>
              </a:rPr>
              <a:t>This cache stores the form </a:t>
            </a:r>
            <a:r>
              <a:rPr lang="en-US" sz="1800" dirty="0" err="1">
                <a:solidFill>
                  <a:schemeClr val="bg2">
                    <a:lumMod val="25000"/>
                  </a:schemeClr>
                </a:solidFill>
              </a:rPr>
              <a:t>url</a:t>
            </a:r>
            <a:r>
              <a:rPr lang="en-US" sz="1800" dirty="0">
                <a:solidFill>
                  <a:schemeClr val="bg2">
                    <a:lumMod val="25000"/>
                  </a:schemeClr>
                </a:solidFill>
              </a:rPr>
              <a:t> with which it maps to  form id present in the database</a:t>
            </a:r>
            <a:r>
              <a:rPr lang="en-US" sz="1800" b="1" u="sng" dirty="0">
                <a:solidFill>
                  <a:schemeClr val="bg2">
                    <a:lumMod val="25000"/>
                  </a:schemeClr>
                </a:solidFill>
              </a:rPr>
              <a:t>,</a:t>
            </a:r>
            <a:r>
              <a:rPr lang="en-US" sz="1800" dirty="0">
                <a:solidFill>
                  <a:schemeClr val="bg2">
                    <a:lumMod val="25000"/>
                  </a:schemeClr>
                </a:solidFill>
              </a:rPr>
              <a:t> migration would might lead to loss of this data . Hence not recommended.</a:t>
            </a:r>
            <a:br>
              <a:rPr lang="en-US" sz="1800" dirty="0">
                <a:solidFill>
                  <a:schemeClr val="bg2">
                    <a:lumMod val="25000"/>
                  </a:schemeClr>
                </a:solidFill>
              </a:rPr>
            </a:br>
            <a:r>
              <a:rPr lang="en-US" sz="1800" dirty="0">
                <a:solidFill>
                  <a:schemeClr val="tx1"/>
                </a:solidFill>
              </a:rPr>
              <a:t> </a:t>
            </a:r>
            <a:br>
              <a:rPr lang="en-US" sz="1800" dirty="0">
                <a:solidFill>
                  <a:schemeClr val="tx1"/>
                </a:solidFill>
              </a:rPr>
            </a:br>
            <a:r>
              <a:rPr lang="en-US" sz="2700" b="1" dirty="0">
                <a:solidFill>
                  <a:schemeClr val="tx1"/>
                </a:solidFill>
              </a:rPr>
              <a:t>Application migration and its Integration with PEGA</a:t>
            </a:r>
            <a:r>
              <a:rPr lang="en-US" sz="2700" dirty="0">
                <a:solidFill>
                  <a:schemeClr val="tx1"/>
                </a:solidFill>
              </a:rPr>
              <a:t> </a:t>
            </a:r>
            <a:br>
              <a:rPr lang="en-US" sz="2700" dirty="0">
                <a:solidFill>
                  <a:schemeClr val="tx1"/>
                </a:solidFill>
              </a:rPr>
            </a:br>
            <a:r>
              <a:rPr lang="en-US" sz="1800" dirty="0">
                <a:solidFill>
                  <a:schemeClr val="bg2">
                    <a:lumMod val="50000"/>
                  </a:schemeClr>
                </a:solidFill>
              </a:rPr>
              <a:t>ODK aggregate is Java built in application whereas ODK central is .</a:t>
            </a:r>
            <a:r>
              <a:rPr lang="en-US" sz="1800" dirty="0" err="1">
                <a:solidFill>
                  <a:schemeClr val="bg2">
                    <a:lumMod val="50000"/>
                  </a:schemeClr>
                </a:solidFill>
              </a:rPr>
              <a:t>NodeJs</a:t>
            </a:r>
            <a:r>
              <a:rPr lang="en-US" sz="1800" dirty="0">
                <a:solidFill>
                  <a:schemeClr val="bg2">
                    <a:lumMod val="50000"/>
                  </a:schemeClr>
                </a:solidFill>
              </a:rPr>
              <a:t> built in . Hence , this is feasible but complete rework of integration work with .</a:t>
            </a:r>
            <a:r>
              <a:rPr lang="en-US" sz="1800" dirty="0" err="1">
                <a:solidFill>
                  <a:schemeClr val="bg2">
                    <a:lumMod val="50000"/>
                  </a:schemeClr>
                </a:solidFill>
              </a:rPr>
              <a:t>NodeJS</a:t>
            </a:r>
            <a:r>
              <a:rPr lang="en-US" sz="1800" dirty="0">
                <a:solidFill>
                  <a:schemeClr val="bg2">
                    <a:lumMod val="50000"/>
                  </a:schemeClr>
                </a:solidFill>
              </a:rPr>
              <a:t> resources only.</a:t>
            </a:r>
            <a:br>
              <a:rPr lang="en-US" sz="1800" dirty="0">
                <a:solidFill>
                  <a:schemeClr val="tx1"/>
                </a:solidFill>
              </a:rPr>
            </a:br>
            <a:r>
              <a:rPr lang="en-US" sz="1800" dirty="0">
                <a:solidFill>
                  <a:schemeClr val="tx1"/>
                </a:solidFill>
              </a:rPr>
              <a:t> </a:t>
            </a:r>
            <a:br>
              <a:rPr lang="en-US" sz="1800" dirty="0">
                <a:solidFill>
                  <a:schemeClr val="tx1"/>
                </a:solidFill>
              </a:rPr>
            </a:br>
            <a:r>
              <a:rPr lang="en-US" sz="2700" b="1" dirty="0">
                <a:solidFill>
                  <a:schemeClr val="tx1"/>
                </a:solidFill>
              </a:rPr>
              <a:t>IDAM integration</a:t>
            </a:r>
            <a:r>
              <a:rPr lang="en-US" sz="2700" dirty="0">
                <a:solidFill>
                  <a:schemeClr val="tx1"/>
                </a:solidFill>
              </a:rPr>
              <a:t> </a:t>
            </a:r>
            <a:br>
              <a:rPr lang="en-US" sz="1800" dirty="0">
                <a:solidFill>
                  <a:schemeClr val="tx1"/>
                </a:solidFill>
              </a:rPr>
            </a:br>
            <a:r>
              <a:rPr lang="en-US" sz="1800" dirty="0">
                <a:solidFill>
                  <a:schemeClr val="bg2">
                    <a:lumMod val="50000"/>
                  </a:schemeClr>
                </a:solidFill>
              </a:rPr>
              <a:t>ODK Central accepts both basic and </a:t>
            </a:r>
            <a:r>
              <a:rPr lang="en-US" sz="1800" dirty="0" err="1">
                <a:solidFill>
                  <a:schemeClr val="bg2">
                    <a:lumMod val="50000"/>
                  </a:schemeClr>
                </a:solidFill>
              </a:rPr>
              <a:t>Oauth</a:t>
            </a:r>
            <a:r>
              <a:rPr lang="en-US" sz="1800" dirty="0">
                <a:solidFill>
                  <a:schemeClr val="bg2">
                    <a:lumMod val="50000"/>
                  </a:schemeClr>
                </a:solidFill>
              </a:rPr>
              <a:t> authentication whereas IDAM does not accept basic authentication but accepts </a:t>
            </a:r>
            <a:r>
              <a:rPr lang="en-US" sz="1800" dirty="0" err="1">
                <a:solidFill>
                  <a:schemeClr val="bg2">
                    <a:lumMod val="50000"/>
                  </a:schemeClr>
                </a:solidFill>
              </a:rPr>
              <a:t>Oauth</a:t>
            </a:r>
            <a:r>
              <a:rPr lang="en-US" sz="1800" dirty="0">
                <a:solidFill>
                  <a:schemeClr val="bg2">
                    <a:lumMod val="50000"/>
                  </a:schemeClr>
                </a:solidFill>
              </a:rPr>
              <a:t> authentication. A thorough POC is required to verify if both systems are compatible to sync. with each other.</a:t>
            </a:r>
            <a:br>
              <a:rPr lang="en-US" dirty="0"/>
            </a:br>
            <a:r>
              <a:rPr lang="en-US" dirty="0"/>
              <a:t> </a:t>
            </a:r>
            <a:br>
              <a:rPr lang="en-US" dirty="0"/>
            </a:br>
            <a:endParaRPr lang="en-US" dirty="0"/>
          </a:p>
        </p:txBody>
      </p:sp>
    </p:spTree>
    <p:extLst>
      <p:ext uri="{BB962C8B-B14F-4D97-AF65-F5344CB8AC3E}">
        <p14:creationId xmlns:p14="http://schemas.microsoft.com/office/powerpoint/2010/main" val="12317534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3AF4AE7753446A049E4152CDAA58F" ma:contentTypeVersion="14" ma:contentTypeDescription="Create a new document." ma:contentTypeScope="" ma:versionID="c34621ab41c7c066de9859474966dc54">
  <xsd:schema xmlns:xsd="http://www.w3.org/2001/XMLSchema" xmlns:xs="http://www.w3.org/2001/XMLSchema" xmlns:p="http://schemas.microsoft.com/office/2006/metadata/properties" xmlns:ns3="50bfb09e-720d-4709-8dff-c7ea7be8903b" xmlns:ns4="027a2eb6-831b-4566-bfe5-6f85a1302e57" targetNamespace="http://schemas.microsoft.com/office/2006/metadata/properties" ma:root="true" ma:fieldsID="e01742a9f6d008cd24a63deaac9b2504" ns3:_="" ns4:_="">
    <xsd:import namespace="50bfb09e-720d-4709-8dff-c7ea7be8903b"/>
    <xsd:import namespace="027a2eb6-831b-4566-bfe5-6f85a1302e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bfb09e-720d-4709-8dff-c7ea7be890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27a2eb6-831b-4566-bfe5-6f85a1302e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63A10-844E-4C8E-9764-AE39EC5199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bfb09e-720d-4709-8dff-c7ea7be8903b"/>
    <ds:schemaRef ds:uri="027a2eb6-831b-4566-bfe5-6f85a1302e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D6E4AE-7947-488A-898E-45646A81DAF2}">
  <ds:schemaRefs>
    <ds:schemaRef ds:uri="http://schemas.microsoft.com/sharepoint/v3/contenttype/forms"/>
  </ds:schemaRefs>
</ds:datastoreItem>
</file>

<file path=customXml/itemProps3.xml><?xml version="1.0" encoding="utf-8"?>
<ds:datastoreItem xmlns:ds="http://schemas.openxmlformats.org/officeDocument/2006/customXml" ds:itemID="{9BA62DF4-70B9-4AB3-8660-37F949BF470C}">
  <ds:schemaRefs>
    <ds:schemaRef ds:uri="http://schemas.openxmlformats.org/package/2006/metadata/core-properties"/>
    <ds:schemaRef ds:uri="http://schemas.microsoft.com/office/2006/documentManagement/types"/>
    <ds:schemaRef ds:uri="http://purl.org/dc/terms/"/>
    <ds:schemaRef ds:uri="http://purl.org/dc/elements/1.1/"/>
    <ds:schemaRef ds:uri="50bfb09e-720d-4709-8dff-c7ea7be8903b"/>
    <ds:schemaRef ds:uri="http://schemas.microsoft.com/office/infopath/2007/PartnerControls"/>
    <ds:schemaRef ds:uri="http://www.w3.org/XML/1998/namespace"/>
    <ds:schemaRef ds:uri="http://purl.org/dc/dcmitype/"/>
    <ds:schemaRef ds:uri="027a2eb6-831b-4566-bfe5-6f85a1302e5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123</TotalTime>
  <Words>599</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ODK Aggregate To ODK Central Migration  </vt:lpstr>
      <vt:lpstr>Objective</vt:lpstr>
      <vt:lpstr>Viewing responses in Pega  ODK Aggregate which  publish all the submitted responses dynamically back to PEGA through the messaging queue . However ODK Central lacks this feature and demands all publishing through new introduced ODATA only. </vt:lpstr>
      <vt:lpstr>     ODK Central Compatibility  i) ODK Central connectivity with Excel  : ODK Central connected to excel successfully through OData</vt:lpstr>
      <vt:lpstr>ii) ODK Central connectivity with Power BI  : ODK Central connected to Power BI successfully through OData</vt:lpstr>
      <vt:lpstr>                                         Responses data in Power BI</vt:lpstr>
      <vt:lpstr>iii) ODK Central connectivity with OAS : ODK Central failed to connect with OAS </vt:lpstr>
      <vt:lpstr>                              ODK Central reference docs discussing about compatibility of various BI tools</vt:lpstr>
      <vt:lpstr>Database migration   Although both ODK Aggregate and ODK Central uses Postgres database the core table structures of both ODK Central and  ODK aggregate are different . Hence,it is recommended to uses fresh Postgres set up while switching to ODK Central where DCTK forms created earlier might not be functional.   Redis Cache migration This cache stores the form url with which it maps to  form id present in the database, migration would might lead to loss of this data . Hence not recommended.   Application migration and its Integration with PEGA  ODK aggregate is Java built in application whereas ODK central is .NodeJs built in . Hence , this is feasible but complete rework of integration work with .NodeJS resources only.   IDAM integration  ODK Central accepts both basic and Oauth authentication whereas IDAM does not accept basic authentication but accepts Oauth authentication. A thorough POC is required to verify if both systems are compatible to sync. with each other.   </vt:lpstr>
      <vt:lpstr>Impacted Areas   i) View Responses in Pega : Since ODK Central unlike ODK Aggregate does not provide any feature of publishing data apart from OData , view response feature would not be available.    ii) Publishing data to OAS  : As per official ODK Central doc , the latest version supports        excel ,Power BI and Tableu only. Hence , not compatible with the existing OAS.    iii) DCTK form URL of existing form : The existing data collection forms might not open  and submissions would not work with the existing URL .Only new created forms would be compatible with the new generated URL.    iv)  Form Preview  :  Form preview would not be available of the existing (ODK aggregate) DCTK form after this migration, although newly generated in ODK central would work.     v) Rework   : Complete rework (i.e. NodeJS development) of all the customisation is    required for ODK central integration with PEGA.  </vt:lpstr>
      <vt:lpstr>Conclusion  Based upon the above impacted areas , switching to ODK Central is not recommended . If the sole objective of this migration /switching is only to get survey response data in OAS, it should be performed by alternate methods. One of the alternate method with minimal efforts already exist in the application is  downloading the DCTK responses in PEGA and uploading the same in OAS.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ODK Aggregate To ODK Central Migration</dc:title>
  <dc:creator>Saurabh Kumar Singh</dc:creator>
  <cp:lastModifiedBy>Katha Chowdhury</cp:lastModifiedBy>
  <cp:revision>41</cp:revision>
  <dcterms:created xsi:type="dcterms:W3CDTF">2022-07-03T09:52:23Z</dcterms:created>
  <dcterms:modified xsi:type="dcterms:W3CDTF">2022-07-21T08:29:26Z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0x010100F453AF4AE7753446A049E4152CDAA58F</vt:lpwstr>
  </property>
</Properties>
</file>