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2" autoAdjust="0"/>
    <p:restoredTop sz="93899" autoAdjust="0"/>
  </p:normalViewPr>
  <p:slideViewPr>
    <p:cSldViewPr snapToGrid="0">
      <p:cViewPr varScale="1">
        <p:scale>
          <a:sx n="62" d="100"/>
          <a:sy n="62" d="100"/>
        </p:scale>
        <p:origin x="752" y="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4B6C6-FF20-443E-87BA-5B284BD2F94B}" type="datetimeFigureOut">
              <a:rPr lang="en-IN" smtClean="0"/>
              <a:t>21-12-2022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0A771-EA29-45EC-B0CA-3A26FDC5B1F2}" type="slidenum">
              <a:rPr lang="en-IN" smtClean="0"/>
              <a:t>‹#›</a:t>
            </a:fld>
            <a:endParaRPr lang="en-IN"/>
          </a:p>
        </p:txBody>
      </p:sp>
    </p:spTree>
    <p:extLst>
      <p:ext uri="{BB962C8B-B14F-4D97-AF65-F5344CB8AC3E}">
        <p14:creationId xmlns:p14="http://schemas.microsoft.com/office/powerpoint/2010/main" val="50040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43D19E-BFDB-4C92-8EDD-32EDDA8F41DF}" type="slidenum">
              <a:rPr kumimoji="0" lang="en-GB" sz="1200" b="0" i="0" u="none" strike="noStrike" kern="1200" cap="none" spc="0" normalizeH="0" baseline="0" noProof="0" smtClean="0">
                <a:ln>
                  <a:noFill/>
                </a:ln>
                <a:solidFill>
                  <a:prstClr val="black"/>
                </a:solidFill>
                <a:effectLst/>
                <a:uLnTx/>
                <a:uFillTx/>
                <a:latin typeface="EYInterstate Light" panose="02000506000000020004"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EYInterstate Light" panose="02000506000000020004" pitchFamily="2" charset="0"/>
              <a:ea typeface="+mn-ea"/>
              <a:cs typeface="+mn-cs"/>
            </a:endParaRPr>
          </a:p>
        </p:txBody>
      </p:sp>
    </p:spTree>
    <p:extLst>
      <p:ext uri="{BB962C8B-B14F-4D97-AF65-F5344CB8AC3E}">
        <p14:creationId xmlns:p14="http://schemas.microsoft.com/office/powerpoint/2010/main" val="3373051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605"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808080"/>
              </a:solidFill>
            </a:endParaRPr>
          </a:p>
        </p:txBody>
      </p:sp>
      <p:sp>
        <p:nvSpPr>
          <p:cNvPr id="14" name="Line 11"/>
          <p:cNvSpPr>
            <a:spLocks noChangeShapeType="1"/>
          </p:cNvSpPr>
          <p:nvPr userDrawn="1"/>
        </p:nvSpPr>
        <p:spPr bwMode="auto">
          <a:xfrm>
            <a:off x="609605" y="6242400"/>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808080"/>
              </a:solidFill>
            </a:endParaRPr>
          </a:p>
        </p:txBody>
      </p:sp>
    </p:spTree>
    <p:extLst>
      <p:ext uri="{BB962C8B-B14F-4D97-AF65-F5344CB8AC3E}">
        <p14:creationId xmlns:p14="http://schemas.microsoft.com/office/powerpoint/2010/main" val="6861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lang="en-GB" dirty="0"/>
          </a:p>
        </p:txBody>
      </p:sp>
      <p:sp>
        <p:nvSpPr>
          <p:cNvPr id="7" name="Line 10"/>
          <p:cNvSpPr>
            <a:spLocks noChangeShapeType="1"/>
          </p:cNvSpPr>
          <p:nvPr userDrawn="1"/>
        </p:nvSpPr>
        <p:spPr bwMode="auto">
          <a:xfrm>
            <a:off x="609605"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808080"/>
              </a:solidFill>
            </a:endParaRPr>
          </a:p>
        </p:txBody>
      </p:sp>
      <p:sp>
        <p:nvSpPr>
          <p:cNvPr id="8" name="Line 11"/>
          <p:cNvSpPr>
            <a:spLocks noChangeShapeType="1"/>
          </p:cNvSpPr>
          <p:nvPr userDrawn="1"/>
        </p:nvSpPr>
        <p:spPr bwMode="auto">
          <a:xfrm>
            <a:off x="609605" y="6242400"/>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dirty="0">
              <a:solidFill>
                <a:srgbClr val="808080"/>
              </a:solidFill>
            </a:endParaRPr>
          </a:p>
        </p:txBody>
      </p:sp>
    </p:spTree>
    <p:extLst>
      <p:ext uri="{BB962C8B-B14F-4D97-AF65-F5344CB8AC3E}">
        <p14:creationId xmlns:p14="http://schemas.microsoft.com/office/powerpoint/2010/main" val="16467076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5" y="245610"/>
            <a:ext cx="10972800"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605" y="1425600"/>
            <a:ext cx="10972800"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451205" y="6422400"/>
            <a:ext cx="4579200" cy="201600"/>
          </a:xfrm>
          <a:prstGeom prst="rect">
            <a:avLst/>
          </a:prstGeom>
        </p:spPr>
        <p:txBody>
          <a:bodyPr vert="horz" lIns="0" tIns="0" rIns="0" bIns="0" rtlCol="0" anchor="t" anchorCtr="0">
            <a:noAutofit/>
          </a:bodyPr>
          <a:lstStyle>
            <a:lvl1pPr algn="l">
              <a:defRPr sz="1099">
                <a:solidFill>
                  <a:schemeClr val="bg1"/>
                </a:solidFill>
              </a:defRPr>
            </a:lvl1pPr>
          </a:lstStyle>
          <a:p>
            <a:r>
              <a:rPr lang="en-IN" dirty="0">
                <a:solidFill>
                  <a:srgbClr val="808080"/>
                </a:solidFill>
              </a:rPr>
              <a:t>EY Proposal – IT Strategy &amp; Roadmap for Great Ship Global</a:t>
            </a:r>
            <a:endParaRPr lang="en-GB" dirty="0">
              <a:solidFill>
                <a:srgbClr val="808080"/>
              </a:solidFill>
            </a:endParaRPr>
          </a:p>
        </p:txBody>
      </p:sp>
      <p:sp>
        <p:nvSpPr>
          <p:cNvPr id="7" name="TextBox 6"/>
          <p:cNvSpPr txBox="1"/>
          <p:nvPr/>
        </p:nvSpPr>
        <p:spPr>
          <a:xfrm>
            <a:off x="609600" y="6422400"/>
            <a:ext cx="885139" cy="198000"/>
          </a:xfrm>
          <a:prstGeom prst="rect">
            <a:avLst/>
          </a:prstGeom>
          <a:noFill/>
        </p:spPr>
        <p:txBody>
          <a:bodyPr wrap="square" lIns="0" tIns="0" rIns="0" bIns="0" rtlCol="0">
            <a:noAutofit/>
          </a:bodyPr>
          <a:lstStyle/>
          <a:p>
            <a:r>
              <a:rPr lang="en-GB" sz="1099" dirty="0">
                <a:solidFill>
                  <a:srgbClr val="808080"/>
                </a:solidFill>
              </a:rPr>
              <a:t>Page </a:t>
            </a:r>
            <a:fld id="{9AE4D82F-B047-469B-AC52-A46321747EAF}" type="slidenum">
              <a:rPr lang="en-GB" sz="1099" smtClean="0">
                <a:solidFill>
                  <a:srgbClr val="808080"/>
                </a:solidFill>
              </a:rPr>
              <a:pPr/>
              <a:t>‹#›</a:t>
            </a:fld>
            <a:endParaRPr lang="en-GB" sz="1099" dirty="0">
              <a:solidFill>
                <a:srgbClr val="808080"/>
              </a:solidFill>
            </a:endParaRPr>
          </a:p>
        </p:txBody>
      </p:sp>
      <p:grpSp>
        <p:nvGrpSpPr>
          <p:cNvPr id="8" name="Group 7"/>
          <p:cNvGrpSpPr/>
          <p:nvPr/>
        </p:nvGrpSpPr>
        <p:grpSpPr bwMode="gray">
          <a:xfrm>
            <a:off x="11253922" y="6450024"/>
            <a:ext cx="337961" cy="204787"/>
            <a:chOff x="8348663" y="6450013"/>
            <a:chExt cx="338137" cy="204787"/>
          </a:xfrm>
          <a:solidFill>
            <a:srgbClr val="808080"/>
          </a:solidFill>
        </p:grpSpPr>
        <p:sp>
          <p:nvSpPr>
            <p:cNvPr id="10" name="Freeform 9"/>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799" dirty="0">
                <a:solidFill>
                  <a:srgbClr val="000000"/>
                </a:solidFill>
              </a:endParaRPr>
            </a:p>
          </p:txBody>
        </p:sp>
        <p:sp>
          <p:nvSpPr>
            <p:cNvPr id="11" name="Freeform 10"/>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799" dirty="0">
                <a:solidFill>
                  <a:srgbClr val="000000"/>
                </a:solidFill>
              </a:endParaRPr>
            </a:p>
          </p:txBody>
        </p:sp>
      </p:grpSp>
    </p:spTree>
    <p:extLst>
      <p:ext uri="{BB962C8B-B14F-4D97-AF65-F5344CB8AC3E}">
        <p14:creationId xmlns:p14="http://schemas.microsoft.com/office/powerpoint/2010/main" val="2063969643"/>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dt="0"/>
  <p:txStyles>
    <p:titleStyle>
      <a:lvl1pPr algn="l" defTabSz="913943" rtl="0" eaLnBrk="1" latinLnBrk="0" hangingPunct="1">
        <a:lnSpc>
          <a:spcPct val="85000"/>
        </a:lnSpc>
        <a:spcBef>
          <a:spcPct val="0"/>
        </a:spcBef>
        <a:buNone/>
        <a:defRPr sz="2799" b="1" kern="1200">
          <a:solidFill>
            <a:schemeClr val="bg2"/>
          </a:solidFill>
          <a:latin typeface="EYInterstate Light" panose="02000506000000020004" pitchFamily="2" charset="0"/>
          <a:ea typeface="+mj-ea"/>
          <a:cs typeface="Arial" pitchFamily="34" charset="0"/>
        </a:defRPr>
      </a:lvl1pPr>
    </p:titleStyle>
    <p:bodyStyle>
      <a:lvl1pPr marL="342729" indent="-342729" algn="l" defTabSz="913943" rtl="0" eaLnBrk="1" latinLnBrk="0" hangingPunct="1">
        <a:spcBef>
          <a:spcPct val="20000"/>
        </a:spcBef>
        <a:buClr>
          <a:schemeClr val="accent2"/>
        </a:buClr>
        <a:buSzPct val="70000"/>
        <a:buFont typeface="Arial" pitchFamily="34" charset="0"/>
        <a:buChar char="►"/>
        <a:defRPr sz="2399" kern="1200">
          <a:solidFill>
            <a:schemeClr val="bg1"/>
          </a:solidFill>
          <a:latin typeface="+mn-lt"/>
          <a:ea typeface="+mn-ea"/>
          <a:cs typeface="+mn-cs"/>
        </a:defRPr>
      </a:lvl1pPr>
      <a:lvl2pPr marL="709258" indent="-353836" algn="l" defTabSz="913943" rtl="0" eaLnBrk="1" latinLnBrk="0" hangingPunct="1">
        <a:spcBef>
          <a:spcPct val="20000"/>
        </a:spcBef>
        <a:buClr>
          <a:schemeClr val="accent2"/>
        </a:buClr>
        <a:buSzPct val="70000"/>
        <a:buFont typeface="Arial" pitchFamily="34" charset="0"/>
        <a:buChar char="►"/>
        <a:defRPr sz="1999" kern="1200">
          <a:solidFill>
            <a:schemeClr val="bg1"/>
          </a:solidFill>
          <a:latin typeface="+mn-lt"/>
          <a:ea typeface="+mn-ea"/>
          <a:cs typeface="+mn-cs"/>
        </a:defRPr>
      </a:lvl2pPr>
      <a:lvl3pPr marL="1077374" indent="-353836" algn="l" defTabSz="913943" rtl="0" eaLnBrk="1" latinLnBrk="0" hangingPunct="1">
        <a:spcBef>
          <a:spcPct val="20000"/>
        </a:spcBef>
        <a:buClr>
          <a:schemeClr val="accent2"/>
        </a:buClr>
        <a:buSzPct val="70000"/>
        <a:buFont typeface="Arial" pitchFamily="34" charset="0"/>
        <a:buChar char="►"/>
        <a:defRPr sz="1799" kern="1200">
          <a:solidFill>
            <a:schemeClr val="bg1"/>
          </a:solidFill>
          <a:latin typeface="+mn-lt"/>
          <a:ea typeface="+mn-ea"/>
          <a:cs typeface="+mn-cs"/>
        </a:defRPr>
      </a:lvl3pPr>
      <a:lvl4pPr marL="1432796" indent="-355422"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4pPr>
      <a:lvl5pPr marL="1786631" indent="-353836" algn="l" defTabSz="913943" rtl="0" eaLnBrk="1" latinLnBrk="0" hangingPunct="1">
        <a:spcBef>
          <a:spcPct val="20000"/>
        </a:spcBef>
        <a:buClr>
          <a:schemeClr val="accent2"/>
        </a:buClr>
        <a:buSzPct val="70000"/>
        <a:buFont typeface="Arial" pitchFamily="34" charset="0"/>
        <a:buChar char="►"/>
        <a:defRPr sz="1599" kern="1200">
          <a:solidFill>
            <a:schemeClr val="bg1"/>
          </a:solidFill>
          <a:latin typeface="+mn-lt"/>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78417" y="1330028"/>
            <a:ext cx="3932393" cy="5182060"/>
          </a:xfrm>
          <a:prstGeom prst="rect">
            <a:avLst/>
          </a:prstGeom>
          <a:noFill/>
          <a:ln w="9525">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47464" indent="-147464" defTabSz="901167" fontAlgn="base">
              <a:spcAft>
                <a:spcPts val="600"/>
              </a:spcAft>
              <a:buClr>
                <a:srgbClr val="FFD200"/>
              </a:buClr>
              <a:buSzPct val="75000"/>
            </a:pPr>
            <a:r>
              <a:rPr lang="en-US" sz="1049" b="1" dirty="0">
                <a:solidFill>
                  <a:srgbClr val="808080"/>
                </a:solidFill>
                <a:latin typeface="EYInterstate"/>
                <a:sym typeface="Arial Unicode MS" pitchFamily="34" charset="-128"/>
              </a:rPr>
              <a:t>Professional Experience</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Responsible for architecting, designing, implementing, release management and supporting web and mobile based infrastructure and its solutions for different modules and for multiple applications</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Owner of the Requirements– from gathering requirements to development, designing and deploying a multitude of applications utilizing almost all the native and hybrid mobile software stack. And have managed multiple Web, PWA and mobile application and team</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rPr>
              <a:t>Expertise in Java, Spring, Servlet, Android SDK(MVC, MVVM), Room, Livedata, Retrofit, Glide, Retrofit, Picasso, Google SDK, Angular, Ionic, Cordova, SCSS, JS etc</a:t>
            </a:r>
            <a:endParaRPr lang="en-IN" sz="904" dirty="0">
              <a:solidFill>
                <a:srgbClr val="232323"/>
              </a:solidFill>
              <a:latin typeface="EYInterstate Light"/>
            </a:endParaRP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rPr>
              <a:t>Expert in REST and SOAP based API(JSON/XML) development and Integration</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rPr>
              <a:t>Complex core database designing and implementation for  Web and Mobile applications</a:t>
            </a:r>
            <a:endParaRPr lang="en-IN" sz="904" dirty="0">
              <a:solidFill>
                <a:srgbClr val="232323"/>
              </a:solidFill>
              <a:latin typeface="EYInterstate Light"/>
            </a:endParaRP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Expertise in Security implementation for web and mobile app using Certificate Pinning, Encryption and Decryption of API Request and Storage Data</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Have done Payment gateway integration PayU, RuPay, Google Pay</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Finger, Face recognition and OTP Authentication integration done</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I have integrated Socket-IO for Chat, FCM for Push Notification, Printer SDK to print Badge and Bill, Scanner SDK to validate Product and Social SDK(LinkedIn, Facebook, Twitter, Google YouTube etc.). Location based services for Geofencing  and Map based app</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Involved in Implementing of Agile process of development and CI/CD using Jira, Jenkins, GitHub and GIT from scratch. Enabled Continuous Delivery through Deployment into several environments of Test, QA and Production</a:t>
            </a: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Created plugins for Angular, Ionic and Cordova based cross platform mobile application</a:t>
            </a:r>
          </a:p>
        </p:txBody>
      </p:sp>
      <p:sp>
        <p:nvSpPr>
          <p:cNvPr id="5" name="Rectangle 4"/>
          <p:cNvSpPr>
            <a:spLocks noChangeArrowheads="1"/>
          </p:cNvSpPr>
          <p:nvPr/>
        </p:nvSpPr>
        <p:spPr bwMode="auto">
          <a:xfrm>
            <a:off x="7995289" y="5820586"/>
            <a:ext cx="3550992" cy="377470"/>
          </a:xfrm>
          <a:prstGeom prst="rect">
            <a:avLst/>
          </a:prstGeom>
          <a:noFill/>
          <a:ln w="9525">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01167" fontAlgn="base">
              <a:spcAft>
                <a:spcPts val="600"/>
              </a:spcAft>
              <a:buClr>
                <a:srgbClr val="FFD31A"/>
              </a:buClr>
              <a:buSzPct val="75000"/>
            </a:pPr>
            <a:r>
              <a:rPr lang="en-IN" sz="1049" b="1" dirty="0">
                <a:solidFill>
                  <a:srgbClr val="808080"/>
                </a:solidFill>
                <a:latin typeface="EYInterstate"/>
              </a:rPr>
              <a:t>Trainings and Certifications : </a:t>
            </a:r>
            <a:endParaRPr lang="en-IN" sz="1049" dirty="0">
              <a:solidFill>
                <a:srgbClr val="808080"/>
              </a:solidFill>
              <a:latin typeface="EYInterstate"/>
            </a:endParaRPr>
          </a:p>
          <a:p>
            <a:pPr marL="147464" indent="-147464" defTabSz="901167" fontAlgn="base">
              <a:spcAft>
                <a:spcPts val="600"/>
              </a:spcAft>
              <a:buClr>
                <a:srgbClr val="FFD200"/>
              </a:buClr>
              <a:buSzPct val="75000"/>
              <a:buFont typeface="Arial" pitchFamily="34" charset="0"/>
              <a:buChar char="►"/>
            </a:pPr>
            <a:r>
              <a:rPr lang="en-IN" sz="904" dirty="0">
                <a:solidFill>
                  <a:srgbClr val="232323"/>
                </a:solidFill>
                <a:latin typeface="EYInterstate Light"/>
              </a:rPr>
              <a:t>MSTR Certification</a:t>
            </a:r>
          </a:p>
        </p:txBody>
      </p:sp>
      <p:sp>
        <p:nvSpPr>
          <p:cNvPr id="6" name="Text Box 12"/>
          <p:cNvSpPr txBox="1">
            <a:spLocks noChangeArrowheads="1"/>
          </p:cNvSpPr>
          <p:nvPr/>
        </p:nvSpPr>
        <p:spPr bwMode="auto">
          <a:xfrm>
            <a:off x="506508" y="1340836"/>
            <a:ext cx="3153059" cy="2632042"/>
          </a:xfrm>
          <a:prstGeom prst="rect">
            <a:avLst/>
          </a:prstGeom>
          <a:noFill/>
          <a:ln w="9525" algn="ctr">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01167" fontAlgn="base">
              <a:spcBef>
                <a:spcPct val="50000"/>
              </a:spcBef>
              <a:spcAft>
                <a:spcPts val="600"/>
              </a:spcAft>
              <a:buClr>
                <a:srgbClr val="FFD200"/>
              </a:buClr>
              <a:buSzPct val="80000"/>
            </a:pPr>
            <a:r>
              <a:rPr lang="en-US" sz="1049" b="1" dirty="0">
                <a:solidFill>
                  <a:srgbClr val="808080"/>
                </a:solidFill>
                <a:latin typeface="EYInterstate"/>
                <a:sym typeface="Arial Unicode MS" pitchFamily="34" charset="-128"/>
              </a:rPr>
              <a:t>Background</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“Your Name” works as a Senior Web, Webservices, Mobile Native and Hybrid App Engineer in IT Advisory Services practice with EY India</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He has </a:t>
            </a:r>
            <a:r>
              <a:rPr lang="en-IN" sz="904" dirty="0">
                <a:solidFill>
                  <a:srgbClr val="232323"/>
                </a:solidFill>
                <a:latin typeface="EYInterstate Light"/>
                <a:sym typeface="Arial"/>
              </a:rPr>
              <a:t>exposure in developing software products for Web and M</a:t>
            </a:r>
            <a:r>
              <a:rPr lang="en-IN" sz="904" dirty="0">
                <a:solidFill>
                  <a:srgbClr val="232323"/>
                </a:solidFill>
                <a:latin typeface="EYInterstate Light"/>
              </a:rPr>
              <a:t>obile with more than 11+ years of experience in software development and planning of Application Programs at various platforms</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His domain specializations include retail, finance. insurance, banking</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Expertise in Web App,  Native and Cross platform mobile application designing, development and testing using MVC and MVVM architecture.</a:t>
            </a:r>
          </a:p>
          <a:p>
            <a:pPr marL="153841" indent="-153841" defTabSz="648547" fontAlgn="base">
              <a:spcBef>
                <a:spcPct val="0"/>
              </a:spcBef>
              <a:spcAft>
                <a:spcPts val="600"/>
              </a:spcAft>
              <a:buClr>
                <a:srgbClr val="FFE600"/>
              </a:buClr>
              <a:buSzPct val="100000"/>
              <a:buFont typeface="Arial" pitchFamily="34" charset="0"/>
              <a:buChar char="►"/>
            </a:pPr>
            <a:r>
              <a:rPr lang="en-IN" sz="904" dirty="0">
                <a:solidFill>
                  <a:srgbClr val="232323"/>
                </a:solidFill>
                <a:latin typeface="EYInterstate Light"/>
              </a:rPr>
              <a:t> Previously, worked with Zensar, OminiByte and Lagnam with clients as Wes bank, Jerome's, Frequentz, Sunshine Emaar, Dell/NCR, </a:t>
            </a:r>
            <a:r>
              <a:rPr lang="en-IN" sz="904" dirty="0" err="1">
                <a:solidFill>
                  <a:srgbClr val="232323"/>
                </a:solidFill>
                <a:latin typeface="EYInterstate Light"/>
              </a:rPr>
              <a:t>Iffco-tokio</a:t>
            </a:r>
            <a:r>
              <a:rPr lang="en-IN" sz="904" dirty="0">
                <a:solidFill>
                  <a:srgbClr val="232323"/>
                </a:solidFill>
                <a:latin typeface="EYInterstate Light"/>
              </a:rPr>
              <a:t> etc</a:t>
            </a:r>
          </a:p>
        </p:txBody>
      </p:sp>
      <p:sp>
        <p:nvSpPr>
          <p:cNvPr id="7" name="Rectangle 6"/>
          <p:cNvSpPr>
            <a:spLocks noChangeArrowheads="1"/>
          </p:cNvSpPr>
          <p:nvPr/>
        </p:nvSpPr>
        <p:spPr bwMode="auto">
          <a:xfrm>
            <a:off x="496406" y="-10802"/>
            <a:ext cx="11127414" cy="1245523"/>
          </a:xfrm>
          <a:prstGeom prst="rect">
            <a:avLst/>
          </a:prstGeom>
          <a:solidFill>
            <a:schemeClr val="accent2"/>
          </a:solidFill>
          <a:ln w="12700">
            <a:noFill/>
            <a:miter lim="800000"/>
            <a:headEnd type="none" w="sm" len="sm"/>
            <a:tailEnd type="none" w="sm" len="sm"/>
          </a:ln>
        </p:spPr>
        <p:txBody>
          <a:bodyPr wrap="none" lIns="82703" tIns="41352" rIns="82703" bIns="4135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43"/>
            <a:endParaRPr lang="en-US" sz="1625" dirty="0">
              <a:solidFill>
                <a:srgbClr val="000000"/>
              </a:solidFill>
              <a:latin typeface="EYInterstate Light"/>
            </a:endParaRPr>
          </a:p>
        </p:txBody>
      </p:sp>
      <p:sp>
        <p:nvSpPr>
          <p:cNvPr id="8" name="Rectangle 7"/>
          <p:cNvSpPr/>
          <p:nvPr/>
        </p:nvSpPr>
        <p:spPr>
          <a:xfrm>
            <a:off x="1821583" y="224814"/>
            <a:ext cx="3608545" cy="738664"/>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43"/>
            <a:r>
              <a:rPr lang="en-US" sz="2400" b="1" dirty="0">
                <a:solidFill>
                  <a:srgbClr val="000000"/>
                </a:solidFill>
                <a:latin typeface="+mj-lt"/>
              </a:rPr>
              <a:t>Katha </a:t>
            </a:r>
            <a:r>
              <a:rPr lang="en-US" sz="2400" b="1">
                <a:solidFill>
                  <a:srgbClr val="000000"/>
                </a:solidFill>
                <a:latin typeface="+mj-lt"/>
              </a:rPr>
              <a:t>Bhanja Chowdhury</a:t>
            </a:r>
            <a:r>
              <a:rPr lang="en-US" sz="2400" b="1" dirty="0">
                <a:solidFill>
                  <a:srgbClr val="000000"/>
                </a:solidFill>
                <a:latin typeface="+mj-lt"/>
              </a:rPr>
              <a:t>	</a:t>
            </a:r>
          </a:p>
        </p:txBody>
      </p:sp>
      <p:sp>
        <p:nvSpPr>
          <p:cNvPr id="21" name="Rectangle 20"/>
          <p:cNvSpPr/>
          <p:nvPr/>
        </p:nvSpPr>
        <p:spPr>
          <a:xfrm>
            <a:off x="8214689" y="499246"/>
            <a:ext cx="3018075" cy="80709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3943"/>
            <a:endParaRPr lang="en-IN" sz="1799" dirty="0">
              <a:solidFill>
                <a:srgbClr val="000000"/>
              </a:solidFill>
              <a:latin typeface="EYInterstate Light"/>
            </a:endParaRPr>
          </a:p>
        </p:txBody>
      </p:sp>
      <p:sp>
        <p:nvSpPr>
          <p:cNvPr id="2" name="Rectangle 1"/>
          <p:cNvSpPr/>
          <p:nvPr/>
        </p:nvSpPr>
        <p:spPr>
          <a:xfrm>
            <a:off x="402868" y="4567653"/>
            <a:ext cx="3475549" cy="2091085"/>
          </a:xfrm>
          <a:prstGeom prst="rect">
            <a:avLst/>
          </a:prstGeom>
        </p:spPr>
        <p:txBody>
          <a:bodyPr wrap="square">
            <a:spAutoFit/>
          </a:bodyPr>
          <a:lstStyle/>
          <a:p>
            <a:pPr defTabSz="901167" fontAlgn="base">
              <a:spcAft>
                <a:spcPts val="600"/>
              </a:spcAft>
              <a:buClr>
                <a:srgbClr val="FFD200"/>
              </a:buClr>
              <a:buSzPct val="80000"/>
            </a:pPr>
            <a:r>
              <a:rPr lang="en-IN" sz="1049" b="1" dirty="0">
                <a:solidFill>
                  <a:srgbClr val="808080"/>
                </a:solidFill>
                <a:latin typeface="EYInterstate"/>
              </a:rPr>
              <a:t>Skills</a:t>
            </a:r>
            <a:endParaRPr lang="en-IN" sz="1049" dirty="0">
              <a:solidFill>
                <a:srgbClr val="808080"/>
              </a:solidFill>
              <a:latin typeface="EYInterstate"/>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Web, Webservices, PWA, Native and Hybrid Application development using Agile and SDLC Methodology</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Java, J2ee, Servlet, JSP, Spring, Hibernate, Android, Angular(1, 5, 6), Cordova, Ionic(3, 5), JS, CSS, Junit, Karma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Agile, SVN, GIT, JIRA, Jenkin and CI/CD, QRCode, Scanner and Printer SDK Integration. FCM, Google Map, Google Analytics, Google API, Social SDK Integration(Facebook, Twitter, LinkedIn etc). Payment Gateway Integration (Payu, Google Pay)</a:t>
            </a:r>
            <a:endParaRPr lang="en-IN" sz="904" dirty="0">
              <a:solidFill>
                <a:srgbClr val="000000"/>
              </a:solidFill>
              <a:latin typeface="EYInterstate Light"/>
            </a:endParaRPr>
          </a:p>
          <a:p>
            <a:pPr marL="154845" indent="-154845" defTabSz="901167" fontAlgn="base">
              <a:spcAft>
                <a:spcPts val="600"/>
              </a:spcAft>
              <a:buClr>
                <a:srgbClr val="FFD200"/>
              </a:buClr>
              <a:buSzPct val="80000"/>
              <a:buFont typeface="Arial" panose="020B0604020202020204" pitchFamily="34" charset="0"/>
              <a:buChar char="►"/>
            </a:pPr>
            <a:endParaRPr lang="en-IN" sz="904" dirty="0">
              <a:solidFill>
                <a:srgbClr val="000000"/>
              </a:solidFill>
              <a:latin typeface="EYInterstate Light"/>
            </a:endParaRPr>
          </a:p>
        </p:txBody>
      </p:sp>
      <p:sp>
        <p:nvSpPr>
          <p:cNvPr id="19" name="Rectangle 18">
            <a:extLst>
              <a:ext uri="{FF2B5EF4-FFF2-40B4-BE49-F238E27FC236}">
                <a16:creationId xmlns:a16="http://schemas.microsoft.com/office/drawing/2014/main" id="{18A364A1-0B67-4BCA-B771-26097E1A9F5D}"/>
              </a:ext>
            </a:extLst>
          </p:cNvPr>
          <p:cNvSpPr/>
          <p:nvPr/>
        </p:nvSpPr>
        <p:spPr>
          <a:xfrm>
            <a:off x="7917750" y="1507812"/>
            <a:ext cx="3706070" cy="2549993"/>
          </a:xfrm>
          <a:prstGeom prst="rect">
            <a:avLst/>
          </a:prstGeom>
        </p:spPr>
        <p:txBody>
          <a:bodyPr wrap="square">
            <a:spAutoFit/>
          </a:bodyPr>
          <a:lstStyle/>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Java, J2ee (Servlet, JSP, Spring, Hibernate), PWA, Android, Kotlin, Angular, Html, Ionic, Cordova, JavaScript, jQuery, J2me, MySQL, Oracle 10g, </a:t>
            </a:r>
            <a:r>
              <a:rPr lang="en-IN" sz="896" dirty="0">
                <a:solidFill>
                  <a:srgbClr val="000000"/>
                </a:solidFill>
                <a:cs typeface="Arial" pitchFamily="34" charset="0"/>
              </a:rPr>
              <a:t>Junit, Karma, tomcat, weblogic.</a:t>
            </a:r>
            <a:endParaRPr lang="en-IN" sz="896" dirty="0">
              <a:solidFill>
                <a:srgbClr val="000000"/>
              </a:solidFill>
              <a:latin typeface="EYInterstate Light" panose="02000506000000020004" pitchFamily="2" charset="0"/>
              <a:cs typeface="Arial" pitchFamily="34" charset="0"/>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Agile, Webservices, Servlet, JSP, Spring, Hibernate, MVC, MVVM, Room(ORM), Databinding, FCM, Livedata, Retrofit, Volley, Square, Glide</a:t>
            </a:r>
            <a:r>
              <a:rPr lang="en-IN" sz="896" dirty="0">
                <a:solidFill>
                  <a:srgbClr val="000000"/>
                </a:solidFill>
                <a:latin typeface="EYInterstate Light" panose="02000506000000020004" pitchFamily="2" charset="0"/>
                <a:cs typeface="Arial" pitchFamily="34" charset="0"/>
                <a:sym typeface="Arial"/>
              </a:rPr>
              <a:t>, SQLite, Junit, </a:t>
            </a:r>
            <a:r>
              <a:rPr lang="en-IN" sz="896" dirty="0">
                <a:solidFill>
                  <a:srgbClr val="000000"/>
                </a:solidFill>
                <a:latin typeface="EYInterstate Light" panose="02000506000000020004" pitchFamily="2" charset="0"/>
                <a:cs typeface="Arial" pitchFamily="34" charset="0"/>
              </a:rPr>
              <a:t>Printer SDK, Social SDK</a:t>
            </a:r>
            <a:r>
              <a:rPr lang="en-IN" sz="896" dirty="0">
                <a:solidFill>
                  <a:srgbClr val="000000"/>
                </a:solidFill>
                <a:latin typeface="EYInterstate Light" panose="02000506000000020004" pitchFamily="2" charset="0"/>
                <a:cs typeface="Arial" pitchFamily="34" charset="0"/>
                <a:sym typeface="Arial"/>
              </a:rPr>
              <a:t>, Map, B</a:t>
            </a:r>
            <a:r>
              <a:rPr lang="en-IN" sz="896" dirty="0">
                <a:solidFill>
                  <a:srgbClr val="000000"/>
                </a:solidFill>
                <a:latin typeface="EYInterstate Light" panose="02000506000000020004" pitchFamily="2" charset="0"/>
                <a:cs typeface="Arial" pitchFamily="34" charset="0"/>
              </a:rPr>
              <a:t>luetooth, Media,</a:t>
            </a:r>
            <a:r>
              <a:rPr lang="en-IN" sz="896" dirty="0">
                <a:solidFill>
                  <a:srgbClr val="000000"/>
                </a:solidFill>
                <a:latin typeface="EYInterstate Light" panose="02000506000000020004" pitchFamily="2" charset="0"/>
                <a:cs typeface="Arial" pitchFamily="34" charset="0"/>
                <a:sym typeface="Arial"/>
              </a:rPr>
              <a:t> Oauth2, Google Analytics, Push Notification.</a:t>
            </a:r>
            <a:endParaRPr lang="en-IN" sz="896" dirty="0">
              <a:solidFill>
                <a:srgbClr val="000000"/>
              </a:solidFill>
              <a:latin typeface="EYInterstate Light" panose="02000506000000020004" pitchFamily="2" charset="0"/>
              <a:cs typeface="Arial" pitchFamily="34" charset="0"/>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Git, GitHub, SVN, Jenkins, Maven, Junit, JIRA.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Web services (Rest and Soap), Tomcat, weblogic, json, gson, sax, dom etc.</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MySQL, Oracle 10g, SQLite</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sym typeface="Arial"/>
              </a:rPr>
              <a:t>Eclipse, Android Studio, Visual Studio</a:t>
            </a:r>
            <a:endParaRPr lang="en-IN" sz="896" dirty="0">
              <a:solidFill>
                <a:srgbClr val="000000"/>
              </a:solidFill>
              <a:latin typeface="EYInterstate Light" panose="02000506000000020004" pitchFamily="2" charset="0"/>
              <a:cs typeface="Arial" pitchFamily="34" charset="0"/>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panose="02000506000000020004" pitchFamily="2" charset="0"/>
                <a:cs typeface="Arial" pitchFamily="34" charset="0"/>
              </a:rPr>
              <a:t>Linux, Windows and Mac.</a:t>
            </a:r>
          </a:p>
        </p:txBody>
      </p:sp>
      <p:sp>
        <p:nvSpPr>
          <p:cNvPr id="20" name="Rectangle 19">
            <a:extLst>
              <a:ext uri="{FF2B5EF4-FFF2-40B4-BE49-F238E27FC236}">
                <a16:creationId xmlns:a16="http://schemas.microsoft.com/office/drawing/2014/main" id="{2F791434-2784-416E-9C0E-F260DB0F8579}"/>
              </a:ext>
            </a:extLst>
          </p:cNvPr>
          <p:cNvSpPr/>
          <p:nvPr/>
        </p:nvSpPr>
        <p:spPr>
          <a:xfrm>
            <a:off x="7938802" y="4248500"/>
            <a:ext cx="2247935" cy="1597040"/>
          </a:xfrm>
          <a:prstGeom prst="rect">
            <a:avLst/>
          </a:prstGeom>
        </p:spPr>
        <p:txBody>
          <a:bodyPr wrap="square">
            <a:spAutoFit/>
          </a:bodyPr>
          <a:lstStyle/>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Wes Bank, SA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err="1">
                <a:solidFill>
                  <a:srgbClr val="000000"/>
                </a:solidFill>
                <a:cs typeface="Arial" pitchFamily="34" charset="0"/>
              </a:rPr>
              <a:t>Ishara</a:t>
            </a:r>
            <a:r>
              <a:rPr lang="en-IN" sz="896" dirty="0">
                <a:solidFill>
                  <a:srgbClr val="000000"/>
                </a:solidFill>
                <a:cs typeface="Arial" pitchFamily="34" charset="0"/>
              </a:rPr>
              <a:t>, IFFCO-TOKIO, India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Jerome’s Furniture, US</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err="1">
                <a:solidFill>
                  <a:srgbClr val="000000"/>
                </a:solidFill>
                <a:latin typeface="EYInterstate Light"/>
                <a:cs typeface="Arial" pitchFamily="34" charset="0"/>
              </a:rPr>
              <a:t>Frequentz</a:t>
            </a:r>
            <a:r>
              <a:rPr lang="en-IN" sz="896" dirty="0">
                <a:solidFill>
                  <a:srgbClr val="000000"/>
                </a:solidFill>
                <a:latin typeface="EYInterstate Light"/>
                <a:cs typeface="Arial" pitchFamily="34" charset="0"/>
              </a:rPr>
              <a:t>, US</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900" dirty="0">
                <a:solidFill>
                  <a:srgbClr val="232323"/>
                </a:solidFill>
                <a:latin typeface="EYInterstate Light"/>
                <a:cs typeface="Arial" pitchFamily="34" charset="0"/>
              </a:rPr>
              <a:t>Sunshine Bakery, SA</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900" dirty="0">
                <a:solidFill>
                  <a:srgbClr val="232323"/>
                </a:solidFill>
                <a:latin typeface="EYInterstate Light"/>
                <a:cs typeface="Arial" pitchFamily="34" charset="0"/>
              </a:rPr>
              <a:t>Emaar Group, Dubai</a:t>
            </a: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900" dirty="0">
                <a:solidFill>
                  <a:srgbClr val="232323"/>
                </a:solidFill>
                <a:latin typeface="EYInterstate Light"/>
                <a:cs typeface="Arial" pitchFamily="34" charset="0"/>
              </a:rPr>
              <a:t>Dell &amp; NCR, India</a:t>
            </a:r>
          </a:p>
        </p:txBody>
      </p:sp>
      <p:sp>
        <p:nvSpPr>
          <p:cNvPr id="22" name="Rectangle 4">
            <a:extLst>
              <a:ext uri="{FF2B5EF4-FFF2-40B4-BE49-F238E27FC236}">
                <a16:creationId xmlns:a16="http://schemas.microsoft.com/office/drawing/2014/main" id="{042F5F58-AA0D-43C5-AF73-12B8C57B0961}"/>
              </a:ext>
            </a:extLst>
          </p:cNvPr>
          <p:cNvSpPr>
            <a:spLocks noChangeArrowheads="1"/>
          </p:cNvSpPr>
          <p:nvPr/>
        </p:nvSpPr>
        <p:spPr bwMode="auto">
          <a:xfrm>
            <a:off x="496406" y="4017974"/>
            <a:ext cx="3364914" cy="540252"/>
          </a:xfrm>
          <a:prstGeom prst="rect">
            <a:avLst/>
          </a:prstGeom>
          <a:noFill/>
          <a:ln w="9525">
            <a:noFill/>
            <a:miter lim="800000"/>
            <a:headEnd/>
            <a:tailEnd/>
          </a:ln>
        </p:spPr>
        <p:txBody>
          <a:bodyPr wrap="square" lIns="0" tIns="0" rIns="0" bIns="0">
            <a:spAutoFit/>
          </a:bodyPr>
          <a:lstStyle/>
          <a:p>
            <a:pPr defTabSz="913943" fontAlgn="base">
              <a:spcBef>
                <a:spcPct val="20000"/>
              </a:spcBef>
              <a:spcAft>
                <a:spcPct val="40000"/>
              </a:spcAft>
              <a:buClr>
                <a:srgbClr val="646464"/>
              </a:buClr>
              <a:buSzPct val="75000"/>
              <a:defRPr/>
            </a:pPr>
            <a:r>
              <a:rPr lang="en-US" sz="1049" b="1" dirty="0">
                <a:solidFill>
                  <a:srgbClr val="808080"/>
                </a:solidFill>
                <a:highlight>
                  <a:srgbClr val="FFFFFF"/>
                </a:highlight>
                <a:latin typeface="EYInterstate"/>
                <a:sym typeface="Arial Unicode MS" pitchFamily="34" charset="-128"/>
              </a:rPr>
              <a:t>Qualifications</a:t>
            </a:r>
            <a:endParaRPr lang="en-US" sz="1049" b="1" dirty="0">
              <a:solidFill>
                <a:srgbClr val="808080"/>
              </a:solidFill>
              <a:highlight>
                <a:srgbClr val="FFFFFF"/>
              </a:highlight>
              <a:latin typeface="EYInterstate"/>
            </a:endParaRPr>
          </a:p>
          <a:p>
            <a:pPr marL="134842" lvl="3" indent="-134842" defTabSz="755247" fontAlgn="base">
              <a:lnSpc>
                <a:spcPct val="114000"/>
              </a:lnSpc>
              <a:spcBef>
                <a:spcPct val="0"/>
              </a:spcBef>
              <a:spcAft>
                <a:spcPct val="50000"/>
              </a:spcAft>
              <a:buClr>
                <a:srgbClr val="FFE600"/>
              </a:buClr>
              <a:buSzPct val="90000"/>
              <a:buFont typeface="Arial" pitchFamily="34" charset="0"/>
              <a:buChar char="►"/>
              <a:tabLst>
                <a:tab pos="2451449" algn="l"/>
                <a:tab pos="3543742" algn="r"/>
              </a:tabLst>
              <a:defRPr/>
            </a:pPr>
            <a:r>
              <a:rPr lang="en-IN" sz="896" dirty="0">
                <a:solidFill>
                  <a:srgbClr val="000000"/>
                </a:solidFill>
                <a:latin typeface="EYInterstate Light"/>
                <a:cs typeface="Arial" pitchFamily="34" charset="0"/>
              </a:rPr>
              <a:t>MCA+ BCA in computer science </a:t>
            </a:r>
            <a:r>
              <a:rPr lang="en-IN" sz="896" dirty="0">
                <a:solidFill>
                  <a:srgbClr val="000000"/>
                </a:solidFill>
                <a:latin typeface="EYInterstate Light"/>
                <a:cs typeface="Arial" pitchFamily="34" charset="0"/>
                <a:sym typeface="Arial"/>
              </a:rPr>
              <a:t>university of </a:t>
            </a:r>
            <a:r>
              <a:rPr lang="en-IN" sz="896" dirty="0">
                <a:solidFill>
                  <a:srgbClr val="000000"/>
                </a:solidFill>
                <a:latin typeface="EYInterstate Light"/>
                <a:cs typeface="Arial" pitchFamily="34" charset="0"/>
              </a:rPr>
              <a:t>IGNOU</a:t>
            </a:r>
            <a:r>
              <a:rPr lang="en-IN" sz="896" dirty="0">
                <a:solidFill>
                  <a:srgbClr val="000000"/>
                </a:solidFill>
                <a:latin typeface="EYInterstate Light"/>
                <a:cs typeface="Arial" pitchFamily="34" charset="0"/>
                <a:sym typeface="Arial"/>
              </a:rPr>
              <a:t>, </a:t>
            </a:r>
            <a:r>
              <a:rPr lang="en-IN" sz="896" dirty="0">
                <a:solidFill>
                  <a:srgbClr val="000000"/>
                </a:solidFill>
                <a:latin typeface="EYInterstate Light"/>
                <a:cs typeface="Arial" pitchFamily="34" charset="0"/>
              </a:rPr>
              <a:t>New Delhi,</a:t>
            </a:r>
            <a:r>
              <a:rPr lang="en-IN" sz="896" dirty="0">
                <a:solidFill>
                  <a:srgbClr val="000000"/>
                </a:solidFill>
                <a:latin typeface="EYInterstate Light"/>
                <a:cs typeface="Arial" pitchFamily="34" charset="0"/>
                <a:sym typeface="Arial"/>
              </a:rPr>
              <a:t> 2009</a:t>
            </a:r>
            <a:endParaRPr lang="en-IN" sz="896" dirty="0">
              <a:solidFill>
                <a:srgbClr val="000000"/>
              </a:solidFill>
              <a:latin typeface="EYInterstate Light"/>
              <a:cs typeface="Arial" pitchFamily="34" charset="0"/>
            </a:endParaRPr>
          </a:p>
        </p:txBody>
      </p:sp>
      <p:sp>
        <p:nvSpPr>
          <p:cNvPr id="18" name="Rectangle 17">
            <a:extLst>
              <a:ext uri="{FF2B5EF4-FFF2-40B4-BE49-F238E27FC236}">
                <a16:creationId xmlns:a16="http://schemas.microsoft.com/office/drawing/2014/main" id="{40D5F6DE-A303-416C-9F2E-A4F9D4A457B4}"/>
              </a:ext>
            </a:extLst>
          </p:cNvPr>
          <p:cNvSpPr/>
          <p:nvPr/>
        </p:nvSpPr>
        <p:spPr>
          <a:xfrm>
            <a:off x="7922637" y="4019289"/>
            <a:ext cx="1141065" cy="276407"/>
          </a:xfrm>
          <a:prstGeom prst="rect">
            <a:avLst/>
          </a:prstGeom>
        </p:spPr>
        <p:txBody>
          <a:bodyPr wrap="square">
            <a:spAutoFit/>
          </a:bodyPr>
          <a:lstStyle/>
          <a:p>
            <a:pPr marL="0" lvl="3" defTabSz="755247" fontAlgn="base">
              <a:lnSpc>
                <a:spcPct val="114000"/>
              </a:lnSpc>
              <a:spcBef>
                <a:spcPct val="0"/>
              </a:spcBef>
              <a:spcAft>
                <a:spcPct val="50000"/>
              </a:spcAft>
              <a:buClr>
                <a:srgbClr val="FFE600"/>
              </a:buClr>
              <a:buSzPct val="90000"/>
              <a:tabLst>
                <a:tab pos="2451449" algn="l"/>
                <a:tab pos="3543742" algn="r"/>
              </a:tabLst>
              <a:defRPr/>
            </a:pPr>
            <a:r>
              <a:rPr lang="en-IN" sz="1049" b="1" dirty="0">
                <a:solidFill>
                  <a:srgbClr val="808080"/>
                </a:solidFill>
                <a:latin typeface="EYInterstate"/>
                <a:cs typeface="Arial" pitchFamily="34" charset="0"/>
              </a:rPr>
              <a:t>Clients served</a:t>
            </a:r>
          </a:p>
        </p:txBody>
      </p:sp>
      <p:sp>
        <p:nvSpPr>
          <p:cNvPr id="23" name="Rectangle 22">
            <a:extLst>
              <a:ext uri="{FF2B5EF4-FFF2-40B4-BE49-F238E27FC236}">
                <a16:creationId xmlns:a16="http://schemas.microsoft.com/office/drawing/2014/main" id="{1D4FE378-F538-4ECE-8658-6268CF1729BE}"/>
              </a:ext>
            </a:extLst>
          </p:cNvPr>
          <p:cNvSpPr/>
          <p:nvPr/>
        </p:nvSpPr>
        <p:spPr>
          <a:xfrm>
            <a:off x="7917750" y="1259641"/>
            <a:ext cx="1302883" cy="276278"/>
          </a:xfrm>
          <a:prstGeom prst="rect">
            <a:avLst/>
          </a:prstGeom>
        </p:spPr>
        <p:txBody>
          <a:bodyPr wrap="square">
            <a:spAutoFit/>
          </a:bodyPr>
          <a:lstStyle/>
          <a:p>
            <a:pPr marL="0" lvl="3" defTabSz="755247" fontAlgn="base">
              <a:lnSpc>
                <a:spcPct val="114000"/>
              </a:lnSpc>
              <a:spcBef>
                <a:spcPct val="0"/>
              </a:spcBef>
              <a:spcAft>
                <a:spcPct val="50000"/>
              </a:spcAft>
              <a:buClr>
                <a:srgbClr val="FFE600"/>
              </a:buClr>
              <a:buSzPct val="90000"/>
              <a:tabLst>
                <a:tab pos="2451449" algn="l"/>
                <a:tab pos="3543742" algn="r"/>
              </a:tabLst>
              <a:defRPr/>
            </a:pPr>
            <a:r>
              <a:rPr lang="en-IN" sz="1049" b="1" dirty="0">
                <a:solidFill>
                  <a:srgbClr val="808080"/>
                </a:solidFill>
                <a:latin typeface="EYInterstate"/>
                <a:cs typeface="Arial" pitchFamily="34" charset="0"/>
              </a:rPr>
              <a:t>Key Technologies</a:t>
            </a:r>
          </a:p>
        </p:txBody>
      </p:sp>
      <p:pic>
        <p:nvPicPr>
          <p:cNvPr id="13" name="Picture 12">
            <a:extLst>
              <a:ext uri="{FF2B5EF4-FFF2-40B4-BE49-F238E27FC236}">
                <a16:creationId xmlns:a16="http://schemas.microsoft.com/office/drawing/2014/main" id="{CB33F14A-9981-448C-BD41-8E3ED5A59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95" y="41026"/>
            <a:ext cx="1124513" cy="1203656"/>
          </a:xfrm>
          <a:prstGeom prst="rect">
            <a:avLst/>
          </a:prstGeom>
        </p:spPr>
      </p:pic>
    </p:spTree>
    <p:extLst>
      <p:ext uri="{BB962C8B-B14F-4D97-AF65-F5344CB8AC3E}">
        <p14:creationId xmlns:p14="http://schemas.microsoft.com/office/powerpoint/2010/main" val="3536917704"/>
      </p:ext>
    </p:extLst>
  </p:cSld>
  <p:clrMapOvr>
    <a:masterClrMapping/>
  </p:clrMapOvr>
  <p:transition/>
</p:sld>
</file>

<file path=ppt/theme/theme1.xml><?xml version="1.0" encoding="utf-8"?>
<a:theme xmlns:a="http://schemas.openxmlformats.org/drawingml/2006/main" name="13_EY regular presentation_Widescreen_2010">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Custom 1">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1E1CAE3BCBC64897B95E9FE3CC5006" ma:contentTypeVersion="13" ma:contentTypeDescription="Create a new document." ma:contentTypeScope="" ma:versionID="db06ae53554e7a84b615b57f4f1298cd">
  <xsd:schema xmlns:xsd="http://www.w3.org/2001/XMLSchema" xmlns:xs="http://www.w3.org/2001/XMLSchema" xmlns:p="http://schemas.microsoft.com/office/2006/metadata/properties" xmlns:ns3="749a3f56-563f-4d0e-9459-75775023bdd8" xmlns:ns4="b5c7099f-7f2e-4606-bbc4-130c9a9e8cc0" targetNamespace="http://schemas.microsoft.com/office/2006/metadata/properties" ma:root="true" ma:fieldsID="e79c4a415d4fcbbb59afc28b38dd761e" ns3:_="" ns4:_="">
    <xsd:import namespace="749a3f56-563f-4d0e-9459-75775023bdd8"/>
    <xsd:import namespace="b5c7099f-7f2e-4606-bbc4-130c9a9e8cc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9a3f56-563f-4d0e-9459-75775023b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c7099f-7f2e-4606-bbc4-130c9a9e8cc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49a3f56-563f-4d0e-9459-75775023bdd8" xsi:nil="true"/>
  </documentManagement>
</p:properties>
</file>

<file path=customXml/itemProps1.xml><?xml version="1.0" encoding="utf-8"?>
<ds:datastoreItem xmlns:ds="http://schemas.openxmlformats.org/officeDocument/2006/customXml" ds:itemID="{A1F2969B-DF4C-4625-B51B-4B09F48DEA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9a3f56-563f-4d0e-9459-75775023bdd8"/>
    <ds:schemaRef ds:uri="b5c7099f-7f2e-4606-bbc4-130c9a9e8c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856E25-785E-4C12-A042-BD4B5ABBB719}">
  <ds:schemaRefs>
    <ds:schemaRef ds:uri="http://schemas.microsoft.com/sharepoint/v3/contenttype/forms"/>
  </ds:schemaRefs>
</ds:datastoreItem>
</file>

<file path=customXml/itemProps3.xml><?xml version="1.0" encoding="utf-8"?>
<ds:datastoreItem xmlns:ds="http://schemas.openxmlformats.org/officeDocument/2006/customXml" ds:itemID="{55BB7426-E2E6-42A3-B5F6-50B9D9027D33}">
  <ds:schemaRefs>
    <ds:schemaRef ds:uri="http://schemas.microsoft.com/office/infopath/2007/PartnerControls"/>
    <ds:schemaRef ds:uri="http://purl.org/dc/elements/1.1/"/>
    <ds:schemaRef ds:uri="http://schemas.microsoft.com/office/2006/documentManagement/types"/>
    <ds:schemaRef ds:uri="http://purl.org/dc/terms/"/>
    <ds:schemaRef ds:uri="b5c7099f-7f2e-4606-bbc4-130c9a9e8cc0"/>
    <ds:schemaRef ds:uri="http://schemas.openxmlformats.org/package/2006/metadata/core-properties"/>
    <ds:schemaRef ds:uri="http://purl.org/dc/dcmitype/"/>
    <ds:schemaRef ds:uri="749a3f56-563f-4d0e-9459-75775023bdd8"/>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82</TotalTime>
  <Words>717</Words>
  <Application>Microsoft Office PowerPoint</Application>
  <PresentationFormat>Widescreen</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EYInterstate</vt:lpstr>
      <vt:lpstr>EYInterstate Light</vt:lpstr>
      <vt:lpstr>13_EY regular presentation_Widescreen_2010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N Mishra</dc:creator>
  <cp:lastModifiedBy>Katha Chowdhury</cp:lastModifiedBy>
  <cp:revision>30</cp:revision>
  <dcterms:created xsi:type="dcterms:W3CDTF">2019-09-10T05:55:49Z</dcterms:created>
  <dcterms:modified xsi:type="dcterms:W3CDTF">2022-12-21T08:17:25Z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0x0101006D1E1CAE3BCBC64897B95E9FE3CC5006</vt:lpwstr>
  </property>
</Properties>
</file>