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628A7A-A6FE-498B-9ED7-7FF7209BEB79}"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38950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28A7A-A6FE-498B-9ED7-7FF7209BEB79}"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416693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28A7A-A6FE-498B-9ED7-7FF7209BEB79}"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158987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28A7A-A6FE-498B-9ED7-7FF7209BEB79}"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313042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28A7A-A6FE-498B-9ED7-7FF7209BEB79}"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20204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628A7A-A6FE-498B-9ED7-7FF7209BEB79}"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419450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628A7A-A6FE-498B-9ED7-7FF7209BEB79}" type="datetimeFigureOut">
              <a:rPr lang="en-US" smtClean="0"/>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280759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628A7A-A6FE-498B-9ED7-7FF7209BEB79}" type="datetimeFigureOut">
              <a:rPr lang="en-US" smtClean="0"/>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103114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28A7A-A6FE-498B-9ED7-7FF7209BEB79}" type="datetimeFigureOut">
              <a:rPr lang="en-US" smtClean="0"/>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35577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28A7A-A6FE-498B-9ED7-7FF7209BEB79}"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204402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28A7A-A6FE-498B-9ED7-7FF7209BEB79}"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BB348-A8C8-4BD8-9277-2CD1C900DE9A}" type="slidenum">
              <a:rPr lang="en-US" smtClean="0"/>
              <a:t>‹#›</a:t>
            </a:fld>
            <a:endParaRPr lang="en-US"/>
          </a:p>
        </p:txBody>
      </p:sp>
    </p:spTree>
    <p:extLst>
      <p:ext uri="{BB962C8B-B14F-4D97-AF65-F5344CB8AC3E}">
        <p14:creationId xmlns:p14="http://schemas.microsoft.com/office/powerpoint/2010/main" val="13233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28A7A-A6FE-498B-9ED7-7FF7209BEB79}" type="datetimeFigureOut">
              <a:rPr lang="en-US" smtClean="0"/>
              <a:t>4/30/2015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BB348-A8C8-4BD8-9277-2CD1C900DE9A}" type="slidenum">
              <a:rPr lang="en-US" smtClean="0"/>
              <a:t>‹#›</a:t>
            </a:fld>
            <a:endParaRPr lang="en-US"/>
          </a:p>
        </p:txBody>
      </p:sp>
    </p:spTree>
    <p:extLst>
      <p:ext uri="{BB962C8B-B14F-4D97-AF65-F5344CB8AC3E}">
        <p14:creationId xmlns:p14="http://schemas.microsoft.com/office/powerpoint/2010/main" val="418096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Loadable_kernel_module" TargetMode="External"/><Relationship Id="rId2" Type="http://schemas.openxmlformats.org/officeDocument/2006/relationships/hyperlink" Target="http://unix.stackexchange.com/questions/1605/benefit-of-kernel-module-compiled-inside-kernel" TargetMode="External"/><Relationship Id="rId1" Type="http://schemas.openxmlformats.org/officeDocument/2006/relationships/slideLayout" Target="../slideLayouts/slideLayout2.xml"/><Relationship Id="rId6" Type="http://schemas.openxmlformats.org/officeDocument/2006/relationships/hyperlink" Target="http://www.webalice.it/roberto.farina/teaching/embsys/Modules.pdf" TargetMode="External"/><Relationship Id="rId5" Type="http://schemas.openxmlformats.org/officeDocument/2006/relationships/hyperlink" Target="http://h21007.www2.hp.com/portal/download/files/unprot/drivers/docs/refs/ddguide/Chap10.pdf" TargetMode="External"/><Relationship Id="rId4" Type="http://schemas.openxmlformats.org/officeDocument/2006/relationships/hyperlink" Target="http://www.tldp.org/LDP/lkmpg/2.6/lkmpg.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99503"/>
            <a:ext cx="9144000" cy="2387600"/>
          </a:xfrm>
        </p:spPr>
        <p:txBody>
          <a:bodyPr>
            <a:normAutofit/>
          </a:bodyPr>
          <a:lstStyle/>
          <a:p>
            <a:r>
              <a:rPr lang="en-US" sz="6500" dirty="0" smtClean="0"/>
              <a:t>Loadable Kernel Module</a:t>
            </a:r>
            <a:br>
              <a:rPr lang="en-US" sz="6500" dirty="0" smtClean="0"/>
            </a:br>
            <a:r>
              <a:rPr lang="en-US" sz="6500" dirty="0" smtClean="0"/>
              <a:t>(LKM)</a:t>
            </a:r>
            <a:endParaRPr lang="en-US" sz="6500" dirty="0"/>
          </a:p>
        </p:txBody>
      </p:sp>
      <p:sp>
        <p:nvSpPr>
          <p:cNvPr id="3" name="Subtitle 2"/>
          <p:cNvSpPr>
            <a:spLocks noGrp="1"/>
          </p:cNvSpPr>
          <p:nvPr>
            <p:ph type="subTitle" idx="1"/>
          </p:nvPr>
        </p:nvSpPr>
        <p:spPr>
          <a:xfrm>
            <a:off x="1524000" y="4813618"/>
            <a:ext cx="9144000" cy="1655762"/>
          </a:xfrm>
        </p:spPr>
        <p:txBody>
          <a:bodyPr/>
          <a:lstStyle/>
          <a:p>
            <a:pPr algn="r"/>
            <a:r>
              <a:rPr lang="en-US" dirty="0" smtClean="0"/>
              <a:t>By:</a:t>
            </a:r>
          </a:p>
          <a:p>
            <a:pPr algn="r"/>
            <a:r>
              <a:rPr lang="en-US" dirty="0" smtClean="0"/>
              <a:t>Kathan V. Adhyaru(121022)</a:t>
            </a:r>
            <a:endParaRPr lang="en-US" dirty="0"/>
          </a:p>
        </p:txBody>
      </p:sp>
    </p:spTree>
    <p:extLst>
      <p:ext uri="{BB962C8B-B14F-4D97-AF65-F5344CB8AC3E}">
        <p14:creationId xmlns:p14="http://schemas.microsoft.com/office/powerpoint/2010/main" val="1248913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LKM?</a:t>
            </a:r>
            <a:endParaRPr lang="en-US" dirty="0"/>
          </a:p>
        </p:txBody>
      </p:sp>
      <p:sp>
        <p:nvSpPr>
          <p:cNvPr id="3" name="Content Placeholder 2"/>
          <p:cNvSpPr>
            <a:spLocks noGrp="1"/>
          </p:cNvSpPr>
          <p:nvPr>
            <p:ph idx="1"/>
          </p:nvPr>
        </p:nvSpPr>
        <p:spPr/>
        <p:txBody>
          <a:bodyPr/>
          <a:lstStyle/>
          <a:p>
            <a:r>
              <a:rPr lang="en-GB" altLang="en-US" sz="1800" dirty="0" smtClean="0"/>
              <a:t>To add a new code to a Linux kernel, it is necessary to add some source files to kernel source tree and recompile the kernel. But you can also add  code to the Linux kernel while it is running. A chunk of code added in such way is called a loadable kernel module</a:t>
            </a:r>
          </a:p>
          <a:p>
            <a:r>
              <a:rPr lang="en-GB" sz="1800" dirty="0" smtClean="0"/>
              <a:t>Types of modules:</a:t>
            </a:r>
          </a:p>
          <a:p>
            <a:pPr marL="457200" lvl="1" indent="0">
              <a:lnSpc>
                <a:spcPct val="150000"/>
              </a:lnSpc>
              <a:buNone/>
              <a:tabLst>
                <a:tab pos="452438" algn="l"/>
                <a:tab pos="911225" algn="l"/>
                <a:tab pos="1368425" algn="l"/>
                <a:tab pos="1825625" algn="l"/>
                <a:tab pos="2281238" algn="l"/>
                <a:tab pos="2740025" algn="l"/>
                <a:tab pos="3197225" algn="l"/>
                <a:tab pos="3654425" algn="l"/>
                <a:tab pos="4110038" algn="l"/>
                <a:tab pos="4568825" algn="l"/>
                <a:tab pos="5026025" algn="l"/>
                <a:tab pos="5483225" algn="l"/>
                <a:tab pos="5938838" algn="l"/>
                <a:tab pos="6397625" algn="l"/>
                <a:tab pos="6854825" algn="l"/>
                <a:tab pos="7310438" algn="l"/>
                <a:tab pos="7767638" algn="l"/>
                <a:tab pos="8226425" algn="l"/>
                <a:tab pos="8683625" algn="l"/>
                <a:tab pos="9139238" algn="l"/>
              </a:tabLst>
            </a:pPr>
            <a:r>
              <a:rPr lang="en-GB" altLang="en-US" sz="1800" dirty="0" smtClean="0"/>
              <a:t>(</a:t>
            </a:r>
            <a:r>
              <a:rPr lang="en-GB" altLang="en-US" sz="1800" dirty="0" err="1" smtClean="0"/>
              <a:t>i</a:t>
            </a:r>
            <a:r>
              <a:rPr lang="en-GB" altLang="en-US" sz="1800" dirty="0" smtClean="0"/>
              <a:t>)device drivers, (ii)file </a:t>
            </a:r>
            <a:r>
              <a:rPr lang="en-GB" altLang="en-US" sz="1800" dirty="0"/>
              <a:t>system </a:t>
            </a:r>
            <a:r>
              <a:rPr lang="en-GB" altLang="en-US" sz="1800" dirty="0" smtClean="0"/>
              <a:t>drivers, (iii)system </a:t>
            </a:r>
            <a:r>
              <a:rPr lang="en-GB" altLang="en-US" sz="1800" dirty="0"/>
              <a:t>calls</a:t>
            </a:r>
          </a:p>
          <a:p>
            <a:r>
              <a:rPr lang="en-GB" altLang="en-US" sz="1800" dirty="0" smtClean="0"/>
              <a:t>Build working base kernel, that include anything that is necessary to get the system up, everything else can be built as modules </a:t>
            </a:r>
            <a:endParaRPr lang="en-US" altLang="en-US" dirty="0" smtClean="0"/>
          </a:p>
          <a:p>
            <a:r>
              <a:rPr lang="en-GB" altLang="en-US" sz="1800" dirty="0" smtClean="0"/>
              <a:t>Modules are stored in the file system as ELF object files</a:t>
            </a:r>
          </a:p>
          <a:p>
            <a:r>
              <a:rPr lang="en-GB" altLang="en-US" sz="1800" dirty="0" smtClean="0"/>
              <a:t>The kernel keeps track of the use of modules, so that no modules is unloaded while another module or kernel is using it (/</a:t>
            </a:r>
            <a:r>
              <a:rPr lang="en-GB" altLang="en-US" sz="1800" dirty="0" err="1" smtClean="0"/>
              <a:t>proc</a:t>
            </a:r>
            <a:r>
              <a:rPr lang="en-GB" altLang="en-US" sz="1800" dirty="0" smtClean="0"/>
              <a:t>/modules)</a:t>
            </a:r>
          </a:p>
          <a:p>
            <a:endParaRPr lang="en-GB" altLang="en-US" sz="1800" dirty="0" smtClean="0"/>
          </a:p>
        </p:txBody>
      </p:sp>
    </p:spTree>
    <p:extLst>
      <p:ext uri="{BB962C8B-B14F-4D97-AF65-F5344CB8AC3E}">
        <p14:creationId xmlns:p14="http://schemas.microsoft.com/office/powerpoint/2010/main" val="243890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1325563"/>
          </a:xfrm>
        </p:spPr>
        <p:txBody>
          <a:bodyPr/>
          <a:lstStyle/>
          <a:p>
            <a:r>
              <a:rPr lang="en-US" dirty="0" smtClean="0"/>
              <a:t>Linking and Unlinking the module</a:t>
            </a:r>
            <a:endParaRPr lang="en-US" dirty="0"/>
          </a:p>
        </p:txBody>
      </p:sp>
      <p:sp>
        <p:nvSpPr>
          <p:cNvPr id="4" name="Content Placeholder 3"/>
          <p:cNvSpPr>
            <a:spLocks noGrp="1"/>
          </p:cNvSpPr>
          <p:nvPr>
            <p:ph sz="half" idx="1"/>
          </p:nvPr>
        </p:nvSpPr>
        <p:spPr>
          <a:xfrm>
            <a:off x="838200" y="1429553"/>
            <a:ext cx="5459568" cy="5152267"/>
          </a:xfrm>
        </p:spPr>
        <p:txBody>
          <a:bodyPr>
            <a:noAutofit/>
          </a:bodyPr>
          <a:lstStyle/>
          <a:p>
            <a:pPr>
              <a:buFont typeface="Wingdings" panose="05000000000000000000" pitchFamily="2" charset="2"/>
              <a:buChar char="Ø"/>
            </a:pPr>
            <a:r>
              <a:rPr lang="en-US" sz="1800" dirty="0" smtClean="0"/>
              <a:t>Codes used</a:t>
            </a:r>
          </a:p>
          <a:p>
            <a:r>
              <a:rPr lang="en-US" altLang="en-US" sz="1800" dirty="0"/>
              <a:t>i</a:t>
            </a:r>
            <a:r>
              <a:rPr lang="lv-LV" altLang="en-US" sz="1800" dirty="0" smtClean="0"/>
              <a:t>nsmod</a:t>
            </a:r>
            <a:endParaRPr lang="en-US" altLang="en-US" sz="1800" dirty="0" smtClean="0"/>
          </a:p>
          <a:p>
            <a:pPr lvl="1">
              <a:buFont typeface="Wingdings" panose="05000000000000000000" pitchFamily="2" charset="2"/>
              <a:buChar char="§"/>
            </a:pPr>
            <a:r>
              <a:rPr lang="en-US" altLang="en-US" sz="1800" dirty="0" smtClean="0"/>
              <a:t>reads from the name of the module to be linked</a:t>
            </a:r>
            <a:endParaRPr lang="lv-LV" altLang="en-US" sz="1800" dirty="0" smtClean="0"/>
          </a:p>
          <a:p>
            <a:r>
              <a:rPr lang="en-US" altLang="en-US" sz="1800" dirty="0" err="1" smtClean="0"/>
              <a:t>ismod</a:t>
            </a:r>
            <a:endParaRPr lang="en-US" altLang="en-US" sz="1800" dirty="0"/>
          </a:p>
          <a:p>
            <a:pPr lvl="1">
              <a:buFont typeface="Wingdings" panose="05000000000000000000" pitchFamily="2" charset="2"/>
              <a:buChar char="§"/>
            </a:pPr>
            <a:r>
              <a:rPr lang="en-US" altLang="en-US" sz="1800" dirty="0" smtClean="0"/>
              <a:t>reads /</a:t>
            </a:r>
            <a:r>
              <a:rPr lang="en-US" altLang="en-US" sz="1800" dirty="0" err="1" smtClean="0"/>
              <a:t>proc</a:t>
            </a:r>
            <a:r>
              <a:rPr lang="en-US" altLang="en-US" sz="1800" dirty="0" smtClean="0"/>
              <a:t>/modules</a:t>
            </a:r>
          </a:p>
          <a:p>
            <a:r>
              <a:rPr lang="en-US" altLang="en-US" sz="1800" dirty="0" err="1" smtClean="0"/>
              <a:t>rmmod</a:t>
            </a:r>
            <a:endParaRPr lang="en-US" altLang="en-US" sz="1800" dirty="0" smtClean="0"/>
          </a:p>
          <a:p>
            <a:pPr lvl="1">
              <a:buFont typeface="Wingdings" panose="05000000000000000000" pitchFamily="2" charset="2"/>
              <a:buChar char="§"/>
            </a:pPr>
            <a:r>
              <a:rPr lang="en-US" altLang="en-US" sz="1800" dirty="0" smtClean="0"/>
              <a:t>From reads the name of the module to be unlinked.</a:t>
            </a:r>
          </a:p>
          <a:p>
            <a:pPr lvl="1">
              <a:buFont typeface="Wingdings" panose="05000000000000000000" pitchFamily="2" charset="2"/>
              <a:buChar char="§"/>
            </a:pPr>
            <a:r>
              <a:rPr lang="en-US" altLang="en-US" sz="1800" dirty="0" smtClean="0"/>
              <a:t>Invokes the </a:t>
            </a:r>
            <a:r>
              <a:rPr lang="en-US" altLang="en-US" sz="1800" dirty="0" err="1" smtClean="0"/>
              <a:t>query_module</a:t>
            </a:r>
            <a:r>
              <a:rPr lang="en-US" altLang="en-US" sz="1800" dirty="0" smtClean="0"/>
              <a:t>( )</a:t>
            </a:r>
          </a:p>
          <a:p>
            <a:pPr lvl="1">
              <a:buFont typeface="Wingdings" panose="05000000000000000000" pitchFamily="2" charset="2"/>
              <a:buChar char="§"/>
            </a:pPr>
            <a:r>
              <a:rPr lang="en-US" altLang="en-US" sz="1800" dirty="0" smtClean="0"/>
              <a:t>Invokes the </a:t>
            </a:r>
            <a:r>
              <a:rPr lang="en-US" altLang="en-US" sz="1800" dirty="0" err="1" smtClean="0"/>
              <a:t>delete_module</a:t>
            </a:r>
            <a:r>
              <a:rPr lang="en-US" altLang="en-US" sz="1800" dirty="0" smtClean="0"/>
              <a:t>( ) system call, with the QM_REFS subcommand several times, to retrieve dependency information on the linked modules.</a:t>
            </a:r>
          </a:p>
          <a:p>
            <a:r>
              <a:rPr lang="en-US" altLang="en-US" sz="1800" dirty="0" err="1" smtClean="0"/>
              <a:t>modprobe</a:t>
            </a:r>
            <a:endParaRPr lang="en-US" altLang="en-US" sz="1800" dirty="0" smtClean="0"/>
          </a:p>
          <a:p>
            <a:pPr lvl="1">
              <a:buFont typeface="Wingdings" panose="05000000000000000000" pitchFamily="2" charset="2"/>
              <a:buChar char="§"/>
            </a:pPr>
            <a:r>
              <a:rPr lang="en-US" altLang="en-US" sz="1800" dirty="0" smtClean="0"/>
              <a:t>takes care of possible complications due to module</a:t>
            </a:r>
            <a:r>
              <a:rPr lang="lv-LV" altLang="en-US" sz="1800" dirty="0" smtClean="0"/>
              <a:t> d</a:t>
            </a:r>
            <a:r>
              <a:rPr lang="en-US" altLang="en-US" sz="1800" dirty="0" err="1" smtClean="0"/>
              <a:t>ependencies</a:t>
            </a:r>
            <a:r>
              <a:rPr lang="en-US" altLang="en-US" sz="1800" dirty="0" smtClean="0"/>
              <a:t>, uses </a:t>
            </a:r>
            <a:r>
              <a:rPr lang="en-US" altLang="en-US" sz="1800" dirty="0" err="1" smtClean="0"/>
              <a:t>depmod</a:t>
            </a:r>
            <a:r>
              <a:rPr lang="en-US" altLang="en-US" sz="1800" dirty="0" smtClean="0"/>
              <a:t> program and /</a:t>
            </a:r>
            <a:r>
              <a:rPr lang="en-US" altLang="en-US" sz="1800" dirty="0" err="1" smtClean="0"/>
              <a:t>etc</a:t>
            </a:r>
            <a:r>
              <a:rPr lang="en-US" altLang="en-US" sz="1800" dirty="0" smtClean="0"/>
              <a:t>/</a:t>
            </a:r>
            <a:r>
              <a:rPr lang="en-US" altLang="en-US" sz="1800" dirty="0" err="1" smtClean="0"/>
              <a:t>modules.conf</a:t>
            </a:r>
            <a:r>
              <a:rPr lang="en-US" altLang="en-US" sz="1800" dirty="0" smtClean="0"/>
              <a:t> file</a:t>
            </a:r>
          </a:p>
        </p:txBody>
      </p:sp>
      <p:pic>
        <p:nvPicPr>
          <p:cNvPr id="6" name="Content Placeholder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7950" y="1429553"/>
            <a:ext cx="5197430" cy="5152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647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sz="half" idx="1"/>
          </p:nvPr>
        </p:nvSpPr>
        <p:spPr/>
        <p:txBody>
          <a:bodyPr>
            <a:normAutofit/>
          </a:bodyPr>
          <a:lstStyle/>
          <a:p>
            <a:r>
              <a:rPr lang="en-US" altLang="en-US" sz="1800" dirty="0" smtClean="0"/>
              <a:t>There are two major ways for a kernel module to talk to processes:</a:t>
            </a:r>
            <a:endParaRPr lang="en-US" altLang="en-US" sz="1800" dirty="0"/>
          </a:p>
          <a:p>
            <a:pPr lvl="1">
              <a:buFont typeface="Wingdings" panose="05000000000000000000" pitchFamily="2" charset="2"/>
              <a:buChar char="§"/>
            </a:pPr>
            <a:r>
              <a:rPr lang="en-US" altLang="en-US" sz="1800" dirty="0" smtClean="0"/>
              <a:t>To </a:t>
            </a:r>
            <a:r>
              <a:rPr lang="en-US" altLang="en-US" sz="1800" dirty="0"/>
              <a:t>use the </a:t>
            </a:r>
            <a:r>
              <a:rPr lang="en-US" altLang="en-US" sz="1800" dirty="0" err="1"/>
              <a:t>proc</a:t>
            </a:r>
            <a:r>
              <a:rPr lang="en-US" altLang="en-US" sz="1800" dirty="0"/>
              <a:t> file system (</a:t>
            </a:r>
            <a:r>
              <a:rPr lang="en-US" altLang="en-US" sz="1800" b="1" dirty="0"/>
              <a:t>/</a:t>
            </a:r>
            <a:r>
              <a:rPr lang="en-US" altLang="en-US" sz="1800" b="1" dirty="0" err="1"/>
              <a:t>proc</a:t>
            </a:r>
            <a:r>
              <a:rPr lang="en-US" altLang="en-US" sz="1800" dirty="0"/>
              <a:t> </a:t>
            </a:r>
            <a:r>
              <a:rPr lang="en-US" altLang="en-US" sz="1800" dirty="0" smtClean="0"/>
              <a:t>directory)</a:t>
            </a:r>
          </a:p>
          <a:p>
            <a:pPr lvl="1">
              <a:buFont typeface="Wingdings" panose="05000000000000000000" pitchFamily="2" charset="2"/>
              <a:buChar char="§"/>
            </a:pPr>
            <a:r>
              <a:rPr lang="en-US" altLang="en-US" sz="1800" dirty="0" smtClean="0"/>
              <a:t>Through </a:t>
            </a:r>
            <a:r>
              <a:rPr lang="en-US" altLang="en-US" sz="1800" dirty="0"/>
              <a:t>device files (</a:t>
            </a:r>
            <a:r>
              <a:rPr lang="en-US" altLang="en-US" sz="1800" b="1" dirty="0"/>
              <a:t>/</a:t>
            </a:r>
            <a:r>
              <a:rPr lang="en-US" altLang="en-US" sz="1800" b="1" dirty="0" err="1"/>
              <a:t>dev</a:t>
            </a:r>
            <a:r>
              <a:rPr lang="en-US" altLang="en-US" sz="1800" dirty="0"/>
              <a:t> directory)</a:t>
            </a:r>
            <a:endParaRPr lang="lv-LV" altLang="en-US" sz="1800" dirty="0" smtClean="0"/>
          </a:p>
          <a:p>
            <a:r>
              <a:rPr lang="lv-LV" altLang="en-US" sz="1800" dirty="0" smtClean="0"/>
              <a:t>D</a:t>
            </a:r>
            <a:r>
              <a:rPr lang="en-US" altLang="en-US" sz="1800" dirty="0" err="1" smtClean="0"/>
              <a:t>evice</a:t>
            </a:r>
            <a:r>
              <a:rPr lang="en-US" altLang="en-US" sz="1800" dirty="0" smtClean="0"/>
              <a:t> driver sits between some hardware and the kernel I/O subsystem. Its purpose is to give the kernel a consistent interface to the type of hardware it "drives". </a:t>
            </a:r>
          </a:p>
          <a:p>
            <a:pPr marL="0" indent="0">
              <a:buNone/>
            </a:pPr>
            <a:endParaRPr lang="en-US" altLang="en-US" sz="1800" dirty="0" smtClean="0"/>
          </a:p>
          <a:p>
            <a:endParaRPr lang="en-US" sz="1800" dirty="0"/>
          </a:p>
        </p:txBody>
      </p:sp>
      <p:pic>
        <p:nvPicPr>
          <p:cNvPr id="5" name="Content Placeholder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483970" y="1557442"/>
            <a:ext cx="2450787" cy="503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230174288"/>
              </p:ext>
            </p:extLst>
          </p:nvPr>
        </p:nvGraphicFramePr>
        <p:xfrm>
          <a:off x="6019800" y="1557443"/>
          <a:ext cx="3227231" cy="5036540"/>
        </p:xfrm>
        <a:graphic>
          <a:graphicData uri="http://schemas.openxmlformats.org/presentationml/2006/ole">
            <mc:AlternateContent xmlns:mc="http://schemas.openxmlformats.org/markup-compatibility/2006">
              <mc:Choice xmlns:v="urn:schemas-microsoft-com:vml" Requires="v">
                <p:oleObj spid="_x0000_s1029" name="Immagine bitmap" r:id="rId4" imgW="3905795" imgH="4315427" progId="Paint.Picture">
                  <p:embed/>
                </p:oleObj>
              </mc:Choice>
              <mc:Fallback>
                <p:oleObj name="Immagine bitmap" r:id="rId4" imgW="3905795" imgH="431542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57443"/>
                        <a:ext cx="3227231" cy="50365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52021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Advantages</a:t>
            </a:r>
            <a:endParaRPr lang="en-US" dirty="0"/>
          </a:p>
        </p:txBody>
      </p:sp>
      <p:sp>
        <p:nvSpPr>
          <p:cNvPr id="3" name="Content Placeholder 2"/>
          <p:cNvSpPr>
            <a:spLocks noGrp="1"/>
          </p:cNvSpPr>
          <p:nvPr>
            <p:ph idx="1"/>
          </p:nvPr>
        </p:nvSpPr>
        <p:spPr>
          <a:xfrm>
            <a:off x="838200" y="958270"/>
            <a:ext cx="10515600" cy="2699329"/>
          </a:xfrm>
        </p:spPr>
        <p:txBody>
          <a:bodyPr tIns="0" rIns="0" bIns="0" anchor="ctr" anchorCtr="0">
            <a:noAutofit/>
          </a:bodyPr>
          <a:lstStyle/>
          <a:p>
            <a:pPr>
              <a:lnSpc>
                <a:spcPct val="93000"/>
              </a:lnSpc>
              <a:tabLst>
                <a:tab pos="452438" algn="l"/>
                <a:tab pos="911225" algn="l"/>
                <a:tab pos="1368425" algn="l"/>
                <a:tab pos="1825625" algn="l"/>
                <a:tab pos="2281238" algn="l"/>
                <a:tab pos="2740025" algn="l"/>
                <a:tab pos="3197225" algn="l"/>
                <a:tab pos="3654425" algn="l"/>
                <a:tab pos="4110038" algn="l"/>
                <a:tab pos="4568825" algn="l"/>
                <a:tab pos="5026025" algn="l"/>
                <a:tab pos="5483225" algn="l"/>
                <a:tab pos="5938838" algn="l"/>
                <a:tab pos="6397625" algn="l"/>
                <a:tab pos="6854825" algn="l"/>
                <a:tab pos="7310438" algn="l"/>
                <a:tab pos="7767638" algn="l"/>
                <a:tab pos="8226425" algn="l"/>
                <a:tab pos="8683625" algn="l"/>
                <a:tab pos="9139238" algn="l"/>
              </a:tabLst>
            </a:pPr>
            <a:r>
              <a:rPr lang="en-GB" altLang="en-US" sz="1800" dirty="0" smtClean="0"/>
              <a:t>There is no necessity to rebuild the kernel, when a new kernel option is added</a:t>
            </a:r>
          </a:p>
          <a:p>
            <a:pPr>
              <a:lnSpc>
                <a:spcPct val="140000"/>
              </a:lnSpc>
              <a:tabLst>
                <a:tab pos="452438" algn="l"/>
                <a:tab pos="911225" algn="l"/>
                <a:tab pos="1368425" algn="l"/>
                <a:tab pos="1825625" algn="l"/>
                <a:tab pos="2281238" algn="l"/>
                <a:tab pos="2740025" algn="l"/>
                <a:tab pos="3197225" algn="l"/>
                <a:tab pos="3654425" algn="l"/>
                <a:tab pos="4110038" algn="l"/>
                <a:tab pos="4568825" algn="l"/>
                <a:tab pos="5026025" algn="l"/>
                <a:tab pos="5483225" algn="l"/>
                <a:tab pos="5938838" algn="l"/>
                <a:tab pos="6397625" algn="l"/>
                <a:tab pos="6854825" algn="l"/>
                <a:tab pos="7310438" algn="l"/>
                <a:tab pos="7767638" algn="l"/>
                <a:tab pos="8226425" algn="l"/>
                <a:tab pos="8683625" algn="l"/>
                <a:tab pos="9139238" algn="l"/>
              </a:tabLst>
            </a:pPr>
            <a:r>
              <a:rPr lang="en-GB" altLang="en-US" sz="1800" dirty="0" smtClean="0"/>
              <a:t>Modules help find system problems (if system problem caused a module just don't load it)</a:t>
            </a:r>
          </a:p>
          <a:p>
            <a:pPr>
              <a:lnSpc>
                <a:spcPct val="140000"/>
              </a:lnSpc>
              <a:tabLst>
                <a:tab pos="452438" algn="l"/>
                <a:tab pos="911225" algn="l"/>
                <a:tab pos="1368425" algn="l"/>
                <a:tab pos="1825625" algn="l"/>
                <a:tab pos="2281238" algn="l"/>
                <a:tab pos="2740025" algn="l"/>
                <a:tab pos="3197225" algn="l"/>
                <a:tab pos="3654425" algn="l"/>
                <a:tab pos="4110038" algn="l"/>
                <a:tab pos="4568825" algn="l"/>
                <a:tab pos="5026025" algn="l"/>
                <a:tab pos="5483225" algn="l"/>
                <a:tab pos="5938838" algn="l"/>
                <a:tab pos="6397625" algn="l"/>
                <a:tab pos="6854825" algn="l"/>
                <a:tab pos="7310438" algn="l"/>
                <a:tab pos="7767638" algn="l"/>
                <a:tab pos="8226425" algn="l"/>
                <a:tab pos="8683625" algn="l"/>
                <a:tab pos="9139238" algn="l"/>
              </a:tabLst>
            </a:pPr>
            <a:r>
              <a:rPr lang="en-GB" altLang="en-US" sz="1800" dirty="0" smtClean="0"/>
              <a:t>Modules save memory</a:t>
            </a:r>
          </a:p>
          <a:p>
            <a:pPr>
              <a:lnSpc>
                <a:spcPct val="140000"/>
              </a:lnSpc>
              <a:tabLst>
                <a:tab pos="452438" algn="l"/>
                <a:tab pos="911225" algn="l"/>
                <a:tab pos="1368425" algn="l"/>
                <a:tab pos="1825625" algn="l"/>
                <a:tab pos="2281238" algn="l"/>
                <a:tab pos="2740025" algn="l"/>
                <a:tab pos="3197225" algn="l"/>
                <a:tab pos="3654425" algn="l"/>
                <a:tab pos="4110038" algn="l"/>
                <a:tab pos="4568825" algn="l"/>
                <a:tab pos="5026025" algn="l"/>
                <a:tab pos="5483225" algn="l"/>
                <a:tab pos="5938838" algn="l"/>
                <a:tab pos="6397625" algn="l"/>
                <a:tab pos="6854825" algn="l"/>
                <a:tab pos="7310438" algn="l"/>
                <a:tab pos="7767638" algn="l"/>
                <a:tab pos="8226425" algn="l"/>
                <a:tab pos="8683625" algn="l"/>
                <a:tab pos="9139238" algn="l"/>
              </a:tabLst>
            </a:pPr>
            <a:r>
              <a:rPr lang="en-GB" altLang="en-US" sz="1800" dirty="0" smtClean="0"/>
              <a:t>Modules are much faster to maintain and debug</a:t>
            </a:r>
          </a:p>
          <a:p>
            <a:pPr>
              <a:lnSpc>
                <a:spcPct val="140000"/>
              </a:lnSpc>
              <a:tabLst>
                <a:tab pos="452438" algn="l"/>
                <a:tab pos="911225" algn="l"/>
                <a:tab pos="1368425" algn="l"/>
                <a:tab pos="1825625" algn="l"/>
                <a:tab pos="2281238" algn="l"/>
                <a:tab pos="2740025" algn="l"/>
                <a:tab pos="3197225" algn="l"/>
                <a:tab pos="3654425" algn="l"/>
                <a:tab pos="4110038" algn="l"/>
                <a:tab pos="4568825" algn="l"/>
                <a:tab pos="5026025" algn="l"/>
                <a:tab pos="5483225" algn="l"/>
                <a:tab pos="5938838" algn="l"/>
                <a:tab pos="6397625" algn="l"/>
                <a:tab pos="6854825" algn="l"/>
                <a:tab pos="7310438" algn="l"/>
                <a:tab pos="7767638" algn="l"/>
                <a:tab pos="8226425" algn="l"/>
                <a:tab pos="8683625" algn="l"/>
                <a:tab pos="9139238" algn="l"/>
              </a:tabLst>
            </a:pPr>
            <a:r>
              <a:rPr lang="en-GB" altLang="en-US" sz="1800" dirty="0" smtClean="0"/>
              <a:t>Modules once loaded are inasmuch fast as kernel</a:t>
            </a:r>
          </a:p>
        </p:txBody>
      </p:sp>
      <p:sp>
        <p:nvSpPr>
          <p:cNvPr id="4" name="TextBox 3"/>
          <p:cNvSpPr txBox="1"/>
          <p:nvPr/>
        </p:nvSpPr>
        <p:spPr>
          <a:xfrm>
            <a:off x="838200" y="3657599"/>
            <a:ext cx="10515600" cy="769441"/>
          </a:xfrm>
          <a:prstGeom prst="rect">
            <a:avLst/>
          </a:prstGeom>
          <a:noFill/>
        </p:spPr>
        <p:txBody>
          <a:bodyPr wrap="square" rtlCol="0">
            <a:spAutoFit/>
          </a:bodyPr>
          <a:lstStyle/>
          <a:p>
            <a:r>
              <a:rPr lang="en-US" altLang="en-US" sz="4400" dirty="0" smtClean="0">
                <a:latin typeface="+mj-lt"/>
              </a:rPr>
              <a:t>Limitations with Current Models</a:t>
            </a:r>
            <a:endParaRPr lang="en-US" sz="4400" dirty="0">
              <a:latin typeface="+mj-lt"/>
            </a:endParaRPr>
          </a:p>
        </p:txBody>
      </p:sp>
      <p:sp>
        <p:nvSpPr>
          <p:cNvPr id="5" name="TextBox 4"/>
          <p:cNvSpPr txBox="1"/>
          <p:nvPr/>
        </p:nvSpPr>
        <p:spPr>
          <a:xfrm>
            <a:off x="887032" y="4423863"/>
            <a:ext cx="10417935" cy="2308324"/>
          </a:xfrm>
          <a:prstGeom prst="rect">
            <a:avLst/>
          </a:prstGeom>
          <a:noFill/>
        </p:spPr>
        <p:txBody>
          <a:bodyPr wrap="square" rtlCol="0">
            <a:spAutoFit/>
          </a:bodyPr>
          <a:lstStyle/>
          <a:p>
            <a:pPr marL="403225" indent="-403225" defTabSz="912813">
              <a:buFont typeface="Arial" panose="020B0604020202020204" pitchFamily="34" charset="0"/>
              <a:buChar char="•"/>
            </a:pPr>
            <a:r>
              <a:rPr lang="en-US" altLang="en-US" dirty="0" smtClean="0"/>
              <a:t>Generic driver model (WDM) is too complex</a:t>
            </a:r>
          </a:p>
          <a:p>
            <a:pPr marL="736600" lvl="1" indent="-331788" defTabSz="912813">
              <a:buFont typeface="Wingdings" panose="05000000000000000000" pitchFamily="2" charset="2"/>
              <a:buChar char="§"/>
            </a:pPr>
            <a:r>
              <a:rPr lang="en-US" altLang="en-US" dirty="0" smtClean="0"/>
              <a:t>Focuses on very advanced drivers which punishes simple ones</a:t>
            </a:r>
          </a:p>
          <a:p>
            <a:pPr marL="403225" indent="-403225" defTabSz="912813">
              <a:buFont typeface="Arial" panose="020B0604020202020204" pitchFamily="34" charset="0"/>
              <a:buChar char="•"/>
            </a:pPr>
            <a:r>
              <a:rPr lang="en-US" altLang="en-US" dirty="0" smtClean="0"/>
              <a:t>Many drivers must be written in kernel mode </a:t>
            </a:r>
          </a:p>
          <a:p>
            <a:pPr marL="736600" lvl="1" indent="-331788" defTabSz="912813">
              <a:buFont typeface="Wingdings" panose="05000000000000000000" pitchFamily="2" charset="2"/>
              <a:buChar char="§"/>
            </a:pPr>
            <a:r>
              <a:rPr lang="en-US" altLang="en-US" dirty="0" smtClean="0"/>
              <a:t>Even though much functionality could be user mode</a:t>
            </a:r>
          </a:p>
          <a:p>
            <a:pPr marL="403225" indent="-403225" defTabSz="912813">
              <a:buFont typeface="Arial" panose="020B0604020202020204" pitchFamily="34" charset="0"/>
              <a:buChar char="•"/>
            </a:pPr>
            <a:r>
              <a:rPr lang="en-US" altLang="en-US" dirty="0" smtClean="0"/>
              <a:t>Developers spend too much time driving our software</a:t>
            </a:r>
          </a:p>
          <a:p>
            <a:pPr marL="736600" lvl="1" indent="-331788" defTabSz="912813">
              <a:buFont typeface="Wingdings" panose="05000000000000000000" pitchFamily="2" charset="2"/>
              <a:buChar char="§"/>
            </a:pPr>
            <a:r>
              <a:rPr lang="en-US" altLang="en-US" dirty="0" smtClean="0"/>
              <a:t>Cannot concentrate on driving their hardware</a:t>
            </a:r>
          </a:p>
          <a:p>
            <a:pPr marL="736600" lvl="1" indent="-331788" defTabSz="912813">
              <a:buFont typeface="Wingdings" panose="05000000000000000000" pitchFamily="2" charset="2"/>
              <a:buChar char="§"/>
            </a:pPr>
            <a:r>
              <a:rPr lang="en-US" altLang="en-US" dirty="0" smtClean="0"/>
              <a:t>Driver quality suffers as a result</a:t>
            </a:r>
          </a:p>
          <a:p>
            <a:pPr marL="403225" indent="-403225" defTabSz="912813">
              <a:buFont typeface="Arial" panose="020B0604020202020204" pitchFamily="34" charset="0"/>
              <a:buChar char="•"/>
            </a:pPr>
            <a:r>
              <a:rPr lang="en-US" altLang="en-US" dirty="0" smtClean="0"/>
              <a:t>Do not allow extension and future growth</a:t>
            </a:r>
            <a:endParaRPr lang="en-US" altLang="en-US" dirty="0"/>
          </a:p>
        </p:txBody>
      </p:sp>
    </p:spTree>
    <p:extLst>
      <p:ext uri="{BB962C8B-B14F-4D97-AF65-F5344CB8AC3E}">
        <p14:creationId xmlns:p14="http://schemas.microsoft.com/office/powerpoint/2010/main" val="3453349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800" dirty="0" smtClean="0">
                <a:hlinkClick r:id="rId2"/>
              </a:rPr>
              <a:t>http://unix.stackexchange.com/questions/1605/benefit-of-kernel-module-compiled-inside-kernel</a:t>
            </a:r>
            <a:endParaRPr lang="en-US" sz="1800" dirty="0" smtClean="0"/>
          </a:p>
          <a:p>
            <a:r>
              <a:rPr lang="en-US" sz="1800" dirty="0" smtClean="0">
                <a:hlinkClick r:id="rId3"/>
              </a:rPr>
              <a:t>http://en.wikipedia.org/wiki/Loadable_kernel_module</a:t>
            </a:r>
            <a:endParaRPr lang="en-US" sz="1800" dirty="0" smtClean="0"/>
          </a:p>
          <a:p>
            <a:r>
              <a:rPr lang="en-US" sz="1800" dirty="0" smtClean="0">
                <a:hlinkClick r:id="rId4"/>
              </a:rPr>
              <a:t>http://www.tldp.org/LDP/lkmpg/2.6/lkmpg.pdf</a:t>
            </a:r>
            <a:endParaRPr lang="en-US" sz="1800" dirty="0" smtClean="0"/>
          </a:p>
          <a:p>
            <a:r>
              <a:rPr lang="en-US" sz="1800" dirty="0" smtClean="0">
                <a:hlinkClick r:id="rId5"/>
              </a:rPr>
              <a:t>http://h21007.www2.hp.com/portal/download/files/unprot/drivers/docs/refs/ddguide/Chap10.pdf</a:t>
            </a:r>
            <a:endParaRPr lang="en-US" sz="1800" dirty="0" smtClean="0"/>
          </a:p>
          <a:p>
            <a:r>
              <a:rPr lang="en-US" sz="1800" dirty="0" smtClean="0">
                <a:hlinkClick r:id="rId6"/>
              </a:rPr>
              <a:t>http://www.webalice.it/roberto.farina/teaching/embsys/Modules.pdf</a:t>
            </a:r>
            <a:endParaRPr lang="en-US" sz="1800" dirty="0" smtClean="0"/>
          </a:p>
          <a:p>
            <a:endParaRPr lang="en-US" sz="1800" dirty="0"/>
          </a:p>
        </p:txBody>
      </p:sp>
    </p:spTree>
    <p:extLst>
      <p:ext uri="{BB962C8B-B14F-4D97-AF65-F5344CB8AC3E}">
        <p14:creationId xmlns:p14="http://schemas.microsoft.com/office/powerpoint/2010/main" val="152679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9720" y="1236663"/>
            <a:ext cx="9144000" cy="2387600"/>
          </a:xfrm>
        </p:spPr>
        <p:txBody>
          <a:bodyPr>
            <a:normAutofit/>
          </a:bodyPr>
          <a:lstStyle/>
          <a:p>
            <a:r>
              <a:rPr lang="en-US" sz="6500" dirty="0" smtClean="0"/>
              <a:t>Thank You</a:t>
            </a:r>
            <a:endParaRPr lang="en-US" sz="6500" dirty="0"/>
          </a:p>
        </p:txBody>
      </p:sp>
    </p:spTree>
    <p:extLst>
      <p:ext uri="{BB962C8B-B14F-4D97-AF65-F5344CB8AC3E}">
        <p14:creationId xmlns:p14="http://schemas.microsoft.com/office/powerpoint/2010/main" val="3094295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432</Words>
  <Application>Microsoft Office PowerPoint</Application>
  <PresentationFormat>Widescreen</PresentationFormat>
  <Paragraphs>49</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Wingdings</vt:lpstr>
      <vt:lpstr>Office Theme</vt:lpstr>
      <vt:lpstr>Immagine bitmap</vt:lpstr>
      <vt:lpstr>Loadable Kernel Module (LKM)</vt:lpstr>
      <vt:lpstr>What is LKM?</vt:lpstr>
      <vt:lpstr>Linking and Unlinking the module</vt:lpstr>
      <vt:lpstr>Device Drivers</vt:lpstr>
      <vt:lpstr>Advantages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Loadable Kernel Module (LKM)</dc:title>
  <dc:creator>Kathan Adhyaru</dc:creator>
  <cp:lastModifiedBy>Kathan Adhyaru</cp:lastModifiedBy>
  <cp:revision>5</cp:revision>
  <dcterms:created xsi:type="dcterms:W3CDTF">2015-04-30T12:44:56Z</dcterms:created>
  <dcterms:modified xsi:type="dcterms:W3CDTF">2015-04-30T13:26:38Z</dcterms:modified>
</cp:coreProperties>
</file>