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321" r:id="rId3"/>
    <p:sldId id="257" r:id="rId4"/>
    <p:sldId id="311" r:id="rId5"/>
    <p:sldId id="260" r:id="rId6"/>
    <p:sldId id="312" r:id="rId7"/>
    <p:sldId id="310" r:id="rId8"/>
    <p:sldId id="304" r:id="rId9"/>
    <p:sldId id="313" r:id="rId10"/>
    <p:sldId id="314" r:id="rId11"/>
    <p:sldId id="315" r:id="rId12"/>
    <p:sldId id="316" r:id="rId13"/>
    <p:sldId id="317" r:id="rId14"/>
    <p:sldId id="319" r:id="rId15"/>
    <p:sldId id="320" r:id="rId16"/>
    <p:sldId id="307" r:id="rId17"/>
    <p:sldId id="308" r:id="rId18"/>
    <p:sldId id="283" r:id="rId19"/>
    <p:sldId id="309" r:id="rId20"/>
    <p:sldId id="284" r:id="rId21"/>
  </p:sldIdLst>
  <p:sldSz cx="9144000" cy="5143500" type="screen16x9"/>
  <p:notesSz cx="6858000" cy="9144000"/>
  <p:embeddedFontLst>
    <p:embeddedFont>
      <p:font typeface="Barlow Semi Condensed" panose="00000506000000000000" pitchFamily="2" charset="0"/>
      <p:regular r:id="rId23"/>
      <p:bold r:id="rId24"/>
      <p:italic r:id="rId25"/>
      <p:boldItalic r:id="rId26"/>
    </p:embeddedFont>
    <p:embeddedFont>
      <p:font typeface="Barlow Semi Condensed Medium" panose="00000606000000000000" pitchFamily="2" charset="0"/>
      <p:regular r:id="rId27"/>
      <p:bold r:id="rId28"/>
      <p:italic r:id="rId29"/>
      <p:boldItalic r:id="rId30"/>
    </p:embeddedFont>
    <p:embeddedFont>
      <p:font typeface="Fjalla One" panose="020B0604020202020204" charset="0"/>
      <p:regular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FFFFFF"/>
    <a:srgbClr val="77C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F95FE6-7B14-443E-A800-05418063A739}">
  <a:tblStyle styleId="{64F95FE6-7B14-443E-A800-05418063A7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93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088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44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48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67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07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64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59089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9" r:id="rId6"/>
    <p:sldLayoutId id="2147483665" r:id="rId7"/>
    <p:sldLayoutId id="2147483669" r:id="rId8"/>
    <p:sldLayoutId id="2147483673" r:id="rId9"/>
    <p:sldLayoutId id="2147483674" r:id="rId10"/>
    <p:sldLayoutId id="2147483675" r:id="rId11"/>
    <p:sldLayoutId id="2147483676"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selenium-python.readthedocs.io/" TargetMode="External"/><Relationship Id="rId2" Type="http://schemas.openxmlformats.org/officeDocument/2006/relationships/hyperlink" Target="https://chromedriver.chromium.org/downloads" TargetMode="External"/><Relationship Id="rId1" Type="http://schemas.openxmlformats.org/officeDocument/2006/relationships/slideLayout" Target="../slideLayouts/slideLayout8.xm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446150" y="1999939"/>
            <a:ext cx="439058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dirty="0">
                <a:solidFill>
                  <a:schemeClr val="dk2"/>
                </a:solidFill>
              </a:rPr>
              <a:t>Result Analysis</a:t>
            </a:r>
            <a:endParaRPr sz="3200" dirty="0">
              <a:solidFill>
                <a:schemeClr val="dk2"/>
              </a:solidFill>
            </a:endParaRPr>
          </a:p>
        </p:txBody>
      </p:sp>
      <p:sp>
        <p:nvSpPr>
          <p:cNvPr id="1885" name="Google Shape;1885;p35"/>
          <p:cNvSpPr txBox="1">
            <a:spLocks noGrp="1"/>
          </p:cNvSpPr>
          <p:nvPr>
            <p:ph type="subTitle" idx="1"/>
          </p:nvPr>
        </p:nvSpPr>
        <p:spPr>
          <a:xfrm>
            <a:off x="5583230" y="3832549"/>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800" dirty="0">
                <a:solidFill>
                  <a:schemeClr val="accent1"/>
                </a:solidFill>
              </a:rPr>
              <a:t>By,</a:t>
            </a:r>
          </a:p>
          <a:p>
            <a:pPr marL="0" lvl="0" indent="0" algn="r" rtl="0">
              <a:spcBef>
                <a:spcPts val="0"/>
              </a:spcBef>
              <a:spcAft>
                <a:spcPts val="0"/>
              </a:spcAft>
              <a:buClr>
                <a:schemeClr val="dk1"/>
              </a:buClr>
              <a:buSzPts val="1100"/>
              <a:buFont typeface="Arial"/>
              <a:buNone/>
            </a:pPr>
            <a:r>
              <a:rPr lang="en-US" sz="1800" dirty="0"/>
              <a:t>Kathan Shukla-20dcs122</a:t>
            </a:r>
          </a:p>
          <a:p>
            <a:pPr marL="0" lvl="0" indent="0" algn="r" rtl="0">
              <a:spcBef>
                <a:spcPts val="0"/>
              </a:spcBef>
              <a:spcAft>
                <a:spcPts val="0"/>
              </a:spcAft>
              <a:buClr>
                <a:schemeClr val="dk1"/>
              </a:buClr>
              <a:buSzPts val="1100"/>
              <a:buFont typeface="Arial"/>
              <a:buNone/>
            </a:pPr>
            <a:r>
              <a:rPr lang="en-US" sz="1800" dirty="0">
                <a:solidFill>
                  <a:schemeClr val="accent1"/>
                </a:solidFill>
              </a:rPr>
              <a:t>Vansh Shah- 20dcs118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84"/>
                                        </p:tgtEl>
                                        <p:attrNameLst>
                                          <p:attrName>style.visibility</p:attrName>
                                        </p:attrNameLst>
                                      </p:cBhvr>
                                      <p:to>
                                        <p:strVal val="visible"/>
                                      </p:to>
                                    </p:set>
                                    <p:animEffect transition="in" filter="fade">
                                      <p:cBhvr>
                                        <p:cTn id="7" dur="500"/>
                                        <p:tgtEl>
                                          <p:spTgt spid="18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85">
                                            <p:txEl>
                                              <p:pRg st="0" end="0"/>
                                            </p:txEl>
                                          </p:spTgt>
                                        </p:tgtEl>
                                        <p:attrNameLst>
                                          <p:attrName>style.visibility</p:attrName>
                                        </p:attrNameLst>
                                      </p:cBhvr>
                                      <p:to>
                                        <p:strVal val="visible"/>
                                      </p:to>
                                    </p:set>
                                    <p:animEffect transition="in" filter="fade">
                                      <p:cBhvr>
                                        <p:cTn id="10" dur="500"/>
                                        <p:tgtEl>
                                          <p:spTgt spid="188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85">
                                            <p:txEl>
                                              <p:pRg st="1" end="1"/>
                                            </p:txEl>
                                          </p:spTgt>
                                        </p:tgtEl>
                                        <p:attrNameLst>
                                          <p:attrName>style.visibility</p:attrName>
                                        </p:attrNameLst>
                                      </p:cBhvr>
                                      <p:to>
                                        <p:strVal val="visible"/>
                                      </p:to>
                                    </p:set>
                                    <p:animEffect transition="in" filter="fade">
                                      <p:cBhvr>
                                        <p:cTn id="15" dur="500"/>
                                        <p:tgtEl>
                                          <p:spTgt spid="188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85">
                                            <p:txEl>
                                              <p:pRg st="2" end="2"/>
                                            </p:txEl>
                                          </p:spTgt>
                                        </p:tgtEl>
                                        <p:attrNameLst>
                                          <p:attrName>style.visibility</p:attrName>
                                        </p:attrNameLst>
                                      </p:cBhvr>
                                      <p:to>
                                        <p:strVal val="visible"/>
                                      </p:to>
                                    </p:set>
                                    <p:animEffect transition="in" filter="fade">
                                      <p:cBhvr>
                                        <p:cTn id="20" dur="500"/>
                                        <p:tgtEl>
                                          <p:spTgt spid="18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21424" y="2605232"/>
            <a:ext cx="350115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Pre-requisites for building this system</a:t>
            </a:r>
            <a:endParaRPr sz="32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58866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0;p36">
            <a:extLst>
              <a:ext uri="{FF2B5EF4-FFF2-40B4-BE49-F238E27FC236}">
                <a16:creationId xmlns:a16="http://schemas.microsoft.com/office/drawing/2014/main" id="{37429280-D69F-1B88-C4CB-323CA068EE97}"/>
              </a:ext>
            </a:extLst>
          </p:cNvPr>
          <p:cNvSpPr txBox="1">
            <a:spLocks noGrp="1"/>
          </p:cNvSpPr>
          <p:nvPr>
            <p:ph type="title"/>
          </p:nvPr>
        </p:nvSpPr>
        <p:spPr>
          <a:xfrm>
            <a:off x="1220555" y="471073"/>
            <a:ext cx="686617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Pre-requisite for building this system</a:t>
            </a:r>
            <a:endParaRPr sz="2400" dirty="0"/>
          </a:p>
        </p:txBody>
      </p:sp>
      <p:sp>
        <p:nvSpPr>
          <p:cNvPr id="7" name="TextBox 6">
            <a:extLst>
              <a:ext uri="{FF2B5EF4-FFF2-40B4-BE49-F238E27FC236}">
                <a16:creationId xmlns:a16="http://schemas.microsoft.com/office/drawing/2014/main" id="{9D422C8C-5033-22D1-161D-1D8BCBAF235D}"/>
              </a:ext>
            </a:extLst>
          </p:cNvPr>
          <p:cNvSpPr txBox="1"/>
          <p:nvPr/>
        </p:nvSpPr>
        <p:spPr>
          <a:xfrm>
            <a:off x="1330329" y="1973376"/>
            <a:ext cx="6483342" cy="1815882"/>
          </a:xfrm>
          <a:prstGeom prst="rect">
            <a:avLst/>
          </a:prstGeom>
          <a:noFill/>
        </p:spPr>
        <p:txBody>
          <a:bodyPr wrap="square" rtlCol="0">
            <a:spAutoFit/>
          </a:bodyPr>
          <a:lstStyle/>
          <a:p>
            <a:r>
              <a:rPr lang="en-US" b="1" dirty="0">
                <a:solidFill>
                  <a:schemeClr val="dk2"/>
                </a:solidFill>
                <a:latin typeface="Barlow Semi Condensed"/>
                <a:ea typeface="Barlow Semi Condensed"/>
                <a:cs typeface="Barlow Semi Condensed"/>
              </a:rPr>
              <a:t>Python and Selenium Proficiency: </a:t>
            </a:r>
            <a:r>
              <a:rPr lang="en-US" dirty="0">
                <a:solidFill>
                  <a:schemeClr val="dk2"/>
                </a:solidFill>
                <a:latin typeface="Barlow Semi Condensed"/>
                <a:ea typeface="Barlow Semi Condensed"/>
                <a:cs typeface="Barlow Semi Condensed"/>
              </a:rPr>
              <a:t>A working knowledge of Python programming and proficiency in using the Selenium library for web scraping. Familiarity with web elements, page interactions, and navigating through web pages programmatically is crucial.</a:t>
            </a:r>
          </a:p>
          <a:p>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Data Analysis Skills with Pandas and Visualization with Matplotlib: </a:t>
            </a:r>
            <a:r>
              <a:rPr lang="en-US" dirty="0">
                <a:solidFill>
                  <a:schemeClr val="dk2"/>
                </a:solidFill>
                <a:latin typeface="Barlow Semi Condensed"/>
                <a:ea typeface="Barlow Semi Condensed"/>
                <a:cs typeface="Barlow Semi Condensed"/>
              </a:rPr>
              <a:t>Competency in data analysis using the Pandas library to manipulate and analyze the scraped data effectively. Additionally, understanding how to create visualizations using Matplotlib to derive insights and present findings is required.</a:t>
            </a:r>
          </a:p>
        </p:txBody>
      </p:sp>
    </p:spTree>
    <p:extLst>
      <p:ext uri="{BB962C8B-B14F-4D97-AF65-F5344CB8AC3E}">
        <p14:creationId xmlns:p14="http://schemas.microsoft.com/office/powerpoint/2010/main" val="3193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21424" y="2605232"/>
            <a:ext cx="350115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Steps Involved </a:t>
            </a:r>
            <a:endParaRPr sz="32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5C23FCF3-12FE-4AFF-84A8-42BC33BA949E}"/>
                  </a:ext>
                </a:extLst>
              </p:cNvPr>
              <p:cNvGraphicFramePr>
                <a:graphicFrameLocks noChangeAspect="1"/>
              </p:cNvGraphicFramePr>
              <p:nvPr>
                <p:extLst>
                  <p:ext uri="{D42A27DB-BD31-4B8C-83A1-F6EECF244321}">
                    <p14:modId xmlns:p14="http://schemas.microsoft.com/office/powerpoint/2010/main" val="2858049166"/>
                  </p:ext>
                </p:extLst>
              </p:nvPr>
            </p:nvGraphicFramePr>
            <p:xfrm>
              <a:off x="-2187000" y="3571275"/>
              <a:ext cx="2286000" cy="1285875"/>
            </p:xfrm>
            <a:graphic>
              <a:graphicData uri="http://schemas.microsoft.com/office/powerpoint/2016/slidezoom">
                <pslz:sldZm>
                  <pslz:sldZmObj sldId="316" cId="4256634505">
                    <pslz:zmPr id="{BE42057C-2F3B-4833-8E4D-DC9B27AE6546}"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5C23FCF3-12FE-4AFF-84A8-42BC33BA949E}"/>
                  </a:ext>
                </a:extLst>
              </p:cNvPr>
              <p:cNvPicPr>
                <a:picLocks noGrp="1" noRot="1" noChangeAspect="1" noMove="1" noResize="1" noEditPoints="1" noAdjustHandles="1" noChangeArrowheads="1" noChangeShapeType="1"/>
              </p:cNvPicPr>
              <p:nvPr/>
            </p:nvPicPr>
            <p:blipFill>
              <a:blip r:embed="rId3"/>
              <a:stretch>
                <a:fillRect/>
              </a:stretch>
            </p:blipFill>
            <p:spPr>
              <a:xfrm>
                <a:off x="-2187000" y="3571275"/>
                <a:ext cx="2286000" cy="1285875"/>
              </a:xfrm>
              <a:prstGeom prst="rect">
                <a:avLst/>
              </a:prstGeom>
              <a:ln w="3175">
                <a:solidFill>
                  <a:prstClr val="ltGray"/>
                </a:solidFill>
              </a:ln>
            </p:spPr>
          </p:pic>
        </mc:Fallback>
      </mc:AlternateContent>
    </p:spTree>
    <p:extLst>
      <p:ext uri="{BB962C8B-B14F-4D97-AF65-F5344CB8AC3E}">
        <p14:creationId xmlns:p14="http://schemas.microsoft.com/office/powerpoint/2010/main" val="425663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0;p36">
            <a:extLst>
              <a:ext uri="{FF2B5EF4-FFF2-40B4-BE49-F238E27FC236}">
                <a16:creationId xmlns:a16="http://schemas.microsoft.com/office/drawing/2014/main" id="{37429280-D69F-1B88-C4CB-323CA068EE97}"/>
              </a:ext>
            </a:extLst>
          </p:cNvPr>
          <p:cNvSpPr txBox="1">
            <a:spLocks noGrp="1"/>
          </p:cNvSpPr>
          <p:nvPr>
            <p:ph type="title"/>
          </p:nvPr>
        </p:nvSpPr>
        <p:spPr>
          <a:xfrm>
            <a:off x="1220555" y="471073"/>
            <a:ext cx="686617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Steps Involved</a:t>
            </a:r>
            <a:endParaRPr sz="2400" dirty="0"/>
          </a:p>
        </p:txBody>
      </p:sp>
      <p:sp>
        <p:nvSpPr>
          <p:cNvPr id="7" name="TextBox 6">
            <a:extLst>
              <a:ext uri="{FF2B5EF4-FFF2-40B4-BE49-F238E27FC236}">
                <a16:creationId xmlns:a16="http://schemas.microsoft.com/office/drawing/2014/main" id="{9D422C8C-5033-22D1-161D-1D8BCBAF235D}"/>
              </a:ext>
            </a:extLst>
          </p:cNvPr>
          <p:cNvSpPr txBox="1"/>
          <p:nvPr/>
        </p:nvSpPr>
        <p:spPr>
          <a:xfrm>
            <a:off x="1330329" y="1621813"/>
            <a:ext cx="6483342" cy="2462213"/>
          </a:xfrm>
          <a:prstGeom prst="rect">
            <a:avLst/>
          </a:prstGeom>
          <a:noFill/>
        </p:spPr>
        <p:txBody>
          <a:bodyPr wrap="square" rtlCol="0">
            <a:spAutoFit/>
          </a:bodyPr>
          <a:lstStyle/>
          <a:p>
            <a:r>
              <a:rPr lang="en-US" b="1" dirty="0">
                <a:solidFill>
                  <a:schemeClr val="dk2"/>
                </a:solidFill>
                <a:latin typeface="Barlow Semi Condensed"/>
                <a:ea typeface="Barlow Semi Condensed"/>
                <a:cs typeface="Barlow Semi Condensed"/>
              </a:rPr>
              <a:t>Data Scraping with Selenium: </a:t>
            </a:r>
            <a:r>
              <a:rPr lang="en-US" dirty="0">
                <a:solidFill>
                  <a:schemeClr val="dk2"/>
                </a:solidFill>
                <a:latin typeface="Barlow Semi Condensed"/>
                <a:ea typeface="Barlow Semi Condensed"/>
                <a:cs typeface="Barlow Semi Condensed"/>
              </a:rPr>
              <a:t>We utilized the Python Selenium library to automate the process of extracting student IDs and their corresponding marks from our college's result website.</a:t>
            </a:r>
          </a:p>
          <a:p>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Data Analysis with Pandas: </a:t>
            </a:r>
            <a:r>
              <a:rPr lang="en-US" dirty="0">
                <a:solidFill>
                  <a:schemeClr val="dk2"/>
                </a:solidFill>
                <a:latin typeface="Barlow Semi Condensed"/>
                <a:ea typeface="Barlow Semi Condensed"/>
                <a:cs typeface="Barlow Semi Condensed"/>
              </a:rPr>
              <a:t>After collecting the data, we employed the Pandas library to perform in-depth data analysis, which included calculating average marks, identifying the top 3 highest-scoring students, and pinpointing the 3 students with the lowest marks.</a:t>
            </a:r>
          </a:p>
          <a:p>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Data Visualization with Matplotlib: </a:t>
            </a:r>
            <a:r>
              <a:rPr lang="en-US" dirty="0">
                <a:solidFill>
                  <a:schemeClr val="dk2"/>
                </a:solidFill>
                <a:latin typeface="Barlow Semi Condensed"/>
                <a:ea typeface="Barlow Semi Condensed"/>
                <a:cs typeface="Barlow Semi Condensed"/>
              </a:rPr>
              <a:t>To present our findings effectively, we harnessed the power of Matplotlib to create visually engaging bar charts, allowing us to showcase the top-performing and underperforming students while conveying the average marks distribution.</a:t>
            </a:r>
          </a:p>
        </p:txBody>
      </p:sp>
    </p:spTree>
    <p:extLst>
      <p:ext uri="{BB962C8B-B14F-4D97-AF65-F5344CB8AC3E}">
        <p14:creationId xmlns:p14="http://schemas.microsoft.com/office/powerpoint/2010/main" val="4374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087" y="2734410"/>
            <a:ext cx="3201825"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Software &amp; Hardware Specifications</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153696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0;p36">
            <a:extLst>
              <a:ext uri="{FF2B5EF4-FFF2-40B4-BE49-F238E27FC236}">
                <a16:creationId xmlns:a16="http://schemas.microsoft.com/office/drawing/2014/main" id="{37429280-D69F-1B88-C4CB-323CA068EE97}"/>
              </a:ext>
            </a:extLst>
          </p:cNvPr>
          <p:cNvSpPr txBox="1">
            <a:spLocks noGrp="1"/>
          </p:cNvSpPr>
          <p:nvPr>
            <p:ph type="title"/>
          </p:nvPr>
        </p:nvSpPr>
        <p:spPr>
          <a:xfrm>
            <a:off x="1138914" y="613948"/>
            <a:ext cx="686617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Software &amp; Hardware Specification</a:t>
            </a:r>
            <a:endParaRPr sz="2400" dirty="0"/>
          </a:p>
        </p:txBody>
      </p:sp>
      <p:sp>
        <p:nvSpPr>
          <p:cNvPr id="7" name="TextBox 6">
            <a:extLst>
              <a:ext uri="{FF2B5EF4-FFF2-40B4-BE49-F238E27FC236}">
                <a16:creationId xmlns:a16="http://schemas.microsoft.com/office/drawing/2014/main" id="{9D422C8C-5033-22D1-161D-1D8BCBAF235D}"/>
              </a:ext>
            </a:extLst>
          </p:cNvPr>
          <p:cNvSpPr txBox="1"/>
          <p:nvPr/>
        </p:nvSpPr>
        <p:spPr>
          <a:xfrm>
            <a:off x="1404769" y="1412520"/>
            <a:ext cx="6483342" cy="3108543"/>
          </a:xfrm>
          <a:prstGeom prst="rect">
            <a:avLst/>
          </a:prstGeom>
          <a:noFill/>
        </p:spPr>
        <p:txBody>
          <a:bodyPr wrap="square" rtlCol="0">
            <a:spAutoFit/>
          </a:bodyPr>
          <a:lstStyle/>
          <a:p>
            <a:r>
              <a:rPr lang="en-IN" b="1" dirty="0">
                <a:solidFill>
                  <a:schemeClr val="dk2"/>
                </a:solidFill>
                <a:latin typeface="Barlow Semi Condensed"/>
                <a:ea typeface="Barlow Semi Condensed"/>
                <a:cs typeface="Barlow Semi Condensed"/>
                <a:sym typeface="Barlow Semi Condensed"/>
              </a:rPr>
              <a:t>Software Stack:</a:t>
            </a:r>
          </a:p>
          <a:p>
            <a:pPr lvl="1"/>
            <a:r>
              <a:rPr lang="en-IN" dirty="0">
                <a:solidFill>
                  <a:schemeClr val="dk2"/>
                </a:solidFill>
                <a:latin typeface="Barlow Semi Condensed"/>
                <a:ea typeface="Barlow Semi Condensed"/>
                <a:cs typeface="Barlow Semi Condensed"/>
                <a:sym typeface="Barlow Semi Condensed"/>
              </a:rPr>
              <a:t>- Python for web scraping and data analysis.</a:t>
            </a:r>
          </a:p>
          <a:p>
            <a:pPr lvl="1"/>
            <a:r>
              <a:rPr lang="en-IN" dirty="0">
                <a:solidFill>
                  <a:schemeClr val="dk2"/>
                </a:solidFill>
                <a:latin typeface="Barlow Semi Condensed"/>
                <a:ea typeface="Barlow Semi Condensed"/>
                <a:cs typeface="Barlow Semi Condensed"/>
                <a:sym typeface="Barlow Semi Condensed"/>
              </a:rPr>
              <a:t>- Selenium library for automated data extraction.</a:t>
            </a:r>
          </a:p>
          <a:p>
            <a:pPr lvl="1"/>
            <a:r>
              <a:rPr lang="en-IN" dirty="0">
                <a:solidFill>
                  <a:schemeClr val="dk2"/>
                </a:solidFill>
                <a:latin typeface="Barlow Semi Condensed"/>
                <a:ea typeface="Barlow Semi Condensed"/>
                <a:cs typeface="Barlow Semi Condensed"/>
                <a:sym typeface="Barlow Semi Condensed"/>
              </a:rPr>
              <a:t>- Pandas and Matplotlib for data analysis and visualization.</a:t>
            </a:r>
          </a:p>
          <a:p>
            <a:pPr lvl="1"/>
            <a:endParaRPr lang="en-IN" dirty="0">
              <a:solidFill>
                <a:schemeClr val="dk2"/>
              </a:solidFill>
              <a:latin typeface="Barlow Semi Condensed"/>
              <a:ea typeface="Barlow Semi Condensed"/>
              <a:cs typeface="Barlow Semi Condensed"/>
              <a:sym typeface="Barlow Semi Condensed"/>
            </a:endParaRPr>
          </a:p>
          <a:p>
            <a:r>
              <a:rPr lang="en-IN" b="1" dirty="0">
                <a:solidFill>
                  <a:schemeClr val="dk2"/>
                </a:solidFill>
                <a:latin typeface="Barlow Semi Condensed"/>
                <a:ea typeface="Barlow Semi Condensed"/>
                <a:cs typeface="Barlow Semi Condensed"/>
                <a:sym typeface="Barlow Semi Condensed"/>
              </a:rPr>
              <a:t>Hardware Requirements:</a:t>
            </a:r>
          </a:p>
          <a:p>
            <a:pPr lvl="1"/>
            <a:r>
              <a:rPr lang="en-IN" dirty="0">
                <a:solidFill>
                  <a:schemeClr val="dk2"/>
                </a:solidFill>
                <a:latin typeface="Barlow Semi Condensed"/>
                <a:ea typeface="Barlow Semi Condensed"/>
                <a:cs typeface="Barlow Semi Condensed"/>
                <a:sym typeface="Barlow Semi Condensed"/>
              </a:rPr>
              <a:t>- Standard laptop or desktop computer with internet connectivity.</a:t>
            </a:r>
          </a:p>
          <a:p>
            <a:pPr lvl="1"/>
            <a:r>
              <a:rPr lang="en-IN" dirty="0">
                <a:solidFill>
                  <a:schemeClr val="dk2"/>
                </a:solidFill>
                <a:latin typeface="Barlow Semi Condensed"/>
                <a:ea typeface="Barlow Semi Condensed"/>
                <a:cs typeface="Barlow Semi Condensed"/>
                <a:sym typeface="Barlow Semi Condensed"/>
              </a:rPr>
              <a:t>- No specific high-end hardware requirements, making it accessible for most users.</a:t>
            </a:r>
          </a:p>
          <a:p>
            <a:pPr lvl="1"/>
            <a:endParaRPr lang="en-IN" dirty="0">
              <a:solidFill>
                <a:schemeClr val="dk2"/>
              </a:solidFill>
              <a:latin typeface="Barlow Semi Condensed"/>
              <a:ea typeface="Barlow Semi Condensed"/>
              <a:cs typeface="Barlow Semi Condensed"/>
              <a:sym typeface="Barlow Semi Condensed"/>
            </a:endParaRPr>
          </a:p>
          <a:p>
            <a:r>
              <a:rPr lang="en-IN" b="1" dirty="0">
                <a:solidFill>
                  <a:schemeClr val="dk2"/>
                </a:solidFill>
                <a:latin typeface="Barlow Semi Condensed"/>
                <a:ea typeface="Barlow Semi Condensed"/>
                <a:cs typeface="Barlow Semi Condensed"/>
                <a:sym typeface="Barlow Semi Condensed"/>
              </a:rPr>
              <a:t>Web Environment:</a:t>
            </a:r>
          </a:p>
          <a:p>
            <a:pPr lvl="1"/>
            <a:r>
              <a:rPr lang="en-IN" dirty="0">
                <a:solidFill>
                  <a:schemeClr val="dk2"/>
                </a:solidFill>
                <a:latin typeface="Barlow Semi Condensed"/>
                <a:ea typeface="Barlow Semi Condensed"/>
                <a:cs typeface="Barlow Semi Condensed"/>
                <a:sym typeface="Barlow Semi Condensed"/>
              </a:rPr>
              <a:t>- The project operates in a web environment.</a:t>
            </a:r>
          </a:p>
          <a:p>
            <a:pPr lvl="1"/>
            <a:r>
              <a:rPr lang="en-IN" dirty="0">
                <a:solidFill>
                  <a:schemeClr val="dk2"/>
                </a:solidFill>
                <a:latin typeface="Barlow Semi Condensed"/>
                <a:ea typeface="Barlow Semi Condensed"/>
                <a:cs typeface="Barlow Semi Condensed"/>
                <a:sym typeface="Barlow Semi Condensed"/>
              </a:rPr>
              <a:t>- Utilizes web scraping techniques to extract data from the college's result website.</a:t>
            </a:r>
          </a:p>
          <a:p>
            <a:pPr lvl="1"/>
            <a:r>
              <a:rPr lang="en-IN" dirty="0">
                <a:solidFill>
                  <a:schemeClr val="dk2"/>
                </a:solidFill>
                <a:latin typeface="Barlow Semi Condensed"/>
                <a:ea typeface="Barlow Semi Condensed"/>
                <a:cs typeface="Barlow Semi Condensed"/>
                <a:sym typeface="Barlow Semi Condensed"/>
              </a:rPr>
              <a:t>- Requires a modern web browser for Selenium automation.</a:t>
            </a:r>
          </a:p>
          <a:p>
            <a:pPr marL="285750" indent="-285750">
              <a:buClr>
                <a:schemeClr val="dk1"/>
              </a:buClr>
              <a:buSzPts val="1100"/>
              <a:buFontTx/>
              <a:buChar char="-"/>
            </a:pPr>
            <a:endParaRPr lang="en-US" dirty="0">
              <a:latin typeface="Barlow Semi Condensed"/>
            </a:endParaRPr>
          </a:p>
        </p:txBody>
      </p:sp>
    </p:spTree>
    <p:extLst>
      <p:ext uri="{BB962C8B-B14F-4D97-AF65-F5344CB8AC3E}">
        <p14:creationId xmlns:p14="http://schemas.microsoft.com/office/powerpoint/2010/main" val="359418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087" y="2734410"/>
            <a:ext cx="3201825"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Gantt Chart</a:t>
            </a:r>
            <a:endParaRPr sz="4700" dirty="0"/>
          </a:p>
        </p:txBody>
      </p:sp>
      <p:sp>
        <p:nvSpPr>
          <p:cNvPr id="2156" name="Google Shape;2156;p38"/>
          <p:cNvSpPr txBox="1">
            <a:spLocks noGrp="1"/>
          </p:cNvSpPr>
          <p:nvPr>
            <p:ph type="title" idx="2"/>
          </p:nvPr>
        </p:nvSpPr>
        <p:spPr>
          <a:xfrm>
            <a:off x="2971087" y="142355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Tree>
    <p:extLst>
      <p:ext uri="{BB962C8B-B14F-4D97-AF65-F5344CB8AC3E}">
        <p14:creationId xmlns:p14="http://schemas.microsoft.com/office/powerpoint/2010/main" val="350441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idx="4294967295"/>
          </p:nvPr>
        </p:nvSpPr>
        <p:spPr>
          <a:xfrm>
            <a:off x="600367" y="225311"/>
            <a:ext cx="8504238" cy="406400"/>
          </a:xfrm>
        </p:spPr>
        <p:txBody>
          <a:bodyPr/>
          <a:lstStyle/>
          <a:p>
            <a:r>
              <a:rPr lang="en-US" sz="3200" dirty="0"/>
              <a:t>Gantt chart</a:t>
            </a:r>
          </a:p>
        </p:txBody>
      </p:sp>
      <p:sp>
        <p:nvSpPr>
          <p:cNvPr id="158" name="Oval 157">
            <a:extLst>
              <a:ext uri="{FF2B5EF4-FFF2-40B4-BE49-F238E27FC236}">
                <a16:creationId xmlns:a16="http://schemas.microsoft.com/office/drawing/2014/main" id="{74AE39C1-CE7F-4294-BA9F-DE5050CFDD2F}"/>
              </a:ext>
            </a:extLst>
          </p:cNvPr>
          <p:cNvSpPr/>
          <p:nvPr/>
        </p:nvSpPr>
        <p:spPr>
          <a:xfrm>
            <a:off x="2302947" y="4315563"/>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45" name="Oval 144">
            <a:extLst>
              <a:ext uri="{FF2B5EF4-FFF2-40B4-BE49-F238E27FC236}">
                <a16:creationId xmlns:a16="http://schemas.microsoft.com/office/drawing/2014/main" id="{4EC46266-F9A2-46D0-9AAB-09889D0F8267}"/>
              </a:ext>
            </a:extLst>
          </p:cNvPr>
          <p:cNvSpPr/>
          <p:nvPr/>
        </p:nvSpPr>
        <p:spPr>
          <a:xfrm>
            <a:off x="1547459" y="4315563"/>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cxnSp>
        <p:nvCxnSpPr>
          <p:cNvPr id="36" name="Straight Connector 35" title="q lines">
            <a:extLst>
              <a:ext uri="{FF2B5EF4-FFF2-40B4-BE49-F238E27FC236}">
                <a16:creationId xmlns:a16="http://schemas.microsoft.com/office/drawing/2014/main" id="{095D6F0B-DF34-40DB-AB6A-1DF127E26984}"/>
              </a:ext>
            </a:extLst>
          </p:cNvPr>
          <p:cNvCxnSpPr>
            <a:cxnSpLocks/>
          </p:cNvCxnSpPr>
          <p:nvPr/>
        </p:nvCxnSpPr>
        <p:spPr>
          <a:xfrm>
            <a:off x="3975714" y="3717696"/>
            <a:ext cx="0" cy="565209"/>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title="q lines">
            <a:extLst>
              <a:ext uri="{FF2B5EF4-FFF2-40B4-BE49-F238E27FC236}">
                <a16:creationId xmlns:a16="http://schemas.microsoft.com/office/drawing/2014/main" id="{4B8B0E64-F638-410E-B55B-23FF670F97FA}"/>
              </a:ext>
            </a:extLst>
          </p:cNvPr>
          <p:cNvCxnSpPr>
            <a:cxnSpLocks/>
          </p:cNvCxnSpPr>
          <p:nvPr/>
        </p:nvCxnSpPr>
        <p:spPr>
          <a:xfrm>
            <a:off x="4472731" y="3710608"/>
            <a:ext cx="2620" cy="562700"/>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2BD778E6-D334-4389-B4C0-6C793B6E1E82}"/>
              </a:ext>
            </a:extLst>
          </p:cNvPr>
          <p:cNvSpPr txBox="1"/>
          <p:nvPr/>
        </p:nvSpPr>
        <p:spPr>
          <a:xfrm>
            <a:off x="2790387" y="4803678"/>
            <a:ext cx="598388" cy="183291"/>
          </a:xfrm>
          <a:prstGeom prst="rect">
            <a:avLst/>
          </a:prstGeom>
          <a:noFill/>
        </p:spPr>
        <p:txBody>
          <a:bodyPr wrap="square" lIns="0" tIns="0" rIns="0" bIns="0" rtlCol="0">
            <a:noAutofit/>
          </a:bodyPr>
          <a:lstStyle/>
          <a:p>
            <a:pPr algn="ctr"/>
            <a:r>
              <a:rPr lang="en-US" sz="750" b="1" dirty="0">
                <a:solidFill>
                  <a:srgbClr val="494949"/>
                </a:solidFill>
              </a:rPr>
              <a:t>August</a:t>
            </a:r>
          </a:p>
        </p:txBody>
      </p:sp>
      <p:cxnSp>
        <p:nvCxnSpPr>
          <p:cNvPr id="118" name="Straight Connector 117" title="q lines">
            <a:extLst>
              <a:ext uri="{FF2B5EF4-FFF2-40B4-BE49-F238E27FC236}">
                <a16:creationId xmlns:a16="http://schemas.microsoft.com/office/drawing/2014/main" id="{35C4D3D7-7424-4459-8D25-38F63FBA31EE}"/>
              </a:ext>
            </a:extLst>
          </p:cNvPr>
          <p:cNvCxnSpPr>
            <a:cxnSpLocks/>
          </p:cNvCxnSpPr>
          <p:nvPr/>
        </p:nvCxnSpPr>
        <p:spPr>
          <a:xfrm>
            <a:off x="3511772" y="3717696"/>
            <a:ext cx="0" cy="562700"/>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Rectangle: Rounded Corners 1" title="Year Bar">
            <a:extLst>
              <a:ext uri="{FF2B5EF4-FFF2-40B4-BE49-F238E27FC236}">
                <a16:creationId xmlns:a16="http://schemas.microsoft.com/office/drawing/2014/main" id="{64E02AE9-6B6C-4B9C-ABBB-1E374B6CA82E}"/>
              </a:ext>
            </a:extLst>
          </p:cNvPr>
          <p:cNvSpPr/>
          <p:nvPr/>
        </p:nvSpPr>
        <p:spPr>
          <a:xfrm>
            <a:off x="860390" y="4622919"/>
            <a:ext cx="1929997" cy="12364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86" name="Straight Connector 185" title="callout lines">
            <a:extLst>
              <a:ext uri="{FF2B5EF4-FFF2-40B4-BE49-F238E27FC236}">
                <a16:creationId xmlns:a16="http://schemas.microsoft.com/office/drawing/2014/main" id="{58C06FCD-B8D5-441F-8E12-DDC26E69D281}"/>
              </a:ext>
            </a:extLst>
          </p:cNvPr>
          <p:cNvCxnSpPr>
            <a:cxnSpLocks/>
          </p:cNvCxnSpPr>
          <p:nvPr/>
        </p:nvCxnSpPr>
        <p:spPr>
          <a:xfrm>
            <a:off x="3015969" y="2704343"/>
            <a:ext cx="3397" cy="1824063"/>
          </a:xfrm>
          <a:prstGeom prst="line">
            <a:avLst/>
          </a:prstGeom>
          <a:ln cmpd="sng">
            <a:solidFill>
              <a:schemeClr val="tx1">
                <a:lumMod val="75000"/>
                <a:lumOff val="2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DD2C9D1-5E8D-4ED2-989C-330D6753B965}"/>
              </a:ext>
            </a:extLst>
          </p:cNvPr>
          <p:cNvSpPr txBox="1"/>
          <p:nvPr/>
        </p:nvSpPr>
        <p:spPr>
          <a:xfrm>
            <a:off x="2756506" y="2159240"/>
            <a:ext cx="971087" cy="161583"/>
          </a:xfrm>
          <a:prstGeom prst="rect">
            <a:avLst/>
          </a:prstGeom>
          <a:noFill/>
        </p:spPr>
        <p:txBody>
          <a:bodyPr wrap="square" lIns="0" tIns="0" rIns="0" bIns="0" rtlCol="0">
            <a:spAutoFit/>
          </a:bodyPr>
          <a:lstStyle/>
          <a:p>
            <a:r>
              <a:rPr lang="en-US" sz="1050" dirty="0">
                <a:solidFill>
                  <a:srgbClr val="494949"/>
                </a:solidFill>
              </a:rPr>
              <a:t>Implementation</a:t>
            </a:r>
          </a:p>
        </p:txBody>
      </p:sp>
      <p:sp>
        <p:nvSpPr>
          <p:cNvPr id="113" name="Rectangle: Rounded Corners 112" title="Milestone Graphic">
            <a:extLst>
              <a:ext uri="{FF2B5EF4-FFF2-40B4-BE49-F238E27FC236}">
                <a16:creationId xmlns:a16="http://schemas.microsoft.com/office/drawing/2014/main" id="{3BC77ADA-7AD2-4DFC-9408-57E93582FC52}"/>
              </a:ext>
            </a:extLst>
          </p:cNvPr>
          <p:cNvSpPr/>
          <p:nvPr/>
        </p:nvSpPr>
        <p:spPr>
          <a:xfrm>
            <a:off x="2725378" y="2412931"/>
            <a:ext cx="654917" cy="11334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lumMod val="85000"/>
                </a:schemeClr>
              </a:solidFill>
            </a:endParaRPr>
          </a:p>
        </p:txBody>
      </p:sp>
      <p:pic>
        <p:nvPicPr>
          <p:cNvPr id="6" name="Graphic 5" title="Milestone Flag">
            <a:extLst>
              <a:ext uri="{FF2B5EF4-FFF2-40B4-BE49-F238E27FC236}">
                <a16:creationId xmlns:a16="http://schemas.microsoft.com/office/drawing/2014/main" id="{CA3F94A4-2D7F-4B6C-83F0-52217E90B26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2276368" y="2078790"/>
            <a:ext cx="430245" cy="316787"/>
          </a:xfrm>
          <a:prstGeom prst="rect">
            <a:avLst/>
          </a:prstGeom>
        </p:spPr>
      </p:pic>
      <p:sp>
        <p:nvSpPr>
          <p:cNvPr id="8" name="Rectangle 7">
            <a:extLst>
              <a:ext uri="{FF2B5EF4-FFF2-40B4-BE49-F238E27FC236}">
                <a16:creationId xmlns:a16="http://schemas.microsoft.com/office/drawing/2014/main" id="{1CA9D4D8-9AC5-4EE6-B531-3E887152BA89}"/>
              </a:ext>
            </a:extLst>
          </p:cNvPr>
          <p:cNvSpPr/>
          <p:nvPr/>
        </p:nvSpPr>
        <p:spPr>
          <a:xfrm>
            <a:off x="2407294" y="2140629"/>
            <a:ext cx="312907" cy="230832"/>
          </a:xfrm>
          <a:prstGeom prst="rect">
            <a:avLst/>
          </a:prstGeom>
          <a:noFill/>
        </p:spPr>
        <p:txBody>
          <a:bodyPr wrap="none">
            <a:spAutoFit/>
          </a:bodyPr>
          <a:lstStyle/>
          <a:p>
            <a:pPr algn="ctr"/>
            <a:r>
              <a:rPr lang="en-US" sz="900" dirty="0">
                <a:solidFill>
                  <a:srgbClr val="494949"/>
                </a:solidFill>
              </a:rPr>
              <a:t>02</a:t>
            </a:r>
          </a:p>
        </p:txBody>
      </p:sp>
      <p:cxnSp>
        <p:nvCxnSpPr>
          <p:cNvPr id="39" name="Straight Connector 38" title="q lines">
            <a:extLst>
              <a:ext uri="{FF2B5EF4-FFF2-40B4-BE49-F238E27FC236}">
                <a16:creationId xmlns:a16="http://schemas.microsoft.com/office/drawing/2014/main" id="{8CEE23F6-603B-4DB5-A968-8F086AA2AF53}"/>
              </a:ext>
            </a:extLst>
          </p:cNvPr>
          <p:cNvCxnSpPr>
            <a:cxnSpLocks/>
          </p:cNvCxnSpPr>
          <p:nvPr/>
        </p:nvCxnSpPr>
        <p:spPr>
          <a:xfrm>
            <a:off x="5423518" y="3742604"/>
            <a:ext cx="8576" cy="541102"/>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title="q lines">
            <a:extLst>
              <a:ext uri="{FF2B5EF4-FFF2-40B4-BE49-F238E27FC236}">
                <a16:creationId xmlns:a16="http://schemas.microsoft.com/office/drawing/2014/main" id="{B0EC7A32-A13D-40FD-8FCB-9A2616556D19}"/>
              </a:ext>
            </a:extLst>
          </p:cNvPr>
          <p:cNvCxnSpPr>
            <a:cxnSpLocks/>
          </p:cNvCxnSpPr>
          <p:nvPr/>
        </p:nvCxnSpPr>
        <p:spPr>
          <a:xfrm>
            <a:off x="5910465" y="3763868"/>
            <a:ext cx="0" cy="505662"/>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title="q lines">
            <a:extLst>
              <a:ext uri="{FF2B5EF4-FFF2-40B4-BE49-F238E27FC236}">
                <a16:creationId xmlns:a16="http://schemas.microsoft.com/office/drawing/2014/main" id="{662638A0-3098-431F-BE5E-612EF4623E02}"/>
              </a:ext>
            </a:extLst>
          </p:cNvPr>
          <p:cNvCxnSpPr>
            <a:cxnSpLocks/>
          </p:cNvCxnSpPr>
          <p:nvPr/>
        </p:nvCxnSpPr>
        <p:spPr>
          <a:xfrm flipH="1">
            <a:off x="6395927" y="3763868"/>
            <a:ext cx="11084" cy="526926"/>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9E24B3E5-9E8A-4B3A-ADB6-4481250B3F2A}"/>
              </a:ext>
            </a:extLst>
          </p:cNvPr>
          <p:cNvSpPr txBox="1"/>
          <p:nvPr/>
        </p:nvSpPr>
        <p:spPr>
          <a:xfrm>
            <a:off x="4766232" y="4814148"/>
            <a:ext cx="497190" cy="162352"/>
          </a:xfrm>
          <a:prstGeom prst="rect">
            <a:avLst/>
          </a:prstGeom>
          <a:noFill/>
        </p:spPr>
        <p:txBody>
          <a:bodyPr wrap="square" lIns="0" tIns="0" rIns="0" bIns="0" rtlCol="0">
            <a:noAutofit/>
          </a:bodyPr>
          <a:lstStyle/>
          <a:p>
            <a:pPr algn="ctr"/>
            <a:r>
              <a:rPr lang="en-US" sz="750" b="1" dirty="0">
                <a:solidFill>
                  <a:srgbClr val="494949"/>
                </a:solidFill>
              </a:rPr>
              <a:t>September</a:t>
            </a:r>
          </a:p>
        </p:txBody>
      </p:sp>
      <p:sp>
        <p:nvSpPr>
          <p:cNvPr id="189" name="Rectangle: Rounded Corners 188" title="Year Bar">
            <a:extLst>
              <a:ext uri="{FF2B5EF4-FFF2-40B4-BE49-F238E27FC236}">
                <a16:creationId xmlns:a16="http://schemas.microsoft.com/office/drawing/2014/main" id="{4216F653-445A-48AE-9E7F-2BCB19F1649E}"/>
              </a:ext>
            </a:extLst>
          </p:cNvPr>
          <p:cNvSpPr/>
          <p:nvPr/>
        </p:nvSpPr>
        <p:spPr>
          <a:xfrm>
            <a:off x="2813309" y="4633760"/>
            <a:ext cx="1929997" cy="12364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54" name="Straight Connector 153" title="callout lines">
            <a:extLst>
              <a:ext uri="{FF2B5EF4-FFF2-40B4-BE49-F238E27FC236}">
                <a16:creationId xmlns:a16="http://schemas.microsoft.com/office/drawing/2014/main" id="{BDE716C9-4F7D-4C14-9DD7-E104B8688070}"/>
              </a:ext>
            </a:extLst>
          </p:cNvPr>
          <p:cNvCxnSpPr>
            <a:cxnSpLocks/>
          </p:cNvCxnSpPr>
          <p:nvPr/>
        </p:nvCxnSpPr>
        <p:spPr>
          <a:xfrm>
            <a:off x="4942081" y="2437188"/>
            <a:ext cx="0" cy="1995213"/>
          </a:xfrm>
          <a:prstGeom prst="line">
            <a:avLst/>
          </a:prstGeom>
          <a:ln cmpd="sng">
            <a:solidFill>
              <a:schemeClr val="tx1">
                <a:lumMod val="75000"/>
                <a:lumOff val="2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2" name="Group 11" title="Milestone">
            <a:extLst>
              <a:ext uri="{FF2B5EF4-FFF2-40B4-BE49-F238E27FC236}">
                <a16:creationId xmlns:a16="http://schemas.microsoft.com/office/drawing/2014/main" id="{0C0EC973-1339-40A2-8A48-7E952A86C663}"/>
              </a:ext>
            </a:extLst>
          </p:cNvPr>
          <p:cNvGrpSpPr/>
          <p:nvPr/>
        </p:nvGrpSpPr>
        <p:grpSpPr>
          <a:xfrm>
            <a:off x="4282629" y="1834960"/>
            <a:ext cx="1842228" cy="466022"/>
            <a:chOff x="3065413" y="3868969"/>
            <a:chExt cx="2456304" cy="621363"/>
          </a:xfrm>
        </p:grpSpPr>
        <p:sp>
          <p:nvSpPr>
            <p:cNvPr id="121" name="TextBox 120">
              <a:extLst>
                <a:ext uri="{FF2B5EF4-FFF2-40B4-BE49-F238E27FC236}">
                  <a16:creationId xmlns:a16="http://schemas.microsoft.com/office/drawing/2014/main" id="{364C8657-37CD-432B-AD71-7255D32855F5}"/>
                </a:ext>
              </a:extLst>
            </p:cNvPr>
            <p:cNvSpPr txBox="1"/>
            <p:nvPr/>
          </p:nvSpPr>
          <p:spPr>
            <a:xfrm>
              <a:off x="3749981" y="3967064"/>
              <a:ext cx="1771736" cy="215444"/>
            </a:xfrm>
            <a:prstGeom prst="rect">
              <a:avLst/>
            </a:prstGeom>
            <a:noFill/>
          </p:spPr>
          <p:txBody>
            <a:bodyPr wrap="square" lIns="0" tIns="0" rIns="0" bIns="0" rtlCol="0">
              <a:spAutoFit/>
            </a:bodyPr>
            <a:lstStyle/>
            <a:p>
              <a:r>
                <a:rPr lang="en-US" sz="1050" dirty="0">
                  <a:solidFill>
                    <a:srgbClr val="494949"/>
                  </a:solidFill>
                </a:rPr>
                <a:t>Testing &amp; Debugging</a:t>
              </a:r>
            </a:p>
          </p:txBody>
        </p:sp>
        <p:sp>
          <p:nvSpPr>
            <p:cNvPr id="139" name="Rectangle: Rounded Corners 138" title="Milestone Graphic">
              <a:extLst>
                <a:ext uri="{FF2B5EF4-FFF2-40B4-BE49-F238E27FC236}">
                  <a16:creationId xmlns:a16="http://schemas.microsoft.com/office/drawing/2014/main" id="{96CB11CB-601A-42B3-A020-CB1A4A10F2CD}"/>
                </a:ext>
              </a:extLst>
            </p:cNvPr>
            <p:cNvSpPr/>
            <p:nvPr/>
          </p:nvSpPr>
          <p:spPr>
            <a:xfrm>
              <a:off x="3672866" y="4339211"/>
              <a:ext cx="873222" cy="1511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lumMod val="85000"/>
                  </a:schemeClr>
                </a:solidFill>
              </a:endParaRPr>
            </a:p>
          </p:txBody>
        </p:sp>
        <p:pic>
          <p:nvPicPr>
            <p:cNvPr id="146" name="Graphic 145" title="Milestone Flag">
              <a:extLst>
                <a:ext uri="{FF2B5EF4-FFF2-40B4-BE49-F238E27FC236}">
                  <a16:creationId xmlns:a16="http://schemas.microsoft.com/office/drawing/2014/main" id="{DA0FB088-A89A-4C96-A231-80240F537E8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3065413" y="3868969"/>
              <a:ext cx="573660" cy="422383"/>
            </a:xfrm>
            <a:prstGeom prst="rect">
              <a:avLst/>
            </a:prstGeom>
          </p:spPr>
        </p:pic>
        <p:sp>
          <p:nvSpPr>
            <p:cNvPr id="152" name="Rectangle 151">
              <a:extLst>
                <a:ext uri="{FF2B5EF4-FFF2-40B4-BE49-F238E27FC236}">
                  <a16:creationId xmlns:a16="http://schemas.microsoft.com/office/drawing/2014/main" id="{99FC0FD8-D770-40A8-8D3E-98968E17FD65}"/>
                </a:ext>
              </a:extLst>
            </p:cNvPr>
            <p:cNvSpPr/>
            <p:nvPr/>
          </p:nvSpPr>
          <p:spPr>
            <a:xfrm>
              <a:off x="3248169" y="3922374"/>
              <a:ext cx="417209" cy="307776"/>
            </a:xfrm>
            <a:prstGeom prst="rect">
              <a:avLst/>
            </a:prstGeom>
          </p:spPr>
          <p:txBody>
            <a:bodyPr wrap="none">
              <a:spAutoFit/>
            </a:bodyPr>
            <a:lstStyle/>
            <a:p>
              <a:pPr algn="ctr"/>
              <a:r>
                <a:rPr lang="en-US" sz="900" dirty="0">
                  <a:solidFill>
                    <a:srgbClr val="494949"/>
                  </a:solidFill>
                </a:rPr>
                <a:t>03</a:t>
              </a:r>
            </a:p>
          </p:txBody>
        </p:sp>
      </p:grpSp>
      <p:sp>
        <p:nvSpPr>
          <p:cNvPr id="197" name="TextBox 196">
            <a:extLst>
              <a:ext uri="{FF2B5EF4-FFF2-40B4-BE49-F238E27FC236}">
                <a16:creationId xmlns:a16="http://schemas.microsoft.com/office/drawing/2014/main" id="{3984115C-22F4-41EB-BF04-E71D3503F2B5}"/>
              </a:ext>
            </a:extLst>
          </p:cNvPr>
          <p:cNvSpPr txBox="1"/>
          <p:nvPr/>
        </p:nvSpPr>
        <p:spPr>
          <a:xfrm>
            <a:off x="6773869" y="4830044"/>
            <a:ext cx="511306" cy="148487"/>
          </a:xfrm>
          <a:prstGeom prst="rect">
            <a:avLst/>
          </a:prstGeom>
          <a:noFill/>
        </p:spPr>
        <p:txBody>
          <a:bodyPr wrap="square" lIns="0" tIns="0" rIns="0" bIns="0" rtlCol="0">
            <a:noAutofit/>
          </a:bodyPr>
          <a:lstStyle/>
          <a:p>
            <a:pPr algn="ctr"/>
            <a:r>
              <a:rPr lang="en-US" sz="750" b="1" dirty="0">
                <a:solidFill>
                  <a:srgbClr val="494949"/>
                </a:solidFill>
              </a:rPr>
              <a:t>October</a:t>
            </a:r>
          </a:p>
        </p:txBody>
      </p:sp>
      <p:sp>
        <p:nvSpPr>
          <p:cNvPr id="190" name="Rectangle: Rounded Corners 189" title="Year Bar">
            <a:extLst>
              <a:ext uri="{FF2B5EF4-FFF2-40B4-BE49-F238E27FC236}">
                <a16:creationId xmlns:a16="http://schemas.microsoft.com/office/drawing/2014/main" id="{A39C3188-7311-466A-8363-02881CE1722D}"/>
              </a:ext>
            </a:extLst>
          </p:cNvPr>
          <p:cNvSpPr/>
          <p:nvPr/>
        </p:nvSpPr>
        <p:spPr>
          <a:xfrm>
            <a:off x="4766232" y="4610748"/>
            <a:ext cx="1929997" cy="1236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55" name="Straight Connector 154" title="callout lines">
            <a:extLst>
              <a:ext uri="{FF2B5EF4-FFF2-40B4-BE49-F238E27FC236}">
                <a16:creationId xmlns:a16="http://schemas.microsoft.com/office/drawing/2014/main" id="{975C6F4D-FEC6-41F0-80BD-1FBB84859CE0}"/>
              </a:ext>
            </a:extLst>
          </p:cNvPr>
          <p:cNvCxnSpPr>
            <a:cxnSpLocks/>
          </p:cNvCxnSpPr>
          <p:nvPr/>
        </p:nvCxnSpPr>
        <p:spPr>
          <a:xfrm>
            <a:off x="6959370" y="2140629"/>
            <a:ext cx="0" cy="2270939"/>
          </a:xfrm>
          <a:prstGeom prst="line">
            <a:avLst/>
          </a:prstGeom>
          <a:ln cmpd="sng">
            <a:solidFill>
              <a:schemeClr val="tx1">
                <a:lumMod val="75000"/>
                <a:lumOff val="2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3" name="Group 12" title="Milestone">
            <a:extLst>
              <a:ext uri="{FF2B5EF4-FFF2-40B4-BE49-F238E27FC236}">
                <a16:creationId xmlns:a16="http://schemas.microsoft.com/office/drawing/2014/main" id="{4ACC178D-DE1C-476D-BD2B-DDD03D3DC824}"/>
              </a:ext>
            </a:extLst>
          </p:cNvPr>
          <p:cNvGrpSpPr/>
          <p:nvPr/>
        </p:nvGrpSpPr>
        <p:grpSpPr>
          <a:xfrm>
            <a:off x="6282755" y="1443717"/>
            <a:ext cx="1422570" cy="450633"/>
            <a:chOff x="5683422" y="3342623"/>
            <a:chExt cx="1896759" cy="600844"/>
          </a:xfrm>
        </p:grpSpPr>
        <p:sp>
          <p:nvSpPr>
            <p:cNvPr id="136" name="TextBox 135">
              <a:extLst>
                <a:ext uri="{FF2B5EF4-FFF2-40B4-BE49-F238E27FC236}">
                  <a16:creationId xmlns:a16="http://schemas.microsoft.com/office/drawing/2014/main" id="{80DC6BE6-5DF7-410B-BE5E-F673AF7AE5AE}"/>
                </a:ext>
              </a:extLst>
            </p:cNvPr>
            <p:cNvSpPr txBox="1"/>
            <p:nvPr/>
          </p:nvSpPr>
          <p:spPr>
            <a:xfrm>
              <a:off x="6285399" y="3342623"/>
              <a:ext cx="1294782" cy="430887"/>
            </a:xfrm>
            <a:prstGeom prst="rect">
              <a:avLst/>
            </a:prstGeom>
            <a:noFill/>
          </p:spPr>
          <p:txBody>
            <a:bodyPr wrap="square" lIns="0" tIns="0" rIns="0" bIns="0" rtlCol="0">
              <a:spAutoFit/>
            </a:bodyPr>
            <a:lstStyle/>
            <a:p>
              <a:r>
                <a:rPr lang="en-US" sz="1050" dirty="0">
                  <a:solidFill>
                    <a:srgbClr val="494949"/>
                  </a:solidFill>
                </a:rPr>
                <a:t>Better visualization</a:t>
              </a:r>
            </a:p>
          </p:txBody>
        </p:sp>
        <p:sp>
          <p:nvSpPr>
            <p:cNvPr id="199" name="Rectangle: Rounded Corners 198" title="Milestone Graphic">
              <a:extLst>
                <a:ext uri="{FF2B5EF4-FFF2-40B4-BE49-F238E27FC236}">
                  <a16:creationId xmlns:a16="http://schemas.microsoft.com/office/drawing/2014/main" id="{EED5FFAD-AAB2-4E26-9CF2-CC5E610EB133}"/>
                </a:ext>
              </a:extLst>
            </p:cNvPr>
            <p:cNvSpPr/>
            <p:nvPr/>
          </p:nvSpPr>
          <p:spPr>
            <a:xfrm>
              <a:off x="6257081" y="3792346"/>
              <a:ext cx="873222" cy="15112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lumMod val="85000"/>
                  </a:schemeClr>
                </a:solidFill>
              </a:endParaRPr>
            </a:p>
          </p:txBody>
        </p:sp>
        <p:pic>
          <p:nvPicPr>
            <p:cNvPr id="202" name="Graphic 201" title="Milestone Flag">
              <a:extLst>
                <a:ext uri="{FF2B5EF4-FFF2-40B4-BE49-F238E27FC236}">
                  <a16:creationId xmlns:a16="http://schemas.microsoft.com/office/drawing/2014/main" id="{347C8125-CF6B-45E2-9570-6B05979E8D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5683422" y="3349888"/>
              <a:ext cx="573660" cy="422383"/>
            </a:xfrm>
            <a:prstGeom prst="rect">
              <a:avLst/>
            </a:prstGeom>
          </p:spPr>
        </p:pic>
        <p:sp>
          <p:nvSpPr>
            <p:cNvPr id="203" name="Rectangle 202">
              <a:extLst>
                <a:ext uri="{FF2B5EF4-FFF2-40B4-BE49-F238E27FC236}">
                  <a16:creationId xmlns:a16="http://schemas.microsoft.com/office/drawing/2014/main" id="{0E2D369F-E989-4CE7-BFD8-515126BA2C6B}"/>
                </a:ext>
              </a:extLst>
            </p:cNvPr>
            <p:cNvSpPr/>
            <p:nvPr/>
          </p:nvSpPr>
          <p:spPr>
            <a:xfrm>
              <a:off x="5866115" y="3415197"/>
              <a:ext cx="417209" cy="307776"/>
            </a:xfrm>
            <a:prstGeom prst="rect">
              <a:avLst/>
            </a:prstGeom>
          </p:spPr>
          <p:txBody>
            <a:bodyPr wrap="none">
              <a:spAutoFit/>
            </a:bodyPr>
            <a:lstStyle/>
            <a:p>
              <a:pPr algn="ctr"/>
              <a:r>
                <a:rPr lang="en-US" sz="900" dirty="0">
                  <a:solidFill>
                    <a:srgbClr val="494949"/>
                  </a:solidFill>
                </a:rPr>
                <a:t>04</a:t>
              </a:r>
            </a:p>
          </p:txBody>
        </p:sp>
      </p:grpSp>
      <p:sp>
        <p:nvSpPr>
          <p:cNvPr id="191" name="Rectangle: Rounded Corners 190" title="Year Bar">
            <a:extLst>
              <a:ext uri="{FF2B5EF4-FFF2-40B4-BE49-F238E27FC236}">
                <a16:creationId xmlns:a16="http://schemas.microsoft.com/office/drawing/2014/main" id="{45AC82F1-31F7-4BDE-BF7C-2E9A090107E7}"/>
              </a:ext>
            </a:extLst>
          </p:cNvPr>
          <p:cNvSpPr/>
          <p:nvPr/>
        </p:nvSpPr>
        <p:spPr>
          <a:xfrm>
            <a:off x="6719150" y="4618813"/>
            <a:ext cx="1929997" cy="12364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30" name="Oval 129">
            <a:extLst>
              <a:ext uri="{FF2B5EF4-FFF2-40B4-BE49-F238E27FC236}">
                <a16:creationId xmlns:a16="http://schemas.microsoft.com/office/drawing/2014/main" id="{522A1678-5900-4060-8281-0B5A40C1533F}"/>
              </a:ext>
            </a:extLst>
          </p:cNvPr>
          <p:cNvSpPr/>
          <p:nvPr/>
        </p:nvSpPr>
        <p:spPr>
          <a:xfrm>
            <a:off x="4382512" y="4343933"/>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31" name="Oval 130">
            <a:extLst>
              <a:ext uri="{FF2B5EF4-FFF2-40B4-BE49-F238E27FC236}">
                <a16:creationId xmlns:a16="http://schemas.microsoft.com/office/drawing/2014/main" id="{A923EEDA-070C-4BF1-AC37-9F3110B50F83}"/>
              </a:ext>
            </a:extLst>
          </p:cNvPr>
          <p:cNvSpPr/>
          <p:nvPr/>
        </p:nvSpPr>
        <p:spPr>
          <a:xfrm>
            <a:off x="3889290" y="4343933"/>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32" name="Oval 131">
            <a:extLst>
              <a:ext uri="{FF2B5EF4-FFF2-40B4-BE49-F238E27FC236}">
                <a16:creationId xmlns:a16="http://schemas.microsoft.com/office/drawing/2014/main" id="{28393195-56F4-4FA5-A21C-2D03096943E8}"/>
              </a:ext>
            </a:extLst>
          </p:cNvPr>
          <p:cNvSpPr/>
          <p:nvPr/>
        </p:nvSpPr>
        <p:spPr>
          <a:xfrm>
            <a:off x="3406093" y="4343933"/>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49" name="Oval 148">
            <a:extLst>
              <a:ext uri="{FF2B5EF4-FFF2-40B4-BE49-F238E27FC236}">
                <a16:creationId xmlns:a16="http://schemas.microsoft.com/office/drawing/2014/main" id="{EA14EF24-044B-4C8C-AB1D-67CE954DA441}"/>
              </a:ext>
            </a:extLst>
          </p:cNvPr>
          <p:cNvSpPr/>
          <p:nvPr/>
        </p:nvSpPr>
        <p:spPr>
          <a:xfrm>
            <a:off x="6316792" y="4336396"/>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50" name="Oval 149">
            <a:extLst>
              <a:ext uri="{FF2B5EF4-FFF2-40B4-BE49-F238E27FC236}">
                <a16:creationId xmlns:a16="http://schemas.microsoft.com/office/drawing/2014/main" id="{08014E86-3E01-4772-BB91-B2598D819258}"/>
              </a:ext>
            </a:extLst>
          </p:cNvPr>
          <p:cNvSpPr/>
          <p:nvPr/>
        </p:nvSpPr>
        <p:spPr>
          <a:xfrm>
            <a:off x="5823570" y="4336396"/>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51" name="Oval 150">
            <a:extLst>
              <a:ext uri="{FF2B5EF4-FFF2-40B4-BE49-F238E27FC236}">
                <a16:creationId xmlns:a16="http://schemas.microsoft.com/office/drawing/2014/main" id="{DB0A311E-F215-41ED-8B5E-6EF47CBCC3BB}"/>
              </a:ext>
            </a:extLst>
          </p:cNvPr>
          <p:cNvSpPr/>
          <p:nvPr/>
        </p:nvSpPr>
        <p:spPr>
          <a:xfrm>
            <a:off x="5340373" y="4336396"/>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81" name="Oval 180">
            <a:extLst>
              <a:ext uri="{FF2B5EF4-FFF2-40B4-BE49-F238E27FC236}">
                <a16:creationId xmlns:a16="http://schemas.microsoft.com/office/drawing/2014/main" id="{2A0D42BD-3867-4C3B-B000-CB9720C1A0F5}"/>
              </a:ext>
            </a:extLst>
          </p:cNvPr>
          <p:cNvSpPr/>
          <p:nvPr/>
        </p:nvSpPr>
        <p:spPr>
          <a:xfrm>
            <a:off x="7845473" y="4322688"/>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182" name="Oval 181">
            <a:extLst>
              <a:ext uri="{FF2B5EF4-FFF2-40B4-BE49-F238E27FC236}">
                <a16:creationId xmlns:a16="http://schemas.microsoft.com/office/drawing/2014/main" id="{2A5EEE30-82BE-4810-80CB-846D5B4DB639}"/>
              </a:ext>
            </a:extLst>
          </p:cNvPr>
          <p:cNvSpPr/>
          <p:nvPr/>
        </p:nvSpPr>
        <p:spPr>
          <a:xfrm>
            <a:off x="7362276" y="4322688"/>
            <a:ext cx="192010" cy="1920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85000"/>
                  <a:lumOff val="15000"/>
                </a:schemeClr>
              </a:solidFill>
            </a:endParaRPr>
          </a:p>
        </p:txBody>
      </p:sp>
      <p:sp>
        <p:nvSpPr>
          <p:cNvPr id="20" name="TextBox 19">
            <a:extLst>
              <a:ext uri="{FF2B5EF4-FFF2-40B4-BE49-F238E27FC236}">
                <a16:creationId xmlns:a16="http://schemas.microsoft.com/office/drawing/2014/main" id="{F9673C44-EEE2-4131-8E7B-F97D4755ABDF}"/>
              </a:ext>
            </a:extLst>
          </p:cNvPr>
          <p:cNvSpPr txBox="1"/>
          <p:nvPr/>
        </p:nvSpPr>
        <p:spPr>
          <a:xfrm>
            <a:off x="3103532" y="3301448"/>
            <a:ext cx="1701203" cy="415498"/>
          </a:xfrm>
          <a:prstGeom prst="rect">
            <a:avLst/>
          </a:prstGeom>
          <a:noFill/>
        </p:spPr>
        <p:txBody>
          <a:bodyPr wrap="square" rtlCol="0">
            <a:spAutoFit/>
          </a:bodyPr>
          <a:lstStyle/>
          <a:p>
            <a:pPr algn="ctr"/>
            <a:r>
              <a:rPr lang="en-US" sz="1050" dirty="0">
                <a:solidFill>
                  <a:srgbClr val="494949"/>
                </a:solidFill>
              </a:rPr>
              <a:t>Running in terminal &amp; </a:t>
            </a:r>
          </a:p>
          <a:p>
            <a:pPr algn="ctr"/>
            <a:r>
              <a:rPr lang="en-US" sz="1050" dirty="0">
                <a:solidFill>
                  <a:srgbClr val="494949"/>
                </a:solidFill>
              </a:rPr>
              <a:t>Starting data analysis</a:t>
            </a:r>
            <a:endParaRPr lang="en-IN" sz="1050" dirty="0">
              <a:solidFill>
                <a:srgbClr val="494949"/>
              </a:solidFill>
            </a:endParaRPr>
          </a:p>
        </p:txBody>
      </p:sp>
      <p:sp>
        <p:nvSpPr>
          <p:cNvPr id="194" name="TextBox 193">
            <a:extLst>
              <a:ext uri="{FF2B5EF4-FFF2-40B4-BE49-F238E27FC236}">
                <a16:creationId xmlns:a16="http://schemas.microsoft.com/office/drawing/2014/main" id="{CCD83D27-07B6-468B-8AE8-2D58D86C701C}"/>
              </a:ext>
            </a:extLst>
          </p:cNvPr>
          <p:cNvSpPr txBox="1"/>
          <p:nvPr/>
        </p:nvSpPr>
        <p:spPr>
          <a:xfrm>
            <a:off x="5118546" y="3354883"/>
            <a:ext cx="627095" cy="253916"/>
          </a:xfrm>
          <a:prstGeom prst="rect">
            <a:avLst/>
          </a:prstGeom>
          <a:noFill/>
        </p:spPr>
        <p:txBody>
          <a:bodyPr wrap="none" rtlCol="0">
            <a:spAutoFit/>
          </a:bodyPr>
          <a:lstStyle/>
          <a:p>
            <a:pPr algn="ctr"/>
            <a:r>
              <a:rPr lang="en-US" sz="1050" dirty="0">
                <a:solidFill>
                  <a:srgbClr val="494949"/>
                </a:solidFill>
              </a:rPr>
              <a:t>Testing</a:t>
            </a:r>
            <a:endParaRPr lang="en-IN" sz="1050" dirty="0">
              <a:solidFill>
                <a:srgbClr val="494949"/>
              </a:solidFill>
            </a:endParaRPr>
          </a:p>
        </p:txBody>
      </p:sp>
      <p:sp>
        <p:nvSpPr>
          <p:cNvPr id="208" name="TextBox 207">
            <a:extLst>
              <a:ext uri="{FF2B5EF4-FFF2-40B4-BE49-F238E27FC236}">
                <a16:creationId xmlns:a16="http://schemas.microsoft.com/office/drawing/2014/main" id="{177959DE-6325-4C51-BD2A-779F1EE1A989}"/>
              </a:ext>
            </a:extLst>
          </p:cNvPr>
          <p:cNvSpPr txBox="1"/>
          <p:nvPr/>
        </p:nvSpPr>
        <p:spPr>
          <a:xfrm>
            <a:off x="5870890" y="3344288"/>
            <a:ext cx="1133958" cy="253916"/>
          </a:xfrm>
          <a:prstGeom prst="rect">
            <a:avLst/>
          </a:prstGeom>
          <a:noFill/>
        </p:spPr>
        <p:txBody>
          <a:bodyPr wrap="square" rtlCol="0">
            <a:spAutoFit/>
          </a:bodyPr>
          <a:lstStyle/>
          <a:p>
            <a:r>
              <a:rPr lang="en-US" sz="1050" dirty="0">
                <a:solidFill>
                  <a:srgbClr val="494949"/>
                </a:solidFill>
              </a:rPr>
              <a:t>Debugging</a:t>
            </a:r>
            <a:endParaRPr lang="en-IN" sz="1050" dirty="0">
              <a:solidFill>
                <a:srgbClr val="494949"/>
              </a:solidFill>
            </a:endParaRPr>
          </a:p>
        </p:txBody>
      </p:sp>
      <p:sp>
        <p:nvSpPr>
          <p:cNvPr id="209" name="TextBox 208">
            <a:extLst>
              <a:ext uri="{FF2B5EF4-FFF2-40B4-BE49-F238E27FC236}">
                <a16:creationId xmlns:a16="http://schemas.microsoft.com/office/drawing/2014/main" id="{386455FE-4438-4EBA-B5D7-CDE1B750828B}"/>
              </a:ext>
            </a:extLst>
          </p:cNvPr>
          <p:cNvSpPr txBox="1"/>
          <p:nvPr/>
        </p:nvSpPr>
        <p:spPr>
          <a:xfrm>
            <a:off x="860390" y="4803678"/>
            <a:ext cx="598388" cy="183291"/>
          </a:xfrm>
          <a:prstGeom prst="rect">
            <a:avLst/>
          </a:prstGeom>
          <a:noFill/>
        </p:spPr>
        <p:txBody>
          <a:bodyPr wrap="square" lIns="0" tIns="0" rIns="0" bIns="0" rtlCol="0">
            <a:noAutofit/>
          </a:bodyPr>
          <a:lstStyle/>
          <a:p>
            <a:pPr algn="ctr"/>
            <a:r>
              <a:rPr lang="en-US" sz="750" b="1" dirty="0">
                <a:solidFill>
                  <a:srgbClr val="494949"/>
                </a:solidFill>
              </a:rPr>
              <a:t>July</a:t>
            </a:r>
          </a:p>
        </p:txBody>
      </p:sp>
      <p:cxnSp>
        <p:nvCxnSpPr>
          <p:cNvPr id="210" name="Straight Connector 209" title="q lines">
            <a:extLst>
              <a:ext uri="{FF2B5EF4-FFF2-40B4-BE49-F238E27FC236}">
                <a16:creationId xmlns:a16="http://schemas.microsoft.com/office/drawing/2014/main" id="{10E37CC1-2EBB-45A5-9B26-E22419237D43}"/>
              </a:ext>
            </a:extLst>
          </p:cNvPr>
          <p:cNvCxnSpPr>
            <a:cxnSpLocks/>
          </p:cNvCxnSpPr>
          <p:nvPr/>
        </p:nvCxnSpPr>
        <p:spPr>
          <a:xfrm>
            <a:off x="2393166" y="3696432"/>
            <a:ext cx="0" cy="574097"/>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1" name="Straight Connector 210" title="q lines">
            <a:extLst>
              <a:ext uri="{FF2B5EF4-FFF2-40B4-BE49-F238E27FC236}">
                <a16:creationId xmlns:a16="http://schemas.microsoft.com/office/drawing/2014/main" id="{2AF75893-270B-426C-90CA-B6584CD114A1}"/>
              </a:ext>
            </a:extLst>
          </p:cNvPr>
          <p:cNvCxnSpPr>
            <a:cxnSpLocks/>
            <a:stCxn id="212" idx="2"/>
          </p:cNvCxnSpPr>
          <p:nvPr/>
        </p:nvCxnSpPr>
        <p:spPr>
          <a:xfrm flipH="1">
            <a:off x="1643163" y="3694295"/>
            <a:ext cx="1294" cy="559279"/>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8BE18EC4-A0B3-49B1-AA91-CD87FEB985DD}"/>
              </a:ext>
            </a:extLst>
          </p:cNvPr>
          <p:cNvSpPr txBox="1"/>
          <p:nvPr/>
        </p:nvSpPr>
        <p:spPr>
          <a:xfrm>
            <a:off x="1217714" y="3278797"/>
            <a:ext cx="853485" cy="415498"/>
          </a:xfrm>
          <a:prstGeom prst="rect">
            <a:avLst/>
          </a:prstGeom>
          <a:noFill/>
        </p:spPr>
        <p:txBody>
          <a:bodyPr wrap="square" rtlCol="0">
            <a:spAutoFit/>
          </a:bodyPr>
          <a:lstStyle/>
          <a:p>
            <a:pPr algn="ctr"/>
            <a:r>
              <a:rPr lang="en-US" sz="1050" dirty="0">
                <a:solidFill>
                  <a:srgbClr val="494949"/>
                </a:solidFill>
              </a:rPr>
              <a:t>Topic Discussion </a:t>
            </a:r>
            <a:endParaRPr lang="en-IN" sz="1050" dirty="0">
              <a:solidFill>
                <a:srgbClr val="494949"/>
              </a:solidFill>
            </a:endParaRPr>
          </a:p>
        </p:txBody>
      </p:sp>
      <p:sp>
        <p:nvSpPr>
          <p:cNvPr id="213" name="TextBox 212">
            <a:extLst>
              <a:ext uri="{FF2B5EF4-FFF2-40B4-BE49-F238E27FC236}">
                <a16:creationId xmlns:a16="http://schemas.microsoft.com/office/drawing/2014/main" id="{326FEA98-2B9C-467D-9684-AC7E2800EE01}"/>
              </a:ext>
            </a:extLst>
          </p:cNvPr>
          <p:cNvSpPr txBox="1"/>
          <p:nvPr/>
        </p:nvSpPr>
        <p:spPr>
          <a:xfrm>
            <a:off x="2127428" y="3370312"/>
            <a:ext cx="971087" cy="161583"/>
          </a:xfrm>
          <a:prstGeom prst="rect">
            <a:avLst/>
          </a:prstGeom>
          <a:noFill/>
        </p:spPr>
        <p:txBody>
          <a:bodyPr wrap="square" lIns="0" tIns="0" rIns="0" bIns="0" rtlCol="0">
            <a:spAutoFit/>
          </a:bodyPr>
          <a:lstStyle/>
          <a:p>
            <a:r>
              <a:rPr lang="en-US" sz="1050" dirty="0">
                <a:solidFill>
                  <a:srgbClr val="494949"/>
                </a:solidFill>
              </a:rPr>
              <a:t>Learning</a:t>
            </a:r>
          </a:p>
        </p:txBody>
      </p:sp>
      <p:sp>
        <p:nvSpPr>
          <p:cNvPr id="214" name="TextBox 213">
            <a:extLst>
              <a:ext uri="{FF2B5EF4-FFF2-40B4-BE49-F238E27FC236}">
                <a16:creationId xmlns:a16="http://schemas.microsoft.com/office/drawing/2014/main" id="{E325B47B-D80F-49D7-B80A-5AF06F733808}"/>
              </a:ext>
            </a:extLst>
          </p:cNvPr>
          <p:cNvSpPr txBox="1"/>
          <p:nvPr/>
        </p:nvSpPr>
        <p:spPr>
          <a:xfrm>
            <a:off x="6917977" y="3315241"/>
            <a:ext cx="1543498" cy="415498"/>
          </a:xfrm>
          <a:prstGeom prst="rect">
            <a:avLst/>
          </a:prstGeom>
          <a:noFill/>
        </p:spPr>
        <p:txBody>
          <a:bodyPr wrap="square" rtlCol="0">
            <a:spAutoFit/>
          </a:bodyPr>
          <a:lstStyle/>
          <a:p>
            <a:pPr algn="ctr"/>
            <a:r>
              <a:rPr lang="en-US" sz="1050" dirty="0">
                <a:solidFill>
                  <a:srgbClr val="494949"/>
                </a:solidFill>
              </a:rPr>
              <a:t>Final presentation for submission</a:t>
            </a:r>
            <a:endParaRPr lang="en-IN" sz="1050" dirty="0">
              <a:solidFill>
                <a:srgbClr val="494949"/>
              </a:solidFill>
            </a:endParaRPr>
          </a:p>
        </p:txBody>
      </p:sp>
      <p:cxnSp>
        <p:nvCxnSpPr>
          <p:cNvPr id="215" name="Straight Connector 214" title="callout lines">
            <a:extLst>
              <a:ext uri="{FF2B5EF4-FFF2-40B4-BE49-F238E27FC236}">
                <a16:creationId xmlns:a16="http://schemas.microsoft.com/office/drawing/2014/main" id="{508CB8A1-C445-4DF3-8B55-E0584820CD27}"/>
              </a:ext>
            </a:extLst>
          </p:cNvPr>
          <p:cNvCxnSpPr>
            <a:cxnSpLocks/>
          </p:cNvCxnSpPr>
          <p:nvPr/>
        </p:nvCxnSpPr>
        <p:spPr>
          <a:xfrm flipH="1">
            <a:off x="1007843" y="3073640"/>
            <a:ext cx="15747" cy="1441058"/>
          </a:xfrm>
          <a:prstGeom prst="line">
            <a:avLst/>
          </a:prstGeom>
          <a:ln cmpd="sng">
            <a:solidFill>
              <a:schemeClr val="tx1">
                <a:lumMod val="75000"/>
                <a:lumOff val="2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31E76EF-F7CE-477F-8886-9C338A763CAA}"/>
              </a:ext>
            </a:extLst>
          </p:cNvPr>
          <p:cNvSpPr txBox="1"/>
          <p:nvPr/>
        </p:nvSpPr>
        <p:spPr>
          <a:xfrm>
            <a:off x="718868" y="2394211"/>
            <a:ext cx="971087" cy="323165"/>
          </a:xfrm>
          <a:prstGeom prst="rect">
            <a:avLst/>
          </a:prstGeom>
          <a:noFill/>
        </p:spPr>
        <p:txBody>
          <a:bodyPr wrap="square" lIns="0" tIns="0" rIns="0" bIns="0" rtlCol="0">
            <a:spAutoFit/>
          </a:bodyPr>
          <a:lstStyle/>
          <a:p>
            <a:r>
              <a:rPr lang="en-US" sz="1050" dirty="0">
                <a:solidFill>
                  <a:srgbClr val="494949"/>
                </a:solidFill>
              </a:rPr>
              <a:t>Research &amp; Learning   </a:t>
            </a:r>
          </a:p>
        </p:txBody>
      </p:sp>
      <p:sp>
        <p:nvSpPr>
          <p:cNvPr id="217" name="Rectangle: Rounded Corners 216" title="Milestone Graphic">
            <a:extLst>
              <a:ext uri="{FF2B5EF4-FFF2-40B4-BE49-F238E27FC236}">
                <a16:creationId xmlns:a16="http://schemas.microsoft.com/office/drawing/2014/main" id="{51055AD3-0D07-4B4C-A1C6-46556AF4C538}"/>
              </a:ext>
            </a:extLst>
          </p:cNvPr>
          <p:cNvSpPr/>
          <p:nvPr/>
        </p:nvSpPr>
        <p:spPr>
          <a:xfrm>
            <a:off x="680385" y="2735437"/>
            <a:ext cx="654917" cy="11334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lumMod val="85000"/>
                </a:schemeClr>
              </a:solidFill>
            </a:endParaRPr>
          </a:p>
        </p:txBody>
      </p:sp>
      <p:pic>
        <p:nvPicPr>
          <p:cNvPr id="218" name="Graphic 217" title="Milestone Flag">
            <a:extLst>
              <a:ext uri="{FF2B5EF4-FFF2-40B4-BE49-F238E27FC236}">
                <a16:creationId xmlns:a16="http://schemas.microsoft.com/office/drawing/2014/main" id="{5EEFEA4D-ACB5-4E5E-96BA-06A1C006C15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224288" y="2394211"/>
            <a:ext cx="430245" cy="316787"/>
          </a:xfrm>
          <a:prstGeom prst="rect">
            <a:avLst/>
          </a:prstGeom>
        </p:spPr>
      </p:pic>
      <p:sp>
        <p:nvSpPr>
          <p:cNvPr id="219" name="Rectangle 218">
            <a:extLst>
              <a:ext uri="{FF2B5EF4-FFF2-40B4-BE49-F238E27FC236}">
                <a16:creationId xmlns:a16="http://schemas.microsoft.com/office/drawing/2014/main" id="{D4A18D71-E073-4CB5-BC8A-45B9595621A8}"/>
              </a:ext>
            </a:extLst>
          </p:cNvPr>
          <p:cNvSpPr/>
          <p:nvPr/>
        </p:nvSpPr>
        <p:spPr>
          <a:xfrm>
            <a:off x="382623" y="2437188"/>
            <a:ext cx="312907" cy="230832"/>
          </a:xfrm>
          <a:prstGeom prst="rect">
            <a:avLst/>
          </a:prstGeom>
          <a:noFill/>
        </p:spPr>
        <p:txBody>
          <a:bodyPr wrap="none">
            <a:spAutoFit/>
          </a:bodyPr>
          <a:lstStyle/>
          <a:p>
            <a:pPr algn="ctr"/>
            <a:r>
              <a:rPr lang="en-US" sz="900" dirty="0">
                <a:solidFill>
                  <a:srgbClr val="494949"/>
                </a:solidFill>
              </a:rPr>
              <a:t>01</a:t>
            </a:r>
          </a:p>
        </p:txBody>
      </p:sp>
      <p:cxnSp>
        <p:nvCxnSpPr>
          <p:cNvPr id="220" name="Straight Connector 219" title="q lines">
            <a:extLst>
              <a:ext uri="{FF2B5EF4-FFF2-40B4-BE49-F238E27FC236}">
                <a16:creationId xmlns:a16="http://schemas.microsoft.com/office/drawing/2014/main" id="{533165C6-63A0-4A69-8797-F5CC71192216}"/>
              </a:ext>
            </a:extLst>
          </p:cNvPr>
          <p:cNvCxnSpPr>
            <a:cxnSpLocks/>
          </p:cNvCxnSpPr>
          <p:nvPr/>
        </p:nvCxnSpPr>
        <p:spPr>
          <a:xfrm>
            <a:off x="7457739" y="3782796"/>
            <a:ext cx="0" cy="505662"/>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21" name="Straight Connector 220" title="q lines">
            <a:extLst>
              <a:ext uri="{FF2B5EF4-FFF2-40B4-BE49-F238E27FC236}">
                <a16:creationId xmlns:a16="http://schemas.microsoft.com/office/drawing/2014/main" id="{3D018860-9DBB-4EC8-BC71-94866AA9DE9E}"/>
              </a:ext>
            </a:extLst>
          </p:cNvPr>
          <p:cNvCxnSpPr>
            <a:cxnSpLocks/>
          </p:cNvCxnSpPr>
          <p:nvPr/>
        </p:nvCxnSpPr>
        <p:spPr>
          <a:xfrm>
            <a:off x="7939176" y="3782796"/>
            <a:ext cx="0" cy="505662"/>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22" name="Straight Connector 221" title="q lines">
            <a:extLst>
              <a:ext uri="{FF2B5EF4-FFF2-40B4-BE49-F238E27FC236}">
                <a16:creationId xmlns:a16="http://schemas.microsoft.com/office/drawing/2014/main" id="{C0638D67-6868-4A34-BA84-A94C88F92E1E}"/>
              </a:ext>
            </a:extLst>
          </p:cNvPr>
          <p:cNvCxnSpPr>
            <a:cxnSpLocks/>
          </p:cNvCxnSpPr>
          <p:nvPr/>
        </p:nvCxnSpPr>
        <p:spPr>
          <a:xfrm>
            <a:off x="8428448" y="1728980"/>
            <a:ext cx="3387" cy="2682588"/>
          </a:xfrm>
          <a:prstGeom prst="line">
            <a:avLst/>
          </a:prstGeom>
          <a:ln cmpd="sng">
            <a:solidFill>
              <a:schemeClr val="tx1">
                <a:lumMod val="65000"/>
                <a:lumOff val="3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81" name="Rectangle: Rounded Corners 112" title="Milestone Graphic">
            <a:extLst>
              <a:ext uri="{FF2B5EF4-FFF2-40B4-BE49-F238E27FC236}">
                <a16:creationId xmlns:a16="http://schemas.microsoft.com/office/drawing/2014/main" id="{3BC77ADA-7AD2-4DFC-9408-57E93582FC52}"/>
              </a:ext>
            </a:extLst>
          </p:cNvPr>
          <p:cNvSpPr/>
          <p:nvPr/>
        </p:nvSpPr>
        <p:spPr>
          <a:xfrm>
            <a:off x="8093156" y="1539916"/>
            <a:ext cx="654917" cy="11334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lumMod val="85000"/>
                </a:schemeClr>
              </a:solidFill>
            </a:endParaRPr>
          </a:p>
        </p:txBody>
      </p:sp>
      <p:pic>
        <p:nvPicPr>
          <p:cNvPr id="83" name="Graphic 201" title="Milestone Flag">
            <a:extLst>
              <a:ext uri="{FF2B5EF4-FFF2-40B4-BE49-F238E27FC236}">
                <a16:creationId xmlns:a16="http://schemas.microsoft.com/office/drawing/2014/main" id="{347C8125-CF6B-45E2-9570-6B05979E8D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525" t="18748" r="17129" b="44918"/>
          <a:stretch/>
        </p:blipFill>
        <p:spPr>
          <a:xfrm flipH="1">
            <a:off x="7662911" y="1156640"/>
            <a:ext cx="430245" cy="316787"/>
          </a:xfrm>
          <a:prstGeom prst="rect">
            <a:avLst/>
          </a:prstGeom>
        </p:spPr>
      </p:pic>
      <p:sp>
        <p:nvSpPr>
          <p:cNvPr id="84" name="Rectangle 83">
            <a:extLst>
              <a:ext uri="{FF2B5EF4-FFF2-40B4-BE49-F238E27FC236}">
                <a16:creationId xmlns:a16="http://schemas.microsoft.com/office/drawing/2014/main" id="{0E2D369F-E989-4CE7-BFD8-515126BA2C6B}"/>
              </a:ext>
            </a:extLst>
          </p:cNvPr>
          <p:cNvSpPr/>
          <p:nvPr/>
        </p:nvSpPr>
        <p:spPr>
          <a:xfrm>
            <a:off x="7814302" y="1207905"/>
            <a:ext cx="312907" cy="230832"/>
          </a:xfrm>
          <a:prstGeom prst="rect">
            <a:avLst/>
          </a:prstGeom>
        </p:spPr>
        <p:txBody>
          <a:bodyPr wrap="none">
            <a:spAutoFit/>
          </a:bodyPr>
          <a:lstStyle/>
          <a:p>
            <a:pPr algn="ctr"/>
            <a:r>
              <a:rPr lang="en-US" sz="900" dirty="0">
                <a:solidFill>
                  <a:srgbClr val="494949"/>
                </a:solidFill>
              </a:rPr>
              <a:t>05</a:t>
            </a:r>
          </a:p>
        </p:txBody>
      </p:sp>
      <p:sp>
        <p:nvSpPr>
          <p:cNvPr id="85" name="TextBox 84">
            <a:extLst>
              <a:ext uri="{FF2B5EF4-FFF2-40B4-BE49-F238E27FC236}">
                <a16:creationId xmlns:a16="http://schemas.microsoft.com/office/drawing/2014/main" id="{80DC6BE6-5DF7-410B-BE5E-F673AF7AE5AE}"/>
              </a:ext>
            </a:extLst>
          </p:cNvPr>
          <p:cNvSpPr txBox="1"/>
          <p:nvPr/>
        </p:nvSpPr>
        <p:spPr>
          <a:xfrm>
            <a:off x="8127209" y="1165701"/>
            <a:ext cx="971087" cy="323165"/>
          </a:xfrm>
          <a:prstGeom prst="rect">
            <a:avLst/>
          </a:prstGeom>
          <a:noFill/>
        </p:spPr>
        <p:txBody>
          <a:bodyPr wrap="square" lIns="0" tIns="0" rIns="0" bIns="0" rtlCol="0">
            <a:spAutoFit/>
          </a:bodyPr>
          <a:lstStyle/>
          <a:p>
            <a:r>
              <a:rPr lang="en-US" sz="1050" dirty="0">
                <a:solidFill>
                  <a:srgbClr val="494949"/>
                </a:solidFill>
              </a:rPr>
              <a:t>Update &amp; Launching</a:t>
            </a:r>
          </a:p>
        </p:txBody>
      </p:sp>
      <p:sp>
        <p:nvSpPr>
          <p:cNvPr id="3" name="TextBox 2">
            <a:extLst>
              <a:ext uri="{FF2B5EF4-FFF2-40B4-BE49-F238E27FC236}">
                <a16:creationId xmlns:a16="http://schemas.microsoft.com/office/drawing/2014/main" id="{6C503304-83B8-7709-FFC0-050141098C24}"/>
              </a:ext>
            </a:extLst>
          </p:cNvPr>
          <p:cNvSpPr txBox="1"/>
          <p:nvPr/>
        </p:nvSpPr>
        <p:spPr>
          <a:xfrm>
            <a:off x="8164961" y="4821079"/>
            <a:ext cx="511306" cy="148487"/>
          </a:xfrm>
          <a:prstGeom prst="rect">
            <a:avLst/>
          </a:prstGeom>
          <a:noFill/>
        </p:spPr>
        <p:txBody>
          <a:bodyPr wrap="square" lIns="0" tIns="0" rIns="0" bIns="0" rtlCol="0">
            <a:noAutofit/>
          </a:bodyPr>
          <a:lstStyle/>
          <a:p>
            <a:pPr algn="ctr"/>
            <a:r>
              <a:rPr lang="en-US" sz="750" b="1" dirty="0">
                <a:solidFill>
                  <a:srgbClr val="494949"/>
                </a:solidFill>
              </a:rPr>
              <a:t>November</a:t>
            </a:r>
          </a:p>
        </p:txBody>
      </p:sp>
    </p:spTree>
    <p:extLst>
      <p:ext uri="{BB962C8B-B14F-4D97-AF65-F5344CB8AC3E}">
        <p14:creationId xmlns:p14="http://schemas.microsoft.com/office/powerpoint/2010/main" val="6109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367200" y="1947672"/>
            <a:ext cx="3543650" cy="1362600"/>
          </a:xfrm>
          <a:prstGeom prst="rect">
            <a:avLst/>
          </a:prstGeom>
        </p:spPr>
        <p:txBody>
          <a:bodyPr spcFirstLastPara="1" wrap="square" lIns="91425" tIns="91425" rIns="91425" bIns="91425" anchor="ctr" anchorCtr="0">
            <a:noAutofit/>
          </a:bodyPr>
          <a:lstStyle/>
          <a:p>
            <a:pPr marL="0" lvl="0" indent="0">
              <a:buClr>
                <a:schemeClr val="dk1"/>
              </a:buClr>
              <a:buSzPts val="1100"/>
            </a:pPr>
            <a:r>
              <a:rPr lang="en-US" dirty="0"/>
              <a:t>'Result Analysis' project effectively used Python libraries and web scraping to extract, analyze, and visualize student </a:t>
            </a:r>
            <a:r>
              <a:rPr lang="en-US" dirty="0">
                <a:sym typeface="Arial"/>
              </a:rPr>
              <a:t>data</a:t>
            </a:r>
            <a:r>
              <a:rPr lang="en-US" dirty="0"/>
              <a:t>. We identified top and bottom performers and calculated average marks, showcasing the value of data-driven insights in education</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      </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3514">
                                            <p:txEl>
                                              <p:pRg st="0" end="0"/>
                                            </p:txEl>
                                          </p:spTgt>
                                        </p:tgtEl>
                                        <p:attrNameLst>
                                          <p:attrName>style.visibility</p:attrName>
                                        </p:attrNameLst>
                                      </p:cBhvr>
                                      <p:to>
                                        <p:strVal val="visible"/>
                                      </p:to>
                                    </p:set>
                                    <p:animEffect transition="in" filter="fade">
                                      <p:cBhvr>
                                        <p:cTn id="7" dur="500"/>
                                        <p:tgtEl>
                                          <p:spTgt spid="35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6E484D6-EDA4-4A85-84B8-100066A10E39}"/>
              </a:ext>
            </a:extLst>
          </p:cNvPr>
          <p:cNvSpPr>
            <a:spLocks noGrp="1"/>
          </p:cNvSpPr>
          <p:nvPr>
            <p:ph type="title"/>
          </p:nvPr>
        </p:nvSpPr>
        <p:spPr>
          <a:xfrm>
            <a:off x="2528250" y="543891"/>
            <a:ext cx="4087500" cy="576000"/>
          </a:xfrm>
        </p:spPr>
        <p:txBody>
          <a:bodyPr/>
          <a:lstStyle/>
          <a:p>
            <a:r>
              <a:rPr lang="en-US" dirty="0"/>
              <a:t>Reference links</a:t>
            </a:r>
            <a:endParaRPr lang="en-IN" dirty="0"/>
          </a:p>
        </p:txBody>
      </p:sp>
      <p:sp>
        <p:nvSpPr>
          <p:cNvPr id="12" name="Text Placeholder 11">
            <a:extLst>
              <a:ext uri="{FF2B5EF4-FFF2-40B4-BE49-F238E27FC236}">
                <a16:creationId xmlns:a16="http://schemas.microsoft.com/office/drawing/2014/main" id="{CB246297-0498-450A-AD05-B99F5244BE87}"/>
              </a:ext>
            </a:extLst>
          </p:cNvPr>
          <p:cNvSpPr>
            <a:spLocks noGrp="1"/>
          </p:cNvSpPr>
          <p:nvPr>
            <p:ph type="body" idx="1"/>
          </p:nvPr>
        </p:nvSpPr>
        <p:spPr>
          <a:xfrm>
            <a:off x="643368" y="1362544"/>
            <a:ext cx="8392632" cy="2577675"/>
          </a:xfrm>
        </p:spPr>
        <p:txBody>
          <a:bodyPr/>
          <a:lstStyle/>
          <a:p>
            <a:pPr marL="438150" indent="-285750">
              <a:buFont typeface="Arial" panose="020B0604020202020204" pitchFamily="34" charset="0"/>
              <a:buChar char="•"/>
            </a:pPr>
            <a:r>
              <a:rPr lang="en-US" sz="2000" dirty="0">
                <a:hlinkClick r:id="rId2"/>
              </a:rPr>
              <a:t>https://chromedriver.chromium.org/downloads</a:t>
            </a:r>
            <a:r>
              <a:rPr lang="en-US" sz="2000" dirty="0"/>
              <a:t> </a:t>
            </a:r>
          </a:p>
          <a:p>
            <a:pPr marL="438150" indent="-285750">
              <a:buFont typeface="Arial" panose="020B0604020202020204" pitchFamily="34" charset="0"/>
              <a:buChar char="•"/>
            </a:pPr>
            <a:endParaRPr lang="en-US" sz="2000" dirty="0"/>
          </a:p>
          <a:p>
            <a:pPr marL="438150" indent="-285750">
              <a:buFont typeface="Arial" panose="020B0604020202020204" pitchFamily="34" charset="0"/>
              <a:buChar char="•"/>
            </a:pPr>
            <a:r>
              <a:rPr lang="en-IN" sz="2000" dirty="0">
                <a:hlinkClick r:id="rId3"/>
              </a:rPr>
              <a:t>https://selenium-python.readthedocs.io/</a:t>
            </a:r>
            <a:endParaRPr lang="en-IN" sz="2000" dirty="0"/>
          </a:p>
          <a:p>
            <a:pPr marL="438150" indent="-285750">
              <a:buFont typeface="Arial" panose="020B0604020202020204" pitchFamily="34" charset="0"/>
              <a:buChar char="•"/>
            </a:pPr>
            <a:endParaRPr lang="en-IN" sz="2000" dirty="0"/>
          </a:p>
          <a:p>
            <a:pPr marL="438150" indent="-285750">
              <a:buFont typeface="Arial" panose="020B0604020202020204" pitchFamily="34" charset="0"/>
              <a:buChar char="•"/>
            </a:pPr>
            <a:r>
              <a:rPr lang="en-IN" sz="2000" dirty="0">
                <a:hlinkClick r:id="rId4"/>
              </a:rPr>
              <a:t>https://matplotlib.org/stable/index.html</a:t>
            </a:r>
            <a:endParaRPr lang="en-IN" sz="2000" dirty="0"/>
          </a:p>
          <a:p>
            <a:pPr marL="4381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37241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2000"/>
                                  </p:iterate>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452730" y="2054086"/>
            <a:ext cx="3972273" cy="2562775"/>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608948" y="661815"/>
            <a:ext cx="4163486" cy="4687029"/>
          </a:xfrm>
          <a:prstGeom prst="rect">
            <a:avLst/>
          </a:prstGeom>
        </p:spPr>
        <p:txBody>
          <a:bodyPr spcFirstLastPara="1" wrap="square" lIns="91425" tIns="91425" rIns="91425" bIns="91425" anchor="t" anchorCtr="0">
            <a:noAutofit/>
          </a:bodyPr>
          <a:lstStyle/>
          <a:p>
            <a:pPr marL="342900" lvl="0" indent="-342900">
              <a:lnSpc>
                <a:spcPct val="115000"/>
              </a:lnSpc>
              <a:buFont typeface="+mj-lt"/>
              <a:buAutoNum type="arabicPeriod"/>
            </a:pPr>
            <a:r>
              <a:rPr lang="en-US" dirty="0"/>
              <a:t>Introduction</a:t>
            </a:r>
          </a:p>
          <a:p>
            <a:pPr marL="342900" lvl="0" indent="-342900">
              <a:lnSpc>
                <a:spcPct val="115000"/>
              </a:lnSpc>
              <a:buFont typeface="+mj-lt"/>
              <a:buAutoNum type="arabicPeriod"/>
            </a:pPr>
            <a:r>
              <a:rPr lang="en-US" dirty="0"/>
              <a:t>Background theory</a:t>
            </a:r>
          </a:p>
          <a:p>
            <a:pPr marL="342900" lvl="0" indent="-342900">
              <a:lnSpc>
                <a:spcPct val="115000"/>
              </a:lnSpc>
              <a:buFont typeface="+mj-lt"/>
              <a:buAutoNum type="arabicPeriod"/>
            </a:pPr>
            <a:r>
              <a:rPr lang="en-US" dirty="0"/>
              <a:t>Existing System &amp; its limitations</a:t>
            </a:r>
          </a:p>
          <a:p>
            <a:pPr marL="342900" lvl="0" indent="-342900">
              <a:lnSpc>
                <a:spcPct val="115000"/>
              </a:lnSpc>
              <a:buFont typeface="+mj-lt"/>
              <a:buAutoNum type="arabicPeriod"/>
            </a:pPr>
            <a:r>
              <a:rPr lang="en-US" dirty="0"/>
              <a:t>Scope of the system</a:t>
            </a:r>
          </a:p>
          <a:p>
            <a:pPr marL="342900" lvl="0" indent="-342900">
              <a:lnSpc>
                <a:spcPct val="115000"/>
              </a:lnSpc>
              <a:buFont typeface="+mj-lt"/>
              <a:buAutoNum type="arabicPeriod"/>
            </a:pPr>
            <a:r>
              <a:rPr lang="en-US" dirty="0"/>
              <a:t>Pre-requisite for building the system</a:t>
            </a:r>
          </a:p>
          <a:p>
            <a:pPr marL="342900" lvl="0" indent="-342900">
              <a:lnSpc>
                <a:spcPct val="115000"/>
              </a:lnSpc>
              <a:buFont typeface="+mj-lt"/>
              <a:buAutoNum type="arabicPeriod"/>
            </a:pPr>
            <a:r>
              <a:rPr lang="en-US" dirty="0"/>
              <a:t>Steps involved</a:t>
            </a:r>
          </a:p>
          <a:p>
            <a:pPr marL="342900" lvl="0" indent="-342900">
              <a:lnSpc>
                <a:spcPct val="115000"/>
              </a:lnSpc>
              <a:buFont typeface="+mj-lt"/>
              <a:buAutoNum type="arabicPeriod"/>
            </a:pPr>
            <a:r>
              <a:rPr lang="en-US" dirty="0"/>
              <a:t>Software and Hardware specifications</a:t>
            </a:r>
          </a:p>
          <a:p>
            <a:pPr marL="342900" lvl="0" indent="-342900">
              <a:lnSpc>
                <a:spcPct val="115000"/>
              </a:lnSpc>
              <a:buFont typeface="+mj-lt"/>
              <a:buAutoNum type="arabicPeriod"/>
            </a:pPr>
            <a:r>
              <a:rPr lang="en-US" dirty="0"/>
              <a:t>Gantt chart </a:t>
            </a:r>
          </a:p>
          <a:p>
            <a:pPr marL="342900" lvl="0" indent="-342900">
              <a:lnSpc>
                <a:spcPct val="115000"/>
              </a:lnSpc>
              <a:buFont typeface="+mj-lt"/>
              <a:buAutoNum type="arabicPeriod"/>
            </a:pPr>
            <a:r>
              <a:rPr lang="en-US" dirty="0"/>
              <a:t>Conclusion</a:t>
            </a:r>
          </a:p>
          <a:p>
            <a:pPr marL="342900" lvl="0" indent="-342900">
              <a:lnSpc>
                <a:spcPct val="115000"/>
              </a:lnSpc>
              <a:buFont typeface="+mj-lt"/>
              <a:buAutoNum type="arabicPeriod"/>
            </a:pPr>
            <a:r>
              <a:rPr lang="en-US" dirty="0"/>
              <a:t>Reference links</a:t>
            </a:r>
          </a:p>
          <a:p>
            <a:pPr marL="342900" lvl="0" indent="-342900">
              <a:lnSpc>
                <a:spcPct val="115000"/>
              </a:lnSpc>
              <a:buFont typeface="+mj-lt"/>
              <a:buAutoNum type="arabicPeriod"/>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40">
                                            <p:txEl>
                                              <p:pRg st="0" end="0"/>
                                            </p:txEl>
                                          </p:spTgt>
                                        </p:tgtEl>
                                        <p:attrNameLst>
                                          <p:attrName>style.visibility</p:attrName>
                                        </p:attrNameLst>
                                      </p:cBhvr>
                                      <p:to>
                                        <p:strVal val="visible"/>
                                      </p:to>
                                    </p:set>
                                    <p:animEffect transition="in" filter="fade">
                                      <p:cBhvr>
                                        <p:cTn id="7" dur="500"/>
                                        <p:tgtEl>
                                          <p:spTgt spid="21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40">
                                            <p:txEl>
                                              <p:pRg st="1" end="1"/>
                                            </p:txEl>
                                          </p:spTgt>
                                        </p:tgtEl>
                                        <p:attrNameLst>
                                          <p:attrName>style.visibility</p:attrName>
                                        </p:attrNameLst>
                                      </p:cBhvr>
                                      <p:to>
                                        <p:strVal val="visible"/>
                                      </p:to>
                                    </p:set>
                                    <p:animEffect transition="in" filter="fade">
                                      <p:cBhvr>
                                        <p:cTn id="10" dur="500"/>
                                        <p:tgtEl>
                                          <p:spTgt spid="21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40">
                                            <p:txEl>
                                              <p:pRg st="2" end="2"/>
                                            </p:txEl>
                                          </p:spTgt>
                                        </p:tgtEl>
                                        <p:attrNameLst>
                                          <p:attrName>style.visibility</p:attrName>
                                        </p:attrNameLst>
                                      </p:cBhvr>
                                      <p:to>
                                        <p:strVal val="visible"/>
                                      </p:to>
                                    </p:set>
                                    <p:animEffect transition="in" filter="fade">
                                      <p:cBhvr>
                                        <p:cTn id="13" dur="500"/>
                                        <p:tgtEl>
                                          <p:spTgt spid="21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40">
                                            <p:txEl>
                                              <p:pRg st="3" end="3"/>
                                            </p:txEl>
                                          </p:spTgt>
                                        </p:tgtEl>
                                        <p:attrNameLst>
                                          <p:attrName>style.visibility</p:attrName>
                                        </p:attrNameLst>
                                      </p:cBhvr>
                                      <p:to>
                                        <p:strVal val="visible"/>
                                      </p:to>
                                    </p:set>
                                    <p:animEffect transition="in" filter="fade">
                                      <p:cBhvr>
                                        <p:cTn id="16" dur="500"/>
                                        <p:tgtEl>
                                          <p:spTgt spid="214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40">
                                            <p:txEl>
                                              <p:pRg st="4" end="4"/>
                                            </p:txEl>
                                          </p:spTgt>
                                        </p:tgtEl>
                                        <p:attrNameLst>
                                          <p:attrName>style.visibility</p:attrName>
                                        </p:attrNameLst>
                                      </p:cBhvr>
                                      <p:to>
                                        <p:strVal val="visible"/>
                                      </p:to>
                                    </p:set>
                                    <p:animEffect transition="in" filter="fade">
                                      <p:cBhvr>
                                        <p:cTn id="19" dur="500"/>
                                        <p:tgtEl>
                                          <p:spTgt spid="214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40">
                                            <p:txEl>
                                              <p:pRg st="5" end="5"/>
                                            </p:txEl>
                                          </p:spTgt>
                                        </p:tgtEl>
                                        <p:attrNameLst>
                                          <p:attrName>style.visibility</p:attrName>
                                        </p:attrNameLst>
                                      </p:cBhvr>
                                      <p:to>
                                        <p:strVal val="visible"/>
                                      </p:to>
                                    </p:set>
                                    <p:animEffect transition="in" filter="fade">
                                      <p:cBhvr>
                                        <p:cTn id="22" dur="500"/>
                                        <p:tgtEl>
                                          <p:spTgt spid="214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40">
                                            <p:txEl>
                                              <p:pRg st="6" end="6"/>
                                            </p:txEl>
                                          </p:spTgt>
                                        </p:tgtEl>
                                        <p:attrNameLst>
                                          <p:attrName>style.visibility</p:attrName>
                                        </p:attrNameLst>
                                      </p:cBhvr>
                                      <p:to>
                                        <p:strVal val="visible"/>
                                      </p:to>
                                    </p:set>
                                    <p:animEffect transition="in" filter="fade">
                                      <p:cBhvr>
                                        <p:cTn id="27" dur="500"/>
                                        <p:tgtEl>
                                          <p:spTgt spid="214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0">
                                            <p:txEl>
                                              <p:pRg st="7" end="7"/>
                                            </p:txEl>
                                          </p:spTgt>
                                        </p:tgtEl>
                                        <p:attrNameLst>
                                          <p:attrName>style.visibility</p:attrName>
                                        </p:attrNameLst>
                                      </p:cBhvr>
                                      <p:to>
                                        <p:strVal val="visible"/>
                                      </p:to>
                                    </p:set>
                                    <p:animEffect transition="in" filter="fade">
                                      <p:cBhvr>
                                        <p:cTn id="32" dur="500"/>
                                        <p:tgtEl>
                                          <p:spTgt spid="214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40">
                                            <p:txEl>
                                              <p:pRg st="8" end="8"/>
                                            </p:txEl>
                                          </p:spTgt>
                                        </p:tgtEl>
                                        <p:attrNameLst>
                                          <p:attrName>style.visibility</p:attrName>
                                        </p:attrNameLst>
                                      </p:cBhvr>
                                      <p:to>
                                        <p:strVal val="visible"/>
                                      </p:to>
                                    </p:set>
                                    <p:animEffect transition="in" filter="fade">
                                      <p:cBhvr>
                                        <p:cTn id="37" dur="500"/>
                                        <p:tgtEl>
                                          <p:spTgt spid="214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40">
                                            <p:txEl>
                                              <p:pRg st="9" end="9"/>
                                            </p:txEl>
                                          </p:spTgt>
                                        </p:tgtEl>
                                        <p:attrNameLst>
                                          <p:attrName>style.visibility</p:attrName>
                                        </p:attrNameLst>
                                      </p:cBhvr>
                                      <p:to>
                                        <p:strVal val="visible"/>
                                      </p:to>
                                    </p:set>
                                    <p:animEffect transition="in" filter="fade">
                                      <p:cBhvr>
                                        <p:cTn id="42" dur="500"/>
                                        <p:tgtEl>
                                          <p:spTgt spid="214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1729563" y="1492650"/>
            <a:ext cx="5706139"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spc="600" dirty="0"/>
              <a:t>Thanks!</a:t>
            </a:r>
            <a:endParaRPr sz="7200" spc="600" dirty="0"/>
          </a:p>
        </p:txBody>
      </p:sp>
      <p:sp>
        <p:nvSpPr>
          <p:cNvPr id="4" name="Rectangle 3">
            <a:extLst>
              <a:ext uri="{FF2B5EF4-FFF2-40B4-BE49-F238E27FC236}">
                <a16:creationId xmlns:a16="http://schemas.microsoft.com/office/drawing/2014/main" id="{BB9D5638-FF4F-42C8-ABD8-F46AABC36530}"/>
              </a:ext>
            </a:extLst>
          </p:cNvPr>
          <p:cNvSpPr/>
          <p:nvPr/>
        </p:nvSpPr>
        <p:spPr>
          <a:xfrm>
            <a:off x="2573079" y="3657600"/>
            <a:ext cx="4217582" cy="68757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604823-0D7A-4010-8B5A-E6CA28925D6E}"/>
              </a:ext>
            </a:extLst>
          </p:cNvPr>
          <p:cNvSpPr txBox="1"/>
          <p:nvPr/>
        </p:nvSpPr>
        <p:spPr>
          <a:xfrm>
            <a:off x="3140149" y="2791509"/>
            <a:ext cx="2863702" cy="646331"/>
          </a:xfrm>
          <a:prstGeom prst="rect">
            <a:avLst/>
          </a:prstGeom>
          <a:noFill/>
        </p:spPr>
        <p:txBody>
          <a:bodyPr wrap="square" rtlCol="0">
            <a:spAutoFit/>
          </a:bodyPr>
          <a:lstStyle/>
          <a:p>
            <a:r>
              <a:rPr lang="en-US" sz="1800" dirty="0">
                <a:latin typeface="Barlow Semi Condensed"/>
                <a:sym typeface="Barlow Semi Condensed"/>
              </a:rPr>
              <a:t>20DCS122 – Kathan Shukla</a:t>
            </a:r>
          </a:p>
          <a:p>
            <a:r>
              <a:rPr lang="en-US" sz="1800" dirty="0">
                <a:latin typeface="Barlow Semi Condensed"/>
                <a:sym typeface="Barlow Semi Condensed"/>
              </a:rPr>
              <a:t>20DCS118 – Vansh Shah</a:t>
            </a:r>
            <a:endParaRPr lang="en-IN" sz="1800" dirty="0">
              <a:latin typeface="Barlow Semi Condensed"/>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05"/>
                                        </p:tgtEl>
                                        <p:attrNameLst>
                                          <p:attrName>style.visibility</p:attrName>
                                        </p:attrNameLst>
                                      </p:cBhvr>
                                      <p:to>
                                        <p:strVal val="visible"/>
                                      </p:to>
                                    </p:set>
                                    <p:animEffect transition="in" filter="fade">
                                      <p:cBhvr>
                                        <p:cTn id="7" dur="500"/>
                                        <p:tgtEl>
                                          <p:spTgt spid="36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pic>
        <p:nvPicPr>
          <p:cNvPr id="5" name="Picture 4">
            <a:extLst>
              <a:ext uri="{FF2B5EF4-FFF2-40B4-BE49-F238E27FC236}">
                <a16:creationId xmlns:a16="http://schemas.microsoft.com/office/drawing/2014/main" id="{24CA6616-AF17-4FB3-9E02-61280FD886E5}"/>
              </a:ext>
            </a:extLst>
          </p:cNvPr>
          <p:cNvPicPr>
            <a:picLocks noChangeAspect="1"/>
          </p:cNvPicPr>
          <p:nvPr/>
        </p:nvPicPr>
        <p:blipFill>
          <a:blip r:embed="rId3"/>
          <a:stretch>
            <a:fillRect/>
          </a:stretch>
        </p:blipFill>
        <p:spPr>
          <a:xfrm>
            <a:off x="1442828" y="1092997"/>
            <a:ext cx="6942846" cy="4083653"/>
          </a:xfrm>
          <a:prstGeom prst="rect">
            <a:avLst/>
          </a:prstGeom>
        </p:spPr>
      </p:pic>
      <p:sp>
        <p:nvSpPr>
          <p:cNvPr id="3" name="TextBox 2">
            <a:extLst>
              <a:ext uri="{FF2B5EF4-FFF2-40B4-BE49-F238E27FC236}">
                <a16:creationId xmlns:a16="http://schemas.microsoft.com/office/drawing/2014/main" id="{89F93ACF-FA9F-5898-5C73-AA3432B7DB09}"/>
              </a:ext>
            </a:extLst>
          </p:cNvPr>
          <p:cNvSpPr txBox="1"/>
          <p:nvPr/>
        </p:nvSpPr>
        <p:spPr>
          <a:xfrm>
            <a:off x="2409455" y="1860319"/>
            <a:ext cx="4698802" cy="2031325"/>
          </a:xfrm>
          <a:prstGeom prst="rect">
            <a:avLst/>
          </a:prstGeom>
          <a:noFill/>
        </p:spPr>
        <p:txBody>
          <a:bodyPr wrap="square">
            <a:spAutoFit/>
          </a:bodyPr>
          <a:lstStyle/>
          <a:p>
            <a:pPr algn="ctr"/>
            <a:r>
              <a:rPr lang="en-US" dirty="0">
                <a:solidFill>
                  <a:schemeClr val="dk2"/>
                </a:solidFill>
                <a:latin typeface="Barlow Semi Condensed"/>
              </a:rPr>
              <a:t>Welcome to our project presentation on 'Result Analysis.' Our project represents a convergence of technology and education, as we harnessed Python and Selenium to scrape student IDs and marks from our college's result website, revolutionizing the way we access and analyze academic data. This project endeavors to simplify the data collection process, providing valuable insights into student performance, including the identification of the top three highest and lowest scoring students and the calculation of the average marks for our entire student body.</a:t>
            </a:r>
            <a:endParaRPr lang="en-US" dirty="0">
              <a:solidFill>
                <a:schemeClr val="dk2"/>
              </a:solidFill>
              <a:latin typeface="Barlow Semi Condensed"/>
              <a:sym typeface="Barlow Semi Condensed"/>
            </a:endParaRPr>
          </a:p>
        </p:txBody>
      </p:sp>
      <p:sp>
        <p:nvSpPr>
          <p:cNvPr id="11" name="Google Shape;1890;p36">
            <a:extLst>
              <a:ext uri="{FF2B5EF4-FFF2-40B4-BE49-F238E27FC236}">
                <a16:creationId xmlns:a16="http://schemas.microsoft.com/office/drawing/2014/main" id="{79BF5921-86CF-4505-53F6-C2022ABB03B7}"/>
              </a:ext>
            </a:extLst>
          </p:cNvPr>
          <p:cNvSpPr txBox="1">
            <a:spLocks/>
          </p:cNvSpPr>
          <p:nvPr/>
        </p:nvSpPr>
        <p:spPr>
          <a:xfrm>
            <a:off x="2528250" y="326878"/>
            <a:ext cx="40875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4000" dirty="0"/>
              <a:t>1.  Introduction</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087" y="2649350"/>
            <a:ext cx="3201825"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Background Theory</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139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3" name="Google Shape;1890;p36">
            <a:extLst>
              <a:ext uri="{FF2B5EF4-FFF2-40B4-BE49-F238E27FC236}">
                <a16:creationId xmlns:a16="http://schemas.microsoft.com/office/drawing/2014/main" id="{9C268249-1A57-4A5F-9011-6B9E0D454EF1}"/>
              </a:ext>
            </a:extLst>
          </p:cNvPr>
          <p:cNvSpPr txBox="1">
            <a:spLocks noGrp="1"/>
          </p:cNvSpPr>
          <p:nvPr>
            <p:ph type="title"/>
          </p:nvPr>
        </p:nvSpPr>
        <p:spPr>
          <a:xfrm>
            <a:off x="1449155" y="374334"/>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Background Theory</a:t>
            </a:r>
            <a:endParaRPr sz="2400" dirty="0"/>
          </a:p>
        </p:txBody>
      </p:sp>
      <p:sp>
        <p:nvSpPr>
          <p:cNvPr id="12" name="TextBox 11">
            <a:extLst>
              <a:ext uri="{FF2B5EF4-FFF2-40B4-BE49-F238E27FC236}">
                <a16:creationId xmlns:a16="http://schemas.microsoft.com/office/drawing/2014/main" id="{9F8C80C2-9701-4C3A-BB24-9F3EBB3A3E1C}"/>
              </a:ext>
            </a:extLst>
          </p:cNvPr>
          <p:cNvSpPr txBox="1"/>
          <p:nvPr/>
        </p:nvSpPr>
        <p:spPr>
          <a:xfrm>
            <a:off x="1449155" y="1543599"/>
            <a:ext cx="5794357" cy="2462213"/>
          </a:xfrm>
          <a:prstGeom prst="rect">
            <a:avLst/>
          </a:prstGeom>
          <a:noFill/>
        </p:spPr>
        <p:txBody>
          <a:bodyPr wrap="square" rtlCol="0">
            <a:spAutoFit/>
          </a:bodyPr>
          <a:lstStyle/>
          <a:p>
            <a:r>
              <a:rPr lang="en-US" b="1" dirty="0">
                <a:solidFill>
                  <a:schemeClr val="dk2"/>
                </a:solidFill>
                <a:latin typeface="Barlow Semi Condensed"/>
                <a:ea typeface="Barlow Semi Condensed"/>
                <a:cs typeface="Barlow Semi Condensed"/>
              </a:rPr>
              <a:t>Addressing Academic Data Complexity: </a:t>
            </a:r>
            <a:r>
              <a:rPr lang="en-US" dirty="0">
                <a:solidFill>
                  <a:schemeClr val="dk2"/>
                </a:solidFill>
                <a:latin typeface="Barlow Semi Condensed"/>
                <a:ea typeface="Barlow Semi Condensed"/>
                <a:cs typeface="Barlow Semi Condensed"/>
              </a:rPr>
              <a:t>Our project, "Result Analysis," was conceived to simplify the complex task of interpreting academic results. We aimed to streamline the process for students and faculty.</a:t>
            </a:r>
          </a:p>
          <a:p>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Inspired by Real-World Challenges: </a:t>
            </a:r>
            <a:r>
              <a:rPr lang="en-US" dirty="0">
                <a:solidFill>
                  <a:schemeClr val="dk2"/>
                </a:solidFill>
                <a:latin typeface="Barlow Semi Condensed"/>
                <a:ea typeface="Barlow Semi Condensed"/>
                <a:cs typeface="Barlow Semi Condensed"/>
              </a:rPr>
              <a:t>The project idea arose from real-world challenges faced by our college community in understanding academic data efficiently. Automation and data-driven insights were identified as solutions.</a:t>
            </a:r>
          </a:p>
          <a:p>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Automation for Efficiency: </a:t>
            </a:r>
            <a:r>
              <a:rPr lang="en-US" dirty="0">
                <a:solidFill>
                  <a:schemeClr val="dk2"/>
                </a:solidFill>
                <a:latin typeface="Barlow Semi Condensed"/>
                <a:ea typeface="Barlow Semi Condensed"/>
                <a:cs typeface="Barlow Semi Condensed"/>
              </a:rPr>
              <a:t>Leveraging Python's Selenium library for web scraping, we automated data collection from our college's website. This project aimed to ease data analysis and improve educational decision-making.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087" y="2649350"/>
            <a:ext cx="3201825"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Existing System and its limitations</a:t>
            </a:r>
            <a:endParaRPr sz="32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60764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0;p36">
            <a:extLst>
              <a:ext uri="{FF2B5EF4-FFF2-40B4-BE49-F238E27FC236}">
                <a16:creationId xmlns:a16="http://schemas.microsoft.com/office/drawing/2014/main" id="{37429280-D69F-1B88-C4CB-323CA068EE97}"/>
              </a:ext>
            </a:extLst>
          </p:cNvPr>
          <p:cNvSpPr txBox="1">
            <a:spLocks noGrp="1"/>
          </p:cNvSpPr>
          <p:nvPr>
            <p:ph type="title"/>
          </p:nvPr>
        </p:nvSpPr>
        <p:spPr>
          <a:xfrm>
            <a:off x="1220555" y="471073"/>
            <a:ext cx="686617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Existing System and its limitations</a:t>
            </a:r>
            <a:endParaRPr sz="2400" dirty="0"/>
          </a:p>
        </p:txBody>
      </p:sp>
      <p:sp>
        <p:nvSpPr>
          <p:cNvPr id="7" name="TextBox 6">
            <a:extLst>
              <a:ext uri="{FF2B5EF4-FFF2-40B4-BE49-F238E27FC236}">
                <a16:creationId xmlns:a16="http://schemas.microsoft.com/office/drawing/2014/main" id="{9D422C8C-5033-22D1-161D-1D8BCBAF235D}"/>
              </a:ext>
            </a:extLst>
          </p:cNvPr>
          <p:cNvSpPr txBox="1"/>
          <p:nvPr/>
        </p:nvSpPr>
        <p:spPr>
          <a:xfrm>
            <a:off x="1603384" y="1572032"/>
            <a:ext cx="6483342" cy="2462213"/>
          </a:xfrm>
          <a:prstGeom prst="rect">
            <a:avLst/>
          </a:prstGeom>
          <a:noFill/>
        </p:spPr>
        <p:txBody>
          <a:bodyPr wrap="square" rtlCol="0">
            <a:spAutoFit/>
          </a:bodyPr>
          <a:lstStyle/>
          <a:p>
            <a:r>
              <a:rPr lang="en-US" b="1" dirty="0">
                <a:solidFill>
                  <a:schemeClr val="dk2"/>
                </a:solidFill>
                <a:latin typeface="Barlow Semi Condensed"/>
                <a:ea typeface="Barlow Semi Condensed"/>
                <a:cs typeface="Barlow Semi Condensed"/>
              </a:rPr>
              <a:t>Manual Data Entry:</a:t>
            </a:r>
          </a:p>
          <a:p>
            <a:pPr lvl="1"/>
            <a:r>
              <a:rPr lang="en-US" dirty="0">
                <a:solidFill>
                  <a:schemeClr val="dk2"/>
                </a:solidFill>
                <a:latin typeface="Barlow Semi Condensed"/>
                <a:ea typeface="Barlow Semi Condensed"/>
                <a:cs typeface="Barlow Semi Condensed"/>
              </a:rPr>
              <a:t>- Time-consuming and error-prone.</a:t>
            </a:r>
          </a:p>
          <a:p>
            <a:pPr lvl="1"/>
            <a:r>
              <a:rPr lang="en-US" dirty="0">
                <a:solidFill>
                  <a:schemeClr val="dk2"/>
                </a:solidFill>
                <a:latin typeface="Barlow Semi Condensed"/>
                <a:ea typeface="Barlow Semi Condensed"/>
                <a:cs typeface="Barlow Semi Condensed"/>
              </a:rPr>
              <a:t>- Prone to human errors in data entry.</a:t>
            </a:r>
          </a:p>
          <a:p>
            <a:pPr lvl="1"/>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Lack of Automation:</a:t>
            </a:r>
          </a:p>
          <a:p>
            <a:pPr lvl="1"/>
            <a:r>
              <a:rPr lang="en-US" dirty="0">
                <a:solidFill>
                  <a:schemeClr val="dk2"/>
                </a:solidFill>
                <a:latin typeface="Barlow Semi Condensed"/>
                <a:ea typeface="Barlow Semi Condensed"/>
                <a:cs typeface="Barlow Semi Condensed"/>
              </a:rPr>
              <a:t>- Inefficient for large datasets.</a:t>
            </a:r>
          </a:p>
          <a:p>
            <a:pPr lvl="1"/>
            <a:r>
              <a:rPr lang="en-US" dirty="0">
                <a:solidFill>
                  <a:schemeClr val="dk2"/>
                </a:solidFill>
                <a:latin typeface="Barlow Semi Condensed"/>
                <a:ea typeface="Barlow Semi Condensed"/>
                <a:cs typeface="Barlow Semi Condensed"/>
              </a:rPr>
              <a:t>- Resource-intensive and non-scalable.</a:t>
            </a:r>
          </a:p>
          <a:p>
            <a:pPr lvl="1"/>
            <a:endParaRPr lang="en-US" dirty="0">
              <a:solidFill>
                <a:schemeClr val="dk2"/>
              </a:solidFill>
              <a:latin typeface="Barlow Semi Condensed"/>
              <a:ea typeface="Barlow Semi Condensed"/>
              <a:cs typeface="Barlow Semi Condensed"/>
            </a:endParaRPr>
          </a:p>
          <a:p>
            <a:r>
              <a:rPr lang="en-US" b="1" dirty="0">
                <a:solidFill>
                  <a:schemeClr val="dk2"/>
                </a:solidFill>
                <a:latin typeface="Barlow Semi Condensed"/>
                <a:ea typeface="Barlow Semi Condensed"/>
                <a:cs typeface="Barlow Semi Condensed"/>
              </a:rPr>
              <a:t>Limited Insights:</a:t>
            </a:r>
          </a:p>
          <a:p>
            <a:pPr lvl="1"/>
            <a:r>
              <a:rPr lang="en-US" dirty="0">
                <a:solidFill>
                  <a:schemeClr val="dk2"/>
                </a:solidFill>
                <a:latin typeface="Barlow Semi Condensed"/>
                <a:ea typeface="Barlow Semi Condensed"/>
                <a:cs typeface="Barlow Semi Condensed"/>
              </a:rPr>
              <a:t>- Provides minimal analytical capabilities.</a:t>
            </a:r>
          </a:p>
          <a:p>
            <a:pPr lvl="1"/>
            <a:r>
              <a:rPr lang="en-US" dirty="0">
                <a:solidFill>
                  <a:schemeClr val="dk2"/>
                </a:solidFill>
                <a:latin typeface="Barlow Semi Condensed"/>
                <a:ea typeface="Barlow Semi Condensed"/>
                <a:cs typeface="Barlow Semi Condensed"/>
              </a:rPr>
              <a:t>- Hinders in-depth data analysis and visualization.</a:t>
            </a:r>
          </a:p>
        </p:txBody>
      </p:sp>
    </p:spTree>
    <p:extLst>
      <p:ext uri="{BB962C8B-B14F-4D97-AF65-F5344CB8AC3E}">
        <p14:creationId xmlns:p14="http://schemas.microsoft.com/office/powerpoint/2010/main" val="19355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087" y="2649350"/>
            <a:ext cx="3201825"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Scope of the system</a:t>
            </a:r>
            <a:endParaRPr sz="32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48914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0;p36">
            <a:extLst>
              <a:ext uri="{FF2B5EF4-FFF2-40B4-BE49-F238E27FC236}">
                <a16:creationId xmlns:a16="http://schemas.microsoft.com/office/drawing/2014/main" id="{37429280-D69F-1B88-C4CB-323CA068EE97}"/>
              </a:ext>
            </a:extLst>
          </p:cNvPr>
          <p:cNvSpPr txBox="1">
            <a:spLocks noGrp="1"/>
          </p:cNvSpPr>
          <p:nvPr>
            <p:ph type="title"/>
          </p:nvPr>
        </p:nvSpPr>
        <p:spPr>
          <a:xfrm>
            <a:off x="1227699" y="1035430"/>
            <a:ext cx="686617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Scope of the system</a:t>
            </a:r>
            <a:endParaRPr sz="2400" dirty="0"/>
          </a:p>
        </p:txBody>
      </p:sp>
      <p:sp>
        <p:nvSpPr>
          <p:cNvPr id="7" name="TextBox 6">
            <a:extLst>
              <a:ext uri="{FF2B5EF4-FFF2-40B4-BE49-F238E27FC236}">
                <a16:creationId xmlns:a16="http://schemas.microsoft.com/office/drawing/2014/main" id="{9D422C8C-5033-22D1-161D-1D8BCBAF235D}"/>
              </a:ext>
            </a:extLst>
          </p:cNvPr>
          <p:cNvSpPr txBox="1"/>
          <p:nvPr/>
        </p:nvSpPr>
        <p:spPr>
          <a:xfrm>
            <a:off x="1419113" y="2208389"/>
            <a:ext cx="6483342" cy="1169551"/>
          </a:xfrm>
          <a:prstGeom prst="rect">
            <a:avLst/>
          </a:prstGeom>
          <a:noFill/>
        </p:spPr>
        <p:txBody>
          <a:bodyPr wrap="square" rtlCol="0">
            <a:spAutoFit/>
          </a:bodyPr>
          <a:lstStyle/>
          <a:p>
            <a:pPr marL="285750" indent="-285750">
              <a:buClr>
                <a:schemeClr val="dk1"/>
              </a:buClr>
              <a:buSzPts val="1100"/>
              <a:buFontTx/>
              <a:buChar char="-"/>
            </a:pPr>
            <a:r>
              <a:rPr lang="en-US" dirty="0">
                <a:solidFill>
                  <a:schemeClr val="dk2"/>
                </a:solidFill>
                <a:latin typeface="Barlow Semi Condensed"/>
                <a:ea typeface="Barlow Semi Condensed"/>
                <a:cs typeface="Barlow Semi Condensed"/>
              </a:rPr>
              <a:t>The 'Result Analysis' system aims to automate the collection and analysis of student performance data from our college's result website using Python's Selenium and Pandas. This project provides insights into the top and bottom performers while calculating the average marks of students. It also opens possibilities for future enhancements, contributing to better academic monitoring.</a:t>
            </a:r>
          </a:p>
        </p:txBody>
      </p:sp>
    </p:spTree>
    <p:extLst>
      <p:ext uri="{BB962C8B-B14F-4D97-AF65-F5344CB8AC3E}">
        <p14:creationId xmlns:p14="http://schemas.microsoft.com/office/powerpoint/2010/main" val="216389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2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1686</TotalTime>
  <Words>805</Words>
  <Application>Microsoft Office PowerPoint</Application>
  <PresentationFormat>On-screen Show (16:9)</PresentationFormat>
  <Paragraphs>109</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Barlow Semi Condensed Medium</vt:lpstr>
      <vt:lpstr>Roboto Condensed Light</vt:lpstr>
      <vt:lpstr>Fjalla One</vt:lpstr>
      <vt:lpstr>Barlow Semi Condensed</vt:lpstr>
      <vt:lpstr>Technology Consulting by Slidesgo</vt:lpstr>
      <vt:lpstr>Result Analysis</vt:lpstr>
      <vt:lpstr>Table of Contents</vt:lpstr>
      <vt:lpstr>PowerPoint Presentation</vt:lpstr>
      <vt:lpstr>Background Theory</vt:lpstr>
      <vt:lpstr>Background Theory</vt:lpstr>
      <vt:lpstr>Existing System and its limitations</vt:lpstr>
      <vt:lpstr>Existing System and its limitations</vt:lpstr>
      <vt:lpstr>Scope of the system</vt:lpstr>
      <vt:lpstr>Scope of the system</vt:lpstr>
      <vt:lpstr>Pre-requisites for building this system</vt:lpstr>
      <vt:lpstr>Pre-requisite for building this system</vt:lpstr>
      <vt:lpstr>Steps Involved </vt:lpstr>
      <vt:lpstr>Steps Involved</vt:lpstr>
      <vt:lpstr>Software &amp; Hardware Specifications</vt:lpstr>
      <vt:lpstr>Software &amp; Hardware Specification</vt:lpstr>
      <vt:lpstr>Gantt Chart</vt:lpstr>
      <vt:lpstr>Gantt chart</vt:lpstr>
      <vt:lpstr>Conclusion      </vt:lpstr>
      <vt:lpstr>Reference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Management</dc:title>
  <dc:creator>Dell</dc:creator>
  <cp:lastModifiedBy>lenovo</cp:lastModifiedBy>
  <cp:revision>14</cp:revision>
  <dcterms:modified xsi:type="dcterms:W3CDTF">2023-10-09T09:52:36Z</dcterms:modified>
</cp:coreProperties>
</file>