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18"/>
  </p:notesMasterIdLst>
  <p:handoutMasterIdLst>
    <p:handoutMasterId r:id="rId19"/>
  </p:handoutMasterIdLst>
  <p:sldIdLst>
    <p:sldId id="266" r:id="rId3"/>
    <p:sldId id="334" r:id="rId4"/>
    <p:sldId id="333" r:id="rId5"/>
    <p:sldId id="267" r:id="rId6"/>
    <p:sldId id="330" r:id="rId7"/>
    <p:sldId id="315" r:id="rId8"/>
    <p:sldId id="316" r:id="rId9"/>
    <p:sldId id="317" r:id="rId10"/>
    <p:sldId id="319" r:id="rId11"/>
    <p:sldId id="318" r:id="rId12"/>
    <p:sldId id="338" r:id="rId13"/>
    <p:sldId id="335" r:id="rId14"/>
    <p:sldId id="337" r:id="rId15"/>
    <p:sldId id="295" r:id="rId16"/>
    <p:sldId id="339" r:id="rId1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888">
          <p15:clr>
            <a:srgbClr val="A4A3A4"/>
          </p15:clr>
        </p15:guide>
        <p15:guide id="3" orient="horz" pos="432">
          <p15:clr>
            <a:srgbClr val="A4A3A4"/>
          </p15:clr>
        </p15:guide>
        <p15:guide id="4" orient="horz" pos="3072">
          <p15:clr>
            <a:srgbClr val="A4A3A4"/>
          </p15:clr>
        </p15:guide>
        <p15:guide id="5" orient="horz" pos="3408">
          <p15:clr>
            <a:srgbClr val="A4A3A4"/>
          </p15:clr>
        </p15:guide>
        <p15:guide id="6" pos="3839">
          <p15:clr>
            <a:srgbClr val="A4A3A4"/>
          </p15:clr>
        </p15:guide>
        <p15:guide id="7" pos="383">
          <p15:clr>
            <a:srgbClr val="A4A3A4"/>
          </p15:clr>
        </p15:guide>
        <p15:guide id="8" pos="7295">
          <p15:clr>
            <a:srgbClr val="A4A3A4"/>
          </p15:clr>
        </p15:guide>
        <p15:guide id="9" pos="815">
          <p15:clr>
            <a:srgbClr val="A4A3A4"/>
          </p15:clr>
        </p15:guide>
        <p15:guide id="10" pos="2879">
          <p15:clr>
            <a:srgbClr val="A4A3A4"/>
          </p15:clr>
        </p15:guide>
        <p15:guide id="11" pos="30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p:cViewPr varScale="1">
        <p:scale>
          <a:sx n="73" d="100"/>
          <a:sy n="73" d="100"/>
        </p:scale>
        <p:origin x="456" y="72"/>
      </p:cViewPr>
      <p:guideLst>
        <p:guide orient="horz" pos="2160"/>
        <p:guide orient="horz" pos="3888"/>
        <p:guide orient="horz" pos="432"/>
        <p:guide orient="horz" pos="3072"/>
        <p:guide orient="horz" pos="3408"/>
        <p:guide pos="3839"/>
        <p:guide pos="383"/>
        <p:guide pos="7295"/>
        <p:guide pos="815"/>
        <p:guide pos="2879"/>
        <p:guide pos="3071"/>
      </p:guideLst>
    </p:cSldViewPr>
  </p:slideViewPr>
  <p:notesTextViewPr>
    <p:cViewPr>
      <p:scale>
        <a:sx n="1" d="1"/>
        <a:sy n="1" d="1"/>
      </p:scale>
      <p:origin x="0" y="0"/>
    </p:cViewPr>
  </p:notesTextViewPr>
  <p:sorterViewPr>
    <p:cViewPr>
      <p:scale>
        <a:sx n="100" d="100"/>
        <a:sy n="100" d="100"/>
      </p:scale>
      <p:origin x="0" y="2568"/>
    </p:cViewPr>
  </p:sorterViewPr>
  <p:notesViewPr>
    <p:cSldViewPr showGuides="1">
      <p:cViewPr varScale="1">
        <p:scale>
          <a:sx n="80" d="100"/>
          <a:sy n="80" d="100"/>
        </p:scale>
        <p:origin x="3174"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A686B95-AB31-41FC-87B9-1B7F16CE0628}"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56CD023B-2F1B-467A-9869-FB498EEF37F7}">
      <dgm:prSet phldrT="[Text]" custT="1"/>
      <dgm:spPr>
        <a:solidFill>
          <a:schemeClr val="accent1"/>
        </a:solidFill>
        <a:ln>
          <a:solidFill>
            <a:schemeClr val="accent1"/>
          </a:solidFill>
        </a:ln>
      </dgm:spPr>
      <dgm:t>
        <a:bodyPr/>
        <a:lstStyle/>
        <a:p>
          <a:r>
            <a:rPr lang="en-US" sz="2800" dirty="0" smtClean="0"/>
            <a:t>Restraint clause is void unless reasonable. Rest of contract is valid </a:t>
          </a:r>
          <a:endParaRPr lang="en-US" sz="2800" dirty="0"/>
        </a:p>
      </dgm:t>
    </dgm:pt>
    <dgm:pt modelId="{1AAA0804-7CD0-40D6-95C3-E9068149B28B}" type="parTrans" cxnId="{81EF0590-A501-4767-A180-8097B2C9D2FF}">
      <dgm:prSet/>
      <dgm:spPr/>
      <dgm:t>
        <a:bodyPr/>
        <a:lstStyle/>
        <a:p>
          <a:endParaRPr lang="en-US"/>
        </a:p>
      </dgm:t>
    </dgm:pt>
    <dgm:pt modelId="{AF6651B6-C014-4294-AB3D-5C96374498C0}" type="sibTrans" cxnId="{81EF0590-A501-4767-A180-8097B2C9D2FF}">
      <dgm:prSet/>
      <dgm:spPr/>
      <dgm:t>
        <a:bodyPr/>
        <a:lstStyle/>
        <a:p>
          <a:endParaRPr lang="en-US"/>
        </a:p>
      </dgm:t>
    </dgm:pt>
    <dgm:pt modelId="{3F9A532B-2679-498E-9387-586B4B6EF6B6}">
      <dgm:prSet phldrT="[Text]" custT="1"/>
      <dgm:spPr>
        <a:solidFill>
          <a:schemeClr val="accent1">
            <a:lumMod val="50000"/>
          </a:schemeClr>
        </a:solidFill>
      </dgm:spPr>
      <dgm:t>
        <a:bodyPr/>
        <a:lstStyle/>
        <a:p>
          <a:r>
            <a:rPr lang="en-US" sz="2400" dirty="0" smtClean="0"/>
            <a:t>Misrepresentation makes the contract voidable (valid until avoided)  </a:t>
          </a:r>
          <a:endParaRPr lang="en-US" sz="2400" dirty="0"/>
        </a:p>
      </dgm:t>
    </dgm:pt>
    <dgm:pt modelId="{4D0EF588-0DEF-46D1-B888-F051AF5DD53F}" type="parTrans" cxnId="{311C13A3-F680-4740-B2D4-9000D4FE100F}">
      <dgm:prSet/>
      <dgm:spPr/>
      <dgm:t>
        <a:bodyPr/>
        <a:lstStyle/>
        <a:p>
          <a:endParaRPr lang="en-US"/>
        </a:p>
      </dgm:t>
    </dgm:pt>
    <dgm:pt modelId="{D6E95965-8A5E-4F9B-991A-96841688C04F}" type="sibTrans" cxnId="{311C13A3-F680-4740-B2D4-9000D4FE100F}">
      <dgm:prSet/>
      <dgm:spPr/>
      <dgm:t>
        <a:bodyPr/>
        <a:lstStyle/>
        <a:p>
          <a:endParaRPr lang="en-US"/>
        </a:p>
      </dgm:t>
    </dgm:pt>
    <dgm:pt modelId="{288E6E86-8CDA-4058-94AC-5FB5F33CE18B}">
      <dgm:prSet phldrT="[Text]" custT="1"/>
      <dgm:spPr>
        <a:solidFill>
          <a:schemeClr val="accent3">
            <a:lumMod val="50000"/>
          </a:schemeClr>
        </a:solidFill>
      </dgm:spPr>
      <dgm:t>
        <a:bodyPr/>
        <a:lstStyle/>
        <a:p>
          <a:r>
            <a:rPr lang="en-US" sz="2800" dirty="0" smtClean="0"/>
            <a:t>Duress makes the contract voidable </a:t>
          </a:r>
          <a:endParaRPr lang="en-US" sz="2800" dirty="0"/>
        </a:p>
      </dgm:t>
    </dgm:pt>
    <dgm:pt modelId="{7CECCA1B-D34E-4CAE-BB7E-0673C0EA3B27}" type="parTrans" cxnId="{6EC63822-EE88-47D9-8028-05E3C29866E6}">
      <dgm:prSet/>
      <dgm:spPr/>
      <dgm:t>
        <a:bodyPr/>
        <a:lstStyle/>
        <a:p>
          <a:endParaRPr lang="en-US"/>
        </a:p>
      </dgm:t>
    </dgm:pt>
    <dgm:pt modelId="{C63E7A9C-3FA3-46FA-AAF2-9E5EAE818C65}" type="sibTrans" cxnId="{6EC63822-EE88-47D9-8028-05E3C29866E6}">
      <dgm:prSet/>
      <dgm:spPr/>
      <dgm:t>
        <a:bodyPr/>
        <a:lstStyle/>
        <a:p>
          <a:endParaRPr lang="en-US"/>
        </a:p>
      </dgm:t>
    </dgm:pt>
    <dgm:pt modelId="{9BAACEEC-29D6-401A-931C-BB808EE4F0D2}" type="pres">
      <dgm:prSet presAssocID="{0A686B95-AB31-41FC-87B9-1B7F16CE0628}" presName="linear" presStyleCnt="0">
        <dgm:presLayoutVars>
          <dgm:dir/>
          <dgm:animLvl val="lvl"/>
          <dgm:resizeHandles val="exact"/>
        </dgm:presLayoutVars>
      </dgm:prSet>
      <dgm:spPr/>
      <dgm:t>
        <a:bodyPr/>
        <a:lstStyle/>
        <a:p>
          <a:endParaRPr lang="en-US"/>
        </a:p>
      </dgm:t>
    </dgm:pt>
    <dgm:pt modelId="{EC2FA57B-CC14-4234-8077-66CDA9F4A676}" type="pres">
      <dgm:prSet presAssocID="{56CD023B-2F1B-467A-9869-FB498EEF37F7}" presName="parentLin" presStyleCnt="0"/>
      <dgm:spPr/>
    </dgm:pt>
    <dgm:pt modelId="{EB27DD5E-9CED-43CB-AC74-A77983C822C7}" type="pres">
      <dgm:prSet presAssocID="{56CD023B-2F1B-467A-9869-FB498EEF37F7}" presName="parentLeftMargin" presStyleLbl="node1" presStyleIdx="0" presStyleCnt="3"/>
      <dgm:spPr/>
      <dgm:t>
        <a:bodyPr/>
        <a:lstStyle/>
        <a:p>
          <a:endParaRPr lang="en-US"/>
        </a:p>
      </dgm:t>
    </dgm:pt>
    <dgm:pt modelId="{E84A4343-9BFB-4AC7-B0D0-DF58E49183F3}" type="pres">
      <dgm:prSet presAssocID="{56CD023B-2F1B-467A-9869-FB498EEF37F7}" presName="parentText" presStyleLbl="node1" presStyleIdx="0" presStyleCnt="3" custScaleY="362992" custLinFactY="-100000" custLinFactNeighborX="5417" custLinFactNeighborY="-136465">
        <dgm:presLayoutVars>
          <dgm:chMax val="0"/>
          <dgm:bulletEnabled val="1"/>
        </dgm:presLayoutVars>
      </dgm:prSet>
      <dgm:spPr/>
      <dgm:t>
        <a:bodyPr/>
        <a:lstStyle/>
        <a:p>
          <a:endParaRPr lang="en-US"/>
        </a:p>
      </dgm:t>
    </dgm:pt>
    <dgm:pt modelId="{898C7F60-AF3F-4E97-AEDC-1499A96D625F}" type="pres">
      <dgm:prSet presAssocID="{56CD023B-2F1B-467A-9869-FB498EEF37F7}" presName="negativeSpace" presStyleCnt="0"/>
      <dgm:spPr/>
    </dgm:pt>
    <dgm:pt modelId="{0B3192DF-AEEE-4D8B-82AA-0FC4D4974ED0}" type="pres">
      <dgm:prSet presAssocID="{56CD023B-2F1B-467A-9869-FB498EEF37F7}" presName="childText" presStyleLbl="conFgAcc1" presStyleIdx="0" presStyleCnt="3">
        <dgm:presLayoutVars>
          <dgm:bulletEnabled val="1"/>
        </dgm:presLayoutVars>
      </dgm:prSet>
      <dgm:spPr/>
    </dgm:pt>
    <dgm:pt modelId="{EFEF0104-2987-41F0-95B5-326917219C38}" type="pres">
      <dgm:prSet presAssocID="{AF6651B6-C014-4294-AB3D-5C96374498C0}" presName="spaceBetweenRectangles" presStyleCnt="0"/>
      <dgm:spPr/>
    </dgm:pt>
    <dgm:pt modelId="{9027A73A-11D3-4784-9DE2-68258C2D1806}" type="pres">
      <dgm:prSet presAssocID="{3F9A532B-2679-498E-9387-586B4B6EF6B6}" presName="parentLin" presStyleCnt="0"/>
      <dgm:spPr/>
    </dgm:pt>
    <dgm:pt modelId="{E9B64088-9820-467C-886A-C826042F67A0}" type="pres">
      <dgm:prSet presAssocID="{3F9A532B-2679-498E-9387-586B4B6EF6B6}" presName="parentLeftMargin" presStyleLbl="node1" presStyleIdx="0" presStyleCnt="3"/>
      <dgm:spPr/>
      <dgm:t>
        <a:bodyPr/>
        <a:lstStyle/>
        <a:p>
          <a:endParaRPr lang="en-US"/>
        </a:p>
      </dgm:t>
    </dgm:pt>
    <dgm:pt modelId="{4495CE02-D466-43A4-903A-410B71494D95}" type="pres">
      <dgm:prSet presAssocID="{3F9A532B-2679-498E-9387-586B4B6EF6B6}" presName="parentText" presStyleLbl="node1" presStyleIdx="1" presStyleCnt="3" custScaleY="266241">
        <dgm:presLayoutVars>
          <dgm:chMax val="0"/>
          <dgm:bulletEnabled val="1"/>
        </dgm:presLayoutVars>
      </dgm:prSet>
      <dgm:spPr/>
      <dgm:t>
        <a:bodyPr/>
        <a:lstStyle/>
        <a:p>
          <a:endParaRPr lang="en-US"/>
        </a:p>
      </dgm:t>
    </dgm:pt>
    <dgm:pt modelId="{D130D763-65DF-4E83-A30D-2BB54CB81FFE}" type="pres">
      <dgm:prSet presAssocID="{3F9A532B-2679-498E-9387-586B4B6EF6B6}" presName="negativeSpace" presStyleCnt="0"/>
      <dgm:spPr/>
    </dgm:pt>
    <dgm:pt modelId="{40BA31F4-3DA0-4575-8914-A6DD9BEF8FC6}" type="pres">
      <dgm:prSet presAssocID="{3F9A532B-2679-498E-9387-586B4B6EF6B6}" presName="childText" presStyleLbl="conFgAcc1" presStyleIdx="1" presStyleCnt="3">
        <dgm:presLayoutVars>
          <dgm:bulletEnabled val="1"/>
        </dgm:presLayoutVars>
      </dgm:prSet>
      <dgm:spPr/>
    </dgm:pt>
    <dgm:pt modelId="{5C6FF280-C18D-4100-AD18-50996C569B03}" type="pres">
      <dgm:prSet presAssocID="{D6E95965-8A5E-4F9B-991A-96841688C04F}" presName="spaceBetweenRectangles" presStyleCnt="0"/>
      <dgm:spPr/>
    </dgm:pt>
    <dgm:pt modelId="{20E8BB3B-50FB-4495-BCA7-9436DF9E501F}" type="pres">
      <dgm:prSet presAssocID="{288E6E86-8CDA-4058-94AC-5FB5F33CE18B}" presName="parentLin" presStyleCnt="0"/>
      <dgm:spPr/>
    </dgm:pt>
    <dgm:pt modelId="{BB6B9835-389B-4C89-B5C9-E08CDF84F413}" type="pres">
      <dgm:prSet presAssocID="{288E6E86-8CDA-4058-94AC-5FB5F33CE18B}" presName="parentLeftMargin" presStyleLbl="node1" presStyleIdx="1" presStyleCnt="3"/>
      <dgm:spPr/>
      <dgm:t>
        <a:bodyPr/>
        <a:lstStyle/>
        <a:p>
          <a:endParaRPr lang="en-US"/>
        </a:p>
      </dgm:t>
    </dgm:pt>
    <dgm:pt modelId="{5C30AB43-295B-4FA0-93BF-129D436A2AB3}" type="pres">
      <dgm:prSet presAssocID="{288E6E86-8CDA-4058-94AC-5FB5F33CE18B}" presName="parentText" presStyleLbl="node1" presStyleIdx="2" presStyleCnt="3" custAng="0" custScaleY="365525">
        <dgm:presLayoutVars>
          <dgm:chMax val="0"/>
          <dgm:bulletEnabled val="1"/>
        </dgm:presLayoutVars>
      </dgm:prSet>
      <dgm:spPr/>
      <dgm:t>
        <a:bodyPr/>
        <a:lstStyle/>
        <a:p>
          <a:endParaRPr lang="en-US"/>
        </a:p>
      </dgm:t>
    </dgm:pt>
    <dgm:pt modelId="{B1B8A3ED-770F-4E58-8F1C-9983B253E79F}" type="pres">
      <dgm:prSet presAssocID="{288E6E86-8CDA-4058-94AC-5FB5F33CE18B}" presName="negativeSpace" presStyleCnt="0"/>
      <dgm:spPr/>
    </dgm:pt>
    <dgm:pt modelId="{3B5A0867-66B4-49C2-8B93-881F4F8298DE}" type="pres">
      <dgm:prSet presAssocID="{288E6E86-8CDA-4058-94AC-5FB5F33CE18B}" presName="childText" presStyleLbl="conFgAcc1" presStyleIdx="2" presStyleCnt="3">
        <dgm:presLayoutVars>
          <dgm:bulletEnabled val="1"/>
        </dgm:presLayoutVars>
      </dgm:prSet>
      <dgm:spPr/>
    </dgm:pt>
  </dgm:ptLst>
  <dgm:cxnLst>
    <dgm:cxn modelId="{8F253AA7-F997-44AF-B73F-F58C6F5CA359}" type="presOf" srcId="{0A686B95-AB31-41FC-87B9-1B7F16CE0628}" destId="{9BAACEEC-29D6-401A-931C-BB808EE4F0D2}" srcOrd="0" destOrd="0" presId="urn:microsoft.com/office/officeart/2005/8/layout/list1"/>
    <dgm:cxn modelId="{6EC63822-EE88-47D9-8028-05E3C29866E6}" srcId="{0A686B95-AB31-41FC-87B9-1B7F16CE0628}" destId="{288E6E86-8CDA-4058-94AC-5FB5F33CE18B}" srcOrd="2" destOrd="0" parTransId="{7CECCA1B-D34E-4CAE-BB7E-0673C0EA3B27}" sibTransId="{C63E7A9C-3FA3-46FA-AAF2-9E5EAE818C65}"/>
    <dgm:cxn modelId="{81EF0590-A501-4767-A180-8097B2C9D2FF}" srcId="{0A686B95-AB31-41FC-87B9-1B7F16CE0628}" destId="{56CD023B-2F1B-467A-9869-FB498EEF37F7}" srcOrd="0" destOrd="0" parTransId="{1AAA0804-7CD0-40D6-95C3-E9068149B28B}" sibTransId="{AF6651B6-C014-4294-AB3D-5C96374498C0}"/>
    <dgm:cxn modelId="{C2094651-AC1A-4F8F-98A1-BC3FD5E226C0}" type="presOf" srcId="{56CD023B-2F1B-467A-9869-FB498EEF37F7}" destId="{E84A4343-9BFB-4AC7-B0D0-DF58E49183F3}" srcOrd="1" destOrd="0" presId="urn:microsoft.com/office/officeart/2005/8/layout/list1"/>
    <dgm:cxn modelId="{311C13A3-F680-4740-B2D4-9000D4FE100F}" srcId="{0A686B95-AB31-41FC-87B9-1B7F16CE0628}" destId="{3F9A532B-2679-498E-9387-586B4B6EF6B6}" srcOrd="1" destOrd="0" parTransId="{4D0EF588-0DEF-46D1-B888-F051AF5DD53F}" sibTransId="{D6E95965-8A5E-4F9B-991A-96841688C04F}"/>
    <dgm:cxn modelId="{FB419EC3-EFED-4903-A510-26B70F6E89EE}" type="presOf" srcId="{3F9A532B-2679-498E-9387-586B4B6EF6B6}" destId="{E9B64088-9820-467C-886A-C826042F67A0}" srcOrd="0" destOrd="0" presId="urn:microsoft.com/office/officeart/2005/8/layout/list1"/>
    <dgm:cxn modelId="{FC9C507B-A75B-477F-9A30-461060645FA6}" type="presOf" srcId="{3F9A532B-2679-498E-9387-586B4B6EF6B6}" destId="{4495CE02-D466-43A4-903A-410B71494D95}" srcOrd="1" destOrd="0" presId="urn:microsoft.com/office/officeart/2005/8/layout/list1"/>
    <dgm:cxn modelId="{74D5C723-5782-47B6-974D-32944B21BBFD}" type="presOf" srcId="{288E6E86-8CDA-4058-94AC-5FB5F33CE18B}" destId="{5C30AB43-295B-4FA0-93BF-129D436A2AB3}" srcOrd="1" destOrd="0" presId="urn:microsoft.com/office/officeart/2005/8/layout/list1"/>
    <dgm:cxn modelId="{486084C3-E691-4DE7-B749-783A179B6E41}" type="presOf" srcId="{56CD023B-2F1B-467A-9869-FB498EEF37F7}" destId="{EB27DD5E-9CED-43CB-AC74-A77983C822C7}" srcOrd="0" destOrd="0" presId="urn:microsoft.com/office/officeart/2005/8/layout/list1"/>
    <dgm:cxn modelId="{8B7E39F7-7282-49C6-B501-B7860E8B5E1B}" type="presOf" srcId="{288E6E86-8CDA-4058-94AC-5FB5F33CE18B}" destId="{BB6B9835-389B-4C89-B5C9-E08CDF84F413}" srcOrd="0" destOrd="0" presId="urn:microsoft.com/office/officeart/2005/8/layout/list1"/>
    <dgm:cxn modelId="{73A44DA9-6F3E-4874-8B27-9D90DC6AC565}" type="presParOf" srcId="{9BAACEEC-29D6-401A-931C-BB808EE4F0D2}" destId="{EC2FA57B-CC14-4234-8077-66CDA9F4A676}" srcOrd="0" destOrd="0" presId="urn:microsoft.com/office/officeart/2005/8/layout/list1"/>
    <dgm:cxn modelId="{D94313C0-AD80-4D59-98C7-4F3F5506284F}" type="presParOf" srcId="{EC2FA57B-CC14-4234-8077-66CDA9F4A676}" destId="{EB27DD5E-9CED-43CB-AC74-A77983C822C7}" srcOrd="0" destOrd="0" presId="urn:microsoft.com/office/officeart/2005/8/layout/list1"/>
    <dgm:cxn modelId="{C7686D64-D85B-4AF2-AD57-9A8C80425EE0}" type="presParOf" srcId="{EC2FA57B-CC14-4234-8077-66CDA9F4A676}" destId="{E84A4343-9BFB-4AC7-B0D0-DF58E49183F3}" srcOrd="1" destOrd="0" presId="urn:microsoft.com/office/officeart/2005/8/layout/list1"/>
    <dgm:cxn modelId="{25278D3B-EF30-49CA-B963-99E14E900B21}" type="presParOf" srcId="{9BAACEEC-29D6-401A-931C-BB808EE4F0D2}" destId="{898C7F60-AF3F-4E97-AEDC-1499A96D625F}" srcOrd="1" destOrd="0" presId="urn:microsoft.com/office/officeart/2005/8/layout/list1"/>
    <dgm:cxn modelId="{85FCA592-BB92-4E9B-80F7-F512F01FD128}" type="presParOf" srcId="{9BAACEEC-29D6-401A-931C-BB808EE4F0D2}" destId="{0B3192DF-AEEE-4D8B-82AA-0FC4D4974ED0}" srcOrd="2" destOrd="0" presId="urn:microsoft.com/office/officeart/2005/8/layout/list1"/>
    <dgm:cxn modelId="{3CF8D09E-F008-4D00-9439-65FCF0408B0C}" type="presParOf" srcId="{9BAACEEC-29D6-401A-931C-BB808EE4F0D2}" destId="{EFEF0104-2987-41F0-95B5-326917219C38}" srcOrd="3" destOrd="0" presId="urn:microsoft.com/office/officeart/2005/8/layout/list1"/>
    <dgm:cxn modelId="{9B8ECF1D-E6E1-434B-8588-C84E2C1CAAB4}" type="presParOf" srcId="{9BAACEEC-29D6-401A-931C-BB808EE4F0D2}" destId="{9027A73A-11D3-4784-9DE2-68258C2D1806}" srcOrd="4" destOrd="0" presId="urn:microsoft.com/office/officeart/2005/8/layout/list1"/>
    <dgm:cxn modelId="{B8B3EB58-C46F-4593-878B-E3875E6C8A78}" type="presParOf" srcId="{9027A73A-11D3-4784-9DE2-68258C2D1806}" destId="{E9B64088-9820-467C-886A-C826042F67A0}" srcOrd="0" destOrd="0" presId="urn:microsoft.com/office/officeart/2005/8/layout/list1"/>
    <dgm:cxn modelId="{2A2434C3-40FC-4AAD-ACAB-DBB0194B37EF}" type="presParOf" srcId="{9027A73A-11D3-4784-9DE2-68258C2D1806}" destId="{4495CE02-D466-43A4-903A-410B71494D95}" srcOrd="1" destOrd="0" presId="urn:microsoft.com/office/officeart/2005/8/layout/list1"/>
    <dgm:cxn modelId="{60F823DA-1E87-45FF-AF4F-150755B7F30B}" type="presParOf" srcId="{9BAACEEC-29D6-401A-931C-BB808EE4F0D2}" destId="{D130D763-65DF-4E83-A30D-2BB54CB81FFE}" srcOrd="5" destOrd="0" presId="urn:microsoft.com/office/officeart/2005/8/layout/list1"/>
    <dgm:cxn modelId="{5135E000-D269-4141-8457-BE401C17992F}" type="presParOf" srcId="{9BAACEEC-29D6-401A-931C-BB808EE4F0D2}" destId="{40BA31F4-3DA0-4575-8914-A6DD9BEF8FC6}" srcOrd="6" destOrd="0" presId="urn:microsoft.com/office/officeart/2005/8/layout/list1"/>
    <dgm:cxn modelId="{D0048CD0-5684-4713-8D20-7B2909CAB36C}" type="presParOf" srcId="{9BAACEEC-29D6-401A-931C-BB808EE4F0D2}" destId="{5C6FF280-C18D-4100-AD18-50996C569B03}" srcOrd="7" destOrd="0" presId="urn:microsoft.com/office/officeart/2005/8/layout/list1"/>
    <dgm:cxn modelId="{CCDAEA84-6472-4109-A756-F7AE7DF150E0}" type="presParOf" srcId="{9BAACEEC-29D6-401A-931C-BB808EE4F0D2}" destId="{20E8BB3B-50FB-4495-BCA7-9436DF9E501F}" srcOrd="8" destOrd="0" presId="urn:microsoft.com/office/officeart/2005/8/layout/list1"/>
    <dgm:cxn modelId="{14E74E9C-AE6E-40D9-85D5-C6702D3B92E3}" type="presParOf" srcId="{20E8BB3B-50FB-4495-BCA7-9436DF9E501F}" destId="{BB6B9835-389B-4C89-B5C9-E08CDF84F413}" srcOrd="0" destOrd="0" presId="urn:microsoft.com/office/officeart/2005/8/layout/list1"/>
    <dgm:cxn modelId="{582E1521-A171-418A-A47D-75705D4E1425}" type="presParOf" srcId="{20E8BB3B-50FB-4495-BCA7-9436DF9E501F}" destId="{5C30AB43-295B-4FA0-93BF-129D436A2AB3}" srcOrd="1" destOrd="0" presId="urn:microsoft.com/office/officeart/2005/8/layout/list1"/>
    <dgm:cxn modelId="{C4AD73CC-DD13-4422-8D63-B7EAC1AC466C}" type="presParOf" srcId="{9BAACEEC-29D6-401A-931C-BB808EE4F0D2}" destId="{B1B8A3ED-770F-4E58-8F1C-9983B253E79F}" srcOrd="9" destOrd="0" presId="urn:microsoft.com/office/officeart/2005/8/layout/list1"/>
    <dgm:cxn modelId="{33D3A7C7-AAEC-4B88-BE0F-2E4220FB27FF}" type="presParOf" srcId="{9BAACEEC-29D6-401A-931C-BB808EE4F0D2}" destId="{3B5A0867-66B4-49C2-8B93-881F4F8298DE}"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3192DF-AEEE-4D8B-82AA-0FC4D4974ED0}">
      <dsp:nvSpPr>
        <dsp:cNvPr id="0" name=""/>
        <dsp:cNvSpPr/>
      </dsp:nvSpPr>
      <dsp:spPr>
        <a:xfrm>
          <a:off x="0" y="1120551"/>
          <a:ext cx="9497126" cy="3024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E84A4343-9BFB-4AC7-B0D0-DF58E49183F3}">
      <dsp:nvSpPr>
        <dsp:cNvPr id="0" name=""/>
        <dsp:cNvSpPr/>
      </dsp:nvSpPr>
      <dsp:spPr>
        <a:xfrm>
          <a:off x="500090" y="0"/>
          <a:ext cx="6641496" cy="1285862"/>
        </a:xfrm>
        <a:prstGeom prst="roundRect">
          <a:avLst/>
        </a:prstGeom>
        <a:solidFill>
          <a:schemeClr val="accent1"/>
        </a:solidFill>
        <a:ln>
          <a:solidFill>
            <a:schemeClr val="accent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251278" tIns="0" rIns="251278" bIns="0" numCol="1" spcCol="1270" anchor="ctr" anchorCtr="0">
          <a:noAutofit/>
        </a:bodyPr>
        <a:lstStyle/>
        <a:p>
          <a:pPr lvl="0" algn="l" defTabSz="1244600">
            <a:lnSpc>
              <a:spcPct val="90000"/>
            </a:lnSpc>
            <a:spcBef>
              <a:spcPct val="0"/>
            </a:spcBef>
            <a:spcAft>
              <a:spcPct val="35000"/>
            </a:spcAft>
          </a:pPr>
          <a:r>
            <a:rPr lang="en-US" sz="2800" kern="1200" dirty="0" smtClean="0"/>
            <a:t>Restraint clause is void unless reasonable. Rest of contract is valid </a:t>
          </a:r>
          <a:endParaRPr lang="en-US" sz="2800" kern="1200" dirty="0"/>
        </a:p>
      </dsp:txBody>
      <dsp:txXfrm>
        <a:off x="562861" y="62771"/>
        <a:ext cx="6515954" cy="1160320"/>
      </dsp:txXfrm>
    </dsp:sp>
    <dsp:sp modelId="{40BA31F4-3DA0-4575-8914-A6DD9BEF8FC6}">
      <dsp:nvSpPr>
        <dsp:cNvPr id="0" name=""/>
        <dsp:cNvSpPr/>
      </dsp:nvSpPr>
      <dsp:spPr>
        <a:xfrm>
          <a:off x="0" y="2253763"/>
          <a:ext cx="9497126" cy="3024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4495CE02-D466-43A4-903A-410B71494D95}">
      <dsp:nvSpPr>
        <dsp:cNvPr id="0" name=""/>
        <dsp:cNvSpPr/>
      </dsp:nvSpPr>
      <dsp:spPr>
        <a:xfrm>
          <a:off x="474392" y="1487751"/>
          <a:ext cx="6641496" cy="943132"/>
        </a:xfrm>
        <a:prstGeom prst="roundRect">
          <a:avLst/>
        </a:prstGeom>
        <a:solidFill>
          <a:schemeClr val="accent1">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51278" tIns="0" rIns="251278" bIns="0" numCol="1" spcCol="1270" anchor="ctr" anchorCtr="0">
          <a:noAutofit/>
        </a:bodyPr>
        <a:lstStyle/>
        <a:p>
          <a:pPr lvl="0" algn="l" defTabSz="1066800">
            <a:lnSpc>
              <a:spcPct val="90000"/>
            </a:lnSpc>
            <a:spcBef>
              <a:spcPct val="0"/>
            </a:spcBef>
            <a:spcAft>
              <a:spcPct val="35000"/>
            </a:spcAft>
          </a:pPr>
          <a:r>
            <a:rPr lang="en-US" sz="2400" kern="1200" dirty="0" smtClean="0"/>
            <a:t>Misrepresentation makes the contract voidable (valid until avoided)  </a:t>
          </a:r>
          <a:endParaRPr lang="en-US" sz="2400" kern="1200" dirty="0"/>
        </a:p>
      </dsp:txBody>
      <dsp:txXfrm>
        <a:off x="520432" y="1533791"/>
        <a:ext cx="6549416" cy="851052"/>
      </dsp:txXfrm>
    </dsp:sp>
    <dsp:sp modelId="{3B5A0867-66B4-49C2-8B93-881F4F8298DE}">
      <dsp:nvSpPr>
        <dsp:cNvPr id="0" name=""/>
        <dsp:cNvSpPr/>
      </dsp:nvSpPr>
      <dsp:spPr>
        <a:xfrm>
          <a:off x="0" y="3738679"/>
          <a:ext cx="9497126" cy="3024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5C30AB43-295B-4FA0-93BF-129D436A2AB3}">
      <dsp:nvSpPr>
        <dsp:cNvPr id="0" name=""/>
        <dsp:cNvSpPr/>
      </dsp:nvSpPr>
      <dsp:spPr>
        <a:xfrm>
          <a:off x="474392" y="2620963"/>
          <a:ext cx="6641496" cy="1294835"/>
        </a:xfrm>
        <a:prstGeom prst="roundRect">
          <a:avLst/>
        </a:prstGeom>
        <a:solidFill>
          <a:schemeClr val="accent3">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51278" tIns="0" rIns="251278" bIns="0" numCol="1" spcCol="1270" anchor="ctr" anchorCtr="0">
          <a:noAutofit/>
        </a:bodyPr>
        <a:lstStyle/>
        <a:p>
          <a:pPr lvl="0" algn="l" defTabSz="1244600">
            <a:lnSpc>
              <a:spcPct val="90000"/>
            </a:lnSpc>
            <a:spcBef>
              <a:spcPct val="0"/>
            </a:spcBef>
            <a:spcAft>
              <a:spcPct val="35000"/>
            </a:spcAft>
          </a:pPr>
          <a:r>
            <a:rPr lang="en-US" sz="2800" kern="1200" dirty="0" smtClean="0"/>
            <a:t>Duress makes the contract voidable </a:t>
          </a:r>
          <a:endParaRPr lang="en-US" sz="2800" kern="1200" dirty="0"/>
        </a:p>
      </dsp:txBody>
      <dsp:txXfrm>
        <a:off x="537601" y="2684172"/>
        <a:ext cx="6515078" cy="1168417"/>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C8CEC3D-96F7-401F-9673-3EE7F75C9C5B}" type="datetimeFigureOut">
              <a:rPr lang="en-US"/>
              <a:pPr/>
              <a:t>7/9/2020</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98ED8CD-4E4C-49AC-BDC6-2963BA49E54F}" type="slidenum">
              <a:rPr/>
              <a:pPr/>
              <a:t>‹#›</a:t>
            </a:fld>
            <a:endParaRPr dirty="0"/>
          </a:p>
        </p:txBody>
      </p:sp>
    </p:spTree>
    <p:extLst>
      <p:ext uri="{BB962C8B-B14F-4D97-AF65-F5344CB8AC3E}">
        <p14:creationId xmlns:p14="http://schemas.microsoft.com/office/powerpoint/2010/main" val="3434179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32BCF4-D26D-4DAF-9F57-FE1E61FE7935}" type="datetimeFigureOut">
              <a:rPr lang="en-US"/>
              <a:pPr/>
              <a:t>7/9/2020</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B91549-43BF-425A-AF25-75262019208C}" type="slidenum">
              <a:rPr/>
              <a:pPr/>
              <a:t>‹#›</a:t>
            </a:fld>
            <a:endParaRPr dirty="0"/>
          </a:p>
        </p:txBody>
      </p:sp>
    </p:spTree>
    <p:extLst>
      <p:ext uri="{BB962C8B-B14F-4D97-AF65-F5344CB8AC3E}">
        <p14:creationId xmlns:p14="http://schemas.microsoft.com/office/powerpoint/2010/main" val="4239286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3"/>
          <p:cNvGrpSpPr/>
          <p:nvPr/>
        </p:nvGrpSpPr>
        <p:grpSpPr>
          <a:xfrm>
            <a:off x="31542" y="-1"/>
            <a:ext cx="12190413" cy="6858001"/>
            <a:chOff x="-1588" y="0"/>
            <a:chExt cx="12190413" cy="6858001"/>
          </a:xfrm>
        </p:grpSpPr>
        <p:sp>
          <p:nvSpPr>
            <p:cNvPr id="11" name="Rectangle 10"/>
            <p:cNvSpPr/>
            <p:nvPr/>
          </p:nvSpPr>
          <p:spPr>
            <a:xfrm>
              <a:off x="-1588" y="0"/>
              <a:ext cx="12188952" cy="685800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4873625" y="0"/>
              <a:ext cx="7315200" cy="6858001"/>
            </a:xfrm>
            <a:prstGeom prst="rect">
              <a:avLst/>
            </a:prstGeom>
          </p:spPr>
        </p:pic>
      </p:grpSp>
      <p:sp>
        <p:nvSpPr>
          <p:cNvPr id="8" name="Date Placeholder 7"/>
          <p:cNvSpPr>
            <a:spLocks noGrp="1"/>
          </p:cNvSpPr>
          <p:nvPr>
            <p:ph type="dt" sz="half" idx="10"/>
          </p:nvPr>
        </p:nvSpPr>
        <p:spPr/>
        <p:txBody>
          <a:bodyPr/>
          <a:lstStyle>
            <a:lvl1pPr>
              <a:defRPr>
                <a:solidFill>
                  <a:schemeClr val="tx1"/>
                </a:solidFill>
              </a:defRPr>
            </a:lvl1pPr>
          </a:lstStyle>
          <a:p>
            <a:fld id="{DAD2365B-5397-4552-89D2-3C31D6B894C4}" type="datetime1">
              <a:rPr lang="en-US" smtClean="0"/>
              <a:pPr/>
              <a:t>7/9/2020</a:t>
            </a:fld>
            <a:endParaRPr lang="en-US" dirty="0"/>
          </a:p>
        </p:txBody>
      </p:sp>
      <p:sp>
        <p:nvSpPr>
          <p:cNvPr id="9" name="Footer Placeholder 8"/>
          <p:cNvSpPr>
            <a:spLocks noGrp="1"/>
          </p:cNvSpPr>
          <p:nvPr>
            <p:ph type="ftr" sz="quarter" idx="11"/>
          </p:nvPr>
        </p:nvSpPr>
        <p:spPr bwMode="ltGray"/>
        <p:txBody>
          <a:bodyPr/>
          <a:lstStyle>
            <a:lvl1pPr>
              <a:defRPr>
                <a:solidFill>
                  <a:schemeClr val="bg1"/>
                </a:solidFill>
              </a:defRPr>
            </a:lvl1pPr>
          </a:lstStyle>
          <a:p>
            <a:endParaRPr lang="en-US" dirty="0"/>
          </a:p>
        </p:txBody>
      </p:sp>
      <p:sp>
        <p:nvSpPr>
          <p:cNvPr id="10" name="Slide Number Placeholder 9"/>
          <p:cNvSpPr>
            <a:spLocks noGrp="1"/>
          </p:cNvSpPr>
          <p:nvPr>
            <p:ph type="sldNum" sz="quarter" idx="12"/>
          </p:nvPr>
        </p:nvSpPr>
        <p:spPr bwMode="ltGray"/>
        <p:txBody>
          <a:bodyPr/>
          <a:lstStyle>
            <a:lvl1pPr>
              <a:defRPr>
                <a:solidFill>
                  <a:schemeClr val="bg1"/>
                </a:solidFill>
              </a:defRPr>
            </a:lvl1pPr>
          </a:lstStyle>
          <a:p>
            <a:fld id="{A3F31473-23EB-4724-8B59-FE6D21D89FA4}" type="slidenum">
              <a:rPr lang="en-US" smtClean="0"/>
              <a:pPr/>
              <a:t>‹#›</a:t>
            </a:fld>
            <a:endParaRPr lang="en-US" dirty="0"/>
          </a:p>
        </p:txBody>
      </p:sp>
      <p:sp>
        <p:nvSpPr>
          <p:cNvPr id="3" name="Subtitle 2"/>
          <p:cNvSpPr>
            <a:spLocks noGrp="1"/>
          </p:cNvSpPr>
          <p:nvPr>
            <p:ph type="subTitle" idx="1"/>
          </p:nvPr>
        </p:nvSpPr>
        <p:spPr>
          <a:xfrm>
            <a:off x="608013" y="5410200"/>
            <a:ext cx="3962400" cy="762000"/>
          </a:xfrm>
        </p:spPr>
        <p:txBody>
          <a:bodyPr>
            <a:norm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2" name="Title 1"/>
          <p:cNvSpPr>
            <a:spLocks noGrp="1"/>
          </p:cNvSpPr>
          <p:nvPr>
            <p:ph type="ctrTitle"/>
          </p:nvPr>
        </p:nvSpPr>
        <p:spPr>
          <a:xfrm>
            <a:off x="608013" y="685801"/>
            <a:ext cx="3962400" cy="4724399"/>
          </a:xfrm>
        </p:spPr>
        <p:txBody>
          <a:bodyPr>
            <a:normAutofit/>
          </a:bodyPr>
          <a:lstStyle>
            <a:lvl1pPr>
              <a:defRPr sz="4800"/>
            </a:lvl1pPr>
          </a:lstStyle>
          <a:p>
            <a:r>
              <a:rPr lang="en-US" smtClean="0"/>
              <a:t>Click to edit Master title style</a:t>
            </a:r>
            <a:endParaRPr dirty="0"/>
          </a:p>
        </p:txBody>
      </p:sp>
    </p:spTree>
    <p:extLst>
      <p:ext uri="{BB962C8B-B14F-4D97-AF65-F5344CB8AC3E}">
        <p14:creationId xmlns:p14="http://schemas.microsoft.com/office/powerpoint/2010/main" val="1789429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718D474-84CF-40A5-B032-DFFDE135438A}" type="datetime1">
              <a:rPr lang="en-US" smtClean="0"/>
              <a:pPr/>
              <a:t>7/9/2020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3F31473-23EB-4724-8B59-FE6D21D89FA4}" type="slidenum">
              <a:rPr lang="en-US" smtClean="0"/>
              <a:pPr/>
              <a:t>‹#›</a:t>
            </a:fld>
            <a:endParaRPr lang="en-US" dirty="0"/>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2" name="Title 1"/>
          <p:cNvSpPr>
            <a:spLocks noGrp="1"/>
          </p:cNvSpPr>
          <p:nvPr>
            <p:ph type="title"/>
          </p:nvPr>
        </p:nvSpPr>
        <p:spPr/>
        <p:txBody>
          <a:bodyPr/>
          <a:lstStyle/>
          <a:p>
            <a:r>
              <a:rPr lang="en-US" smtClean="0"/>
              <a:t>Click to edit Master title style</a:t>
            </a:r>
            <a:endParaRPr/>
          </a:p>
        </p:txBody>
      </p:sp>
    </p:spTree>
    <p:extLst>
      <p:ext uri="{BB962C8B-B14F-4D97-AF65-F5344CB8AC3E}">
        <p14:creationId xmlns:p14="http://schemas.microsoft.com/office/powerpoint/2010/main" val="2893434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067C6EF-6B90-465F-AC36-47BDECADBD65}" type="datetime1">
              <a:rPr lang="en-US" smtClean="0"/>
              <a:pPr/>
              <a:t>7/9/2020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3F31473-23EB-4724-8B59-FE6D21D89FA4}" type="slidenum">
              <a:rPr lang="en-US" smtClean="0"/>
              <a:pPr/>
              <a:t>‹#›</a:t>
            </a:fld>
            <a:endParaRPr lang="en-US" dirty="0"/>
          </a:p>
        </p:txBody>
      </p:sp>
      <p:sp>
        <p:nvSpPr>
          <p:cNvPr id="3" name="Vertical Text Placeholder 2"/>
          <p:cNvSpPr>
            <a:spLocks noGrp="1"/>
          </p:cNvSpPr>
          <p:nvPr>
            <p:ph type="body" orient="vert" idx="1"/>
          </p:nvPr>
        </p:nvSpPr>
        <p:spPr>
          <a:xfrm>
            <a:off x="608012" y="685800"/>
            <a:ext cx="9474253" cy="5486400"/>
          </a:xfrm>
        </p:spPr>
        <p:txBody>
          <a:bodyPr vert="eaVert"/>
          <a:lstStyle>
            <a:lvl5pPr>
              <a:defRPr/>
            </a:lvl5pPr>
            <a:lvl6pPr>
              <a:defRPr/>
            </a:lvl6pPr>
            <a:lvl7pPr>
              <a:defRPr/>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2" name="Vertical Title 1"/>
          <p:cNvSpPr>
            <a:spLocks noGrp="1"/>
          </p:cNvSpPr>
          <p:nvPr>
            <p:ph type="title" orient="vert"/>
          </p:nvPr>
        </p:nvSpPr>
        <p:spPr>
          <a:xfrm>
            <a:off x="10285412" y="685800"/>
            <a:ext cx="1295401" cy="5486400"/>
          </a:xfrm>
        </p:spPr>
        <p:txBody>
          <a:bodyPr vert="eaVert"/>
          <a:lstStyle/>
          <a:p>
            <a:r>
              <a:rPr lang="en-US" smtClean="0"/>
              <a:t>Click to edit Master title style</a:t>
            </a:r>
            <a:endParaRPr/>
          </a:p>
        </p:txBody>
      </p:sp>
    </p:spTree>
    <p:extLst>
      <p:ext uri="{BB962C8B-B14F-4D97-AF65-F5344CB8AC3E}">
        <p14:creationId xmlns:p14="http://schemas.microsoft.com/office/powerpoint/2010/main" val="1870563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88825"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497" y="990600"/>
            <a:ext cx="10802346" cy="1447800"/>
          </a:xfrm>
        </p:spPr>
        <p:txBody>
          <a:bodyPr anchor="t">
            <a:normAutofit/>
          </a:bodyPr>
          <a:lstStyle>
            <a:lvl1pPr>
              <a:lnSpc>
                <a:spcPct val="100000"/>
              </a:lnSpc>
              <a:defRPr sz="3999"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497" y="2667000"/>
            <a:ext cx="10286014" cy="3660648"/>
          </a:xfrm>
        </p:spPr>
        <p:txBody>
          <a:bodyPr lIns="91440" rIns="9144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xmlns="" val="1"/>
              </a:ext>
            </a:extLst>
          </p:cNvPr>
          <p:cNvSpPr>
            <a:spLocks noGrp="1"/>
          </p:cNvSpPr>
          <p:nvPr>
            <p:ph type="pic" sz="quarter" idx="15" hasCustomPrompt="1"/>
          </p:nvPr>
        </p:nvSpPr>
        <p:spPr>
          <a:xfrm>
            <a:off x="0" y="0"/>
            <a:ext cx="8327117"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14" name="Slide Number Placeholder 5">
            <a:extLst>
              <a:ext uri="{FF2B5EF4-FFF2-40B4-BE49-F238E27FC236}">
                <a16:creationId xmlns:a16="http://schemas.microsoft.com/office/drawing/2014/main" id="{0621E917-505B-493E-99EE-2E57CB3327C6}"/>
              </a:ext>
            </a:extLst>
          </p:cNvPr>
          <p:cNvSpPr>
            <a:spLocks noGrp="1"/>
          </p:cNvSpPr>
          <p:nvPr>
            <p:ph type="sldNum" sz="quarter" idx="4"/>
          </p:nvPr>
        </p:nvSpPr>
        <p:spPr>
          <a:xfrm>
            <a:off x="628625" y="6339840"/>
            <a:ext cx="302202"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4250188047"/>
      </p:ext>
    </p:extLst>
  </p:cSld>
  <p:clrMapOvr>
    <a:masterClrMapping/>
  </p:clrMapOvr>
  <p:extLst mod="1">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D1E4A86-2703-4937-ABF7-D8FBDB5C3D3E}" type="datetime1">
              <a:rPr lang="en-US" smtClean="0"/>
              <a:pPr/>
              <a:t>7/9/2020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3F31473-23EB-4724-8B59-FE6D21D89FA4}" type="slidenum">
              <a:rPr lang="en-US" smtClean="0"/>
              <a:pPr/>
              <a:t>‹#›</a:t>
            </a:fld>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2" name="Title 1"/>
          <p:cNvSpPr>
            <a:spLocks noGrp="1"/>
          </p:cNvSpPr>
          <p:nvPr>
            <p:ph type="title"/>
          </p:nvPr>
        </p:nvSpPr>
        <p:spPr/>
        <p:txBody>
          <a:bodyPr/>
          <a:lstStyle/>
          <a:p>
            <a:r>
              <a:rPr lang="en-US" smtClean="0"/>
              <a:t>Click to edit Master title style</a:t>
            </a:r>
            <a:endParaRPr/>
          </a:p>
        </p:txBody>
      </p:sp>
    </p:spTree>
    <p:extLst>
      <p:ext uri="{BB962C8B-B14F-4D97-AF65-F5344CB8AC3E}">
        <p14:creationId xmlns:p14="http://schemas.microsoft.com/office/powerpoint/2010/main" val="4242410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12E02F23-BD92-4B7B-9DFF-42EEC8F21ED4}" type="datetime1">
              <a:rPr lang="en-US" smtClean="0"/>
              <a:pPr/>
              <a:t>7/9/2020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3F31473-23EB-4724-8B59-FE6D21D89FA4}" type="slidenum">
              <a:rPr lang="en-US" smtClean="0"/>
              <a:pPr/>
              <a:t>‹#›</a:t>
            </a:fld>
            <a:endParaRPr lang="en-US" dirty="0"/>
          </a:p>
        </p:txBody>
      </p:sp>
      <p:sp>
        <p:nvSpPr>
          <p:cNvPr id="3" name="Text Placeholder 2"/>
          <p:cNvSpPr>
            <a:spLocks noGrp="1"/>
          </p:cNvSpPr>
          <p:nvPr>
            <p:ph type="body" idx="1"/>
          </p:nvPr>
        </p:nvSpPr>
        <p:spPr>
          <a:xfrm>
            <a:off x="606425" y="5410200"/>
            <a:ext cx="8231187" cy="762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2" name="Title 1"/>
          <p:cNvSpPr>
            <a:spLocks noGrp="1"/>
          </p:cNvSpPr>
          <p:nvPr>
            <p:ph type="title"/>
          </p:nvPr>
        </p:nvSpPr>
        <p:spPr>
          <a:xfrm>
            <a:off x="608013" y="2590800"/>
            <a:ext cx="8229599" cy="2819400"/>
          </a:xfrm>
        </p:spPr>
        <p:txBody>
          <a:bodyPr anchor="b">
            <a:normAutofit/>
          </a:bodyPr>
          <a:lstStyle>
            <a:lvl1pPr algn="l">
              <a:defRPr sz="4800" b="0" cap="none" baseline="0"/>
            </a:lvl1pPr>
          </a:lstStyle>
          <a:p>
            <a:r>
              <a:rPr lang="en-US" smtClean="0"/>
              <a:t>Click to edit Master title style</a:t>
            </a:r>
            <a:endParaRPr/>
          </a:p>
        </p:txBody>
      </p:sp>
    </p:spTree>
    <p:extLst>
      <p:ext uri="{BB962C8B-B14F-4D97-AF65-F5344CB8AC3E}">
        <p14:creationId xmlns:p14="http://schemas.microsoft.com/office/powerpoint/2010/main" val="2504706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814B7EA-8738-442B-ADC7-3A7E6F5C49CD}" type="datetime1">
              <a:rPr lang="en-US" smtClean="0"/>
              <a:pPr/>
              <a:t>7/9/2020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3F31473-23EB-4724-8B59-FE6D21D89FA4}" type="slidenum">
              <a:rPr lang="en-US" smtClean="0"/>
              <a:pPr/>
              <a:t>‹#›</a:t>
            </a:fld>
            <a:endParaRPr lang="en-US" dirty="0"/>
          </a:p>
        </p:txBody>
      </p:sp>
      <p:sp>
        <p:nvSpPr>
          <p:cNvPr id="4" name="Content Placeholder 3"/>
          <p:cNvSpPr>
            <a:spLocks noGrp="1"/>
          </p:cNvSpPr>
          <p:nvPr>
            <p:ph sz="half" idx="2"/>
          </p:nvPr>
        </p:nvSpPr>
        <p:spPr>
          <a:xfrm>
            <a:off x="6551614" y="685800"/>
            <a:ext cx="5029199"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3" name="Content Placeholder 2"/>
          <p:cNvSpPr>
            <a:spLocks noGrp="1"/>
          </p:cNvSpPr>
          <p:nvPr>
            <p:ph sz="half" idx="1"/>
          </p:nvPr>
        </p:nvSpPr>
        <p:spPr>
          <a:xfrm>
            <a:off x="1293813" y="685800"/>
            <a:ext cx="50292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2" name="Title 1"/>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1122076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8FE5692D-78A6-499F-901A-E660774CC8EE}" type="datetime1">
              <a:rPr lang="en-US" smtClean="0"/>
              <a:pPr/>
              <a:t>7/9/2020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3F31473-23EB-4724-8B59-FE6D21D89FA4}" type="slidenum">
              <a:rPr lang="en-US" smtClean="0"/>
              <a:pPr/>
              <a:t>‹#›</a:t>
            </a:fld>
            <a:endParaRPr lang="en-US" dirty="0"/>
          </a:p>
        </p:txBody>
      </p:sp>
      <p:sp>
        <p:nvSpPr>
          <p:cNvPr id="6" name="Content Placeholder 5"/>
          <p:cNvSpPr>
            <a:spLocks noGrp="1"/>
          </p:cNvSpPr>
          <p:nvPr>
            <p:ph sz="quarter" idx="4"/>
          </p:nvPr>
        </p:nvSpPr>
        <p:spPr>
          <a:xfrm>
            <a:off x="6550025" y="1676400"/>
            <a:ext cx="502920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551613" y="685800"/>
            <a:ext cx="5029200" cy="990600"/>
          </a:xfrm>
        </p:spPr>
        <p:txBody>
          <a:bodyPr anchor="ctr">
            <a:normAutofit/>
          </a:bodyPr>
          <a:lstStyle>
            <a:lvl1pPr marL="0" indent="0">
              <a:spcBef>
                <a:spcPts val="0"/>
              </a:spcBef>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3664" y="1676400"/>
            <a:ext cx="502920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3" name="Text Placeholder 2"/>
          <p:cNvSpPr>
            <a:spLocks noGrp="1"/>
          </p:cNvSpPr>
          <p:nvPr>
            <p:ph type="body" idx="1"/>
          </p:nvPr>
        </p:nvSpPr>
        <p:spPr>
          <a:xfrm>
            <a:off x="1293664" y="685800"/>
            <a:ext cx="5029200" cy="990600"/>
          </a:xfrm>
        </p:spPr>
        <p:txBody>
          <a:bodyPr anchor="ctr">
            <a:normAutofit/>
          </a:bodyPr>
          <a:lstStyle>
            <a:lvl1pPr marL="0" indent="0">
              <a:spcBef>
                <a:spcPts val="0"/>
              </a:spcBef>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 name="Title 1"/>
          <p:cNvSpPr>
            <a:spLocks noGrp="1"/>
          </p:cNvSpPr>
          <p:nvPr>
            <p:ph type="title"/>
          </p:nvPr>
        </p:nvSpPr>
        <p:spPr>
          <a:xfrm>
            <a:off x="609441" y="5105400"/>
            <a:ext cx="10971372" cy="1066800"/>
          </a:xfrm>
        </p:spPr>
        <p:txBody>
          <a:bodyPr/>
          <a:lstStyle>
            <a:lvl1pPr>
              <a:defRPr/>
            </a:lvl1pPr>
          </a:lstStyle>
          <a:p>
            <a:r>
              <a:rPr lang="en-US" smtClean="0"/>
              <a:t>Click to edit Master title style</a:t>
            </a:r>
            <a:endParaRPr/>
          </a:p>
        </p:txBody>
      </p:sp>
    </p:spTree>
    <p:extLst>
      <p:ext uri="{BB962C8B-B14F-4D97-AF65-F5344CB8AC3E}">
        <p14:creationId xmlns:p14="http://schemas.microsoft.com/office/powerpoint/2010/main" val="3564809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76F355-F21B-43C0-ABBD-B5AEBBE279A6}" type="datetime1">
              <a:rPr lang="en-US" smtClean="0"/>
              <a:pPr/>
              <a:t>7/9/2020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3F31473-23EB-4724-8B59-FE6D21D89FA4}" type="slidenum">
              <a:rPr lang="en-US" smtClean="0"/>
              <a:pPr/>
              <a:t>‹#›</a:t>
            </a:fld>
            <a:endParaRPr lang="en-US" dirty="0"/>
          </a:p>
        </p:txBody>
      </p:sp>
      <p:sp>
        <p:nvSpPr>
          <p:cNvPr id="2" name="Title 1"/>
          <p:cNvSpPr>
            <a:spLocks noGrp="1"/>
          </p:cNvSpPr>
          <p:nvPr>
            <p:ph type="title"/>
          </p:nvPr>
        </p:nvSpPr>
        <p:spPr/>
        <p:txBody>
          <a:bodyPr/>
          <a:lstStyle/>
          <a:p>
            <a:r>
              <a:rPr lang="en-US" smtClean="0"/>
              <a:t>Click to edit Master title style</a:t>
            </a:r>
            <a:endParaRPr/>
          </a:p>
        </p:txBody>
      </p:sp>
    </p:spTree>
    <p:extLst>
      <p:ext uri="{BB962C8B-B14F-4D97-AF65-F5344CB8AC3E}">
        <p14:creationId xmlns:p14="http://schemas.microsoft.com/office/powerpoint/2010/main" val="3082365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AB95E7-F437-40FB-91EE-0B08B57CB523}" type="datetime1">
              <a:rPr lang="en-US" smtClean="0"/>
              <a:pPr/>
              <a:t>7/9/2020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3F31473-23EB-4724-8B59-FE6D21D89FA4}" type="slidenum">
              <a:rPr lang="en-US" smtClean="0"/>
              <a:pPr/>
              <a:t>‹#›</a:t>
            </a:fld>
            <a:endParaRPr lang="en-US" dirty="0"/>
          </a:p>
        </p:txBody>
      </p:sp>
    </p:spTree>
    <p:extLst>
      <p:ext uri="{BB962C8B-B14F-4D97-AF65-F5344CB8AC3E}">
        <p14:creationId xmlns:p14="http://schemas.microsoft.com/office/powerpoint/2010/main" val="244848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67709EEF-87D9-4049-9A5D-A2B5E4C83A85}" type="datetime1">
              <a:rPr lang="en-US" smtClean="0"/>
              <a:pPr/>
              <a:t>7/9/2020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3F31473-23EB-4724-8B59-FE6D21D89FA4}" type="slidenum">
              <a:rPr lang="en-US" smtClean="0"/>
              <a:pPr/>
              <a:t>‹#›</a:t>
            </a:fld>
            <a:endParaRPr lang="en-US" dirty="0"/>
          </a:p>
        </p:txBody>
      </p:sp>
      <p:sp>
        <p:nvSpPr>
          <p:cNvPr id="3" name="Content Placeholder 2"/>
          <p:cNvSpPr>
            <a:spLocks noGrp="1"/>
          </p:cNvSpPr>
          <p:nvPr>
            <p:ph idx="1"/>
          </p:nvPr>
        </p:nvSpPr>
        <p:spPr>
          <a:xfrm>
            <a:off x="4875212" y="685800"/>
            <a:ext cx="6704171" cy="5486400"/>
          </a:xfrm>
        </p:spPr>
        <p:txBody>
          <a:bodyPr>
            <a:normAutofit/>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608013" y="5410200"/>
            <a:ext cx="3962400" cy="762000"/>
          </a:xfrm>
        </p:spPr>
        <p:txBody>
          <a:bodyPr>
            <a:normAutofit/>
          </a:bodyPr>
          <a:lstStyle>
            <a:lvl1pPr marL="0" indent="0">
              <a:spcBef>
                <a:spcPts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608014" y="685800"/>
            <a:ext cx="3962400" cy="4724400"/>
          </a:xfrm>
        </p:spPr>
        <p:txBody>
          <a:bodyPr anchor="b">
            <a:noAutofit/>
          </a:bodyPr>
          <a:lstStyle>
            <a:lvl1pPr algn="l">
              <a:defRPr sz="3600" b="0"/>
            </a:lvl1pPr>
          </a:lstStyle>
          <a:p>
            <a:r>
              <a:rPr lang="en-US" smtClean="0"/>
              <a:t>Click to edit Master title style</a:t>
            </a:r>
            <a:endParaRPr/>
          </a:p>
        </p:txBody>
      </p:sp>
    </p:spTree>
    <p:extLst>
      <p:ext uri="{BB962C8B-B14F-4D97-AF65-F5344CB8AC3E}">
        <p14:creationId xmlns:p14="http://schemas.microsoft.com/office/powerpoint/2010/main" val="350691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AEBD992-82F2-4752-BCD7-4BDCCFA26099}" type="datetime1">
              <a:rPr lang="en-US" smtClean="0"/>
              <a:pPr/>
              <a:t>7/9/2020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3F31473-23EB-4724-8B59-FE6D21D89FA4}" type="slidenum">
              <a:rPr lang="en-US" smtClean="0"/>
              <a:pPr/>
              <a:t>‹#›</a:t>
            </a:fld>
            <a:endParaRPr lang="en-US" dirty="0"/>
          </a:p>
        </p:txBody>
      </p:sp>
      <p:sp>
        <p:nvSpPr>
          <p:cNvPr id="3" name="Picture Placeholder 2"/>
          <p:cNvSpPr>
            <a:spLocks noGrp="1"/>
          </p:cNvSpPr>
          <p:nvPr>
            <p:ph type="pic" idx="1"/>
          </p:nvPr>
        </p:nvSpPr>
        <p:spPr>
          <a:xfrm>
            <a:off x="4875213" y="685800"/>
            <a:ext cx="6705600" cy="5486400"/>
          </a:xfrm>
          <a:ln w="63500">
            <a:solidFill>
              <a:schemeClr val="bg1"/>
            </a:solidFill>
            <a:miter lim="800000"/>
          </a:ln>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
        <p:nvSpPr>
          <p:cNvPr id="4" name="Text Placeholder 3"/>
          <p:cNvSpPr>
            <a:spLocks noGrp="1"/>
          </p:cNvSpPr>
          <p:nvPr>
            <p:ph type="body" sz="half" idx="2"/>
          </p:nvPr>
        </p:nvSpPr>
        <p:spPr>
          <a:xfrm>
            <a:off x="608013" y="5410200"/>
            <a:ext cx="3962400" cy="762000"/>
          </a:xfrm>
        </p:spPr>
        <p:txBody>
          <a:bodyPr>
            <a:normAutofit/>
          </a:bodyPr>
          <a:lstStyle>
            <a:lvl1pPr marL="0" indent="0">
              <a:spcBef>
                <a:spcPts val="0"/>
              </a:spcBef>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608014" y="685800"/>
            <a:ext cx="3962400" cy="4724400"/>
          </a:xfrm>
        </p:spPr>
        <p:txBody>
          <a:bodyPr anchor="b">
            <a:normAutofit/>
          </a:bodyPr>
          <a:lstStyle>
            <a:lvl1pPr algn="l">
              <a:defRPr sz="3600" b="0"/>
            </a:lvl1pPr>
          </a:lstStyle>
          <a:p>
            <a:r>
              <a:rPr lang="en-US" smtClean="0"/>
              <a:t>Click to edit Master title style</a:t>
            </a:r>
            <a:endParaRPr dirty="0"/>
          </a:p>
        </p:txBody>
      </p:sp>
    </p:spTree>
    <p:extLst>
      <p:ext uri="{BB962C8B-B14F-4D97-AF65-F5344CB8AC3E}">
        <p14:creationId xmlns:p14="http://schemas.microsoft.com/office/powerpoint/2010/main" val="1627425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Ref idx="1003">
        <a:schemeClr val="bg2"/>
      </p:bgRef>
    </p:bg>
    <p:spTree>
      <p:nvGrpSpPr>
        <p:cNvPr id="1" name=""/>
        <p:cNvGrpSpPr/>
        <p:nvPr/>
      </p:nvGrpSpPr>
      <p:grpSpPr>
        <a:xfrm>
          <a:off x="0" y="0"/>
          <a:ext cx="0" cy="0"/>
          <a:chOff x="0" y="0"/>
          <a:chExt cx="0" cy="0"/>
        </a:xfrm>
      </p:grpSpPr>
      <p:sp>
        <p:nvSpPr>
          <p:cNvPr id="7" name="Rectangle 6"/>
          <p:cNvSpPr/>
          <p:nvPr/>
        </p:nvSpPr>
        <p:spPr>
          <a:xfrm>
            <a:off x="-1588" y="0"/>
            <a:ext cx="12188952" cy="685800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609441" y="6356351"/>
            <a:ext cx="2844059" cy="365125"/>
          </a:xfrm>
          <a:prstGeom prst="rect">
            <a:avLst/>
          </a:prstGeom>
        </p:spPr>
        <p:txBody>
          <a:bodyPr vert="horz" lIns="91440" tIns="45720" rIns="91440" bIns="45720" rtlCol="0" anchor="ctr"/>
          <a:lstStyle>
            <a:lvl1pPr algn="l">
              <a:defRPr sz="1200">
                <a:solidFill>
                  <a:schemeClr val="bg1"/>
                </a:solidFill>
              </a:defRPr>
            </a:lvl1pPr>
          </a:lstStyle>
          <a:p>
            <a:fld id="{7590C4DA-EDE6-465C-B91D-0B6D7078AFBA}" type="datetime1">
              <a:rPr lang="en-US" smtClean="0"/>
              <a:pPr/>
              <a:t>7/9/2020</a:t>
            </a:fld>
            <a:endParaRPr lang="en-US" dirty="0"/>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a:defRPr sz="1200">
                <a:solidFill>
                  <a:schemeClr val="bg1"/>
                </a:solidFill>
              </a:defRPr>
            </a:lvl1pPr>
          </a:lstStyle>
          <a:p>
            <a:endParaRPr lang="en-US" dirty="0"/>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91440" tIns="45720" rIns="91440" bIns="45720" rtlCol="0" anchor="ctr"/>
          <a:lstStyle>
            <a:lvl1pPr algn="r">
              <a:defRPr sz="1200">
                <a:solidFill>
                  <a:schemeClr val="bg1"/>
                </a:solidFill>
              </a:defRPr>
            </a:lvl1pPr>
          </a:lstStyle>
          <a:p>
            <a:fld id="{A3F31473-23EB-4724-8B59-FE6D21D89FA4}" type="slidenum">
              <a:rPr lang="en-US" smtClean="0"/>
              <a:pPr/>
              <a:t>‹#›</a:t>
            </a:fld>
            <a:endParaRPr lang="en-US" dirty="0"/>
          </a:p>
        </p:txBody>
      </p:sp>
      <p:sp>
        <p:nvSpPr>
          <p:cNvPr id="3" name="Text Placeholder 2"/>
          <p:cNvSpPr>
            <a:spLocks noGrp="1"/>
          </p:cNvSpPr>
          <p:nvPr>
            <p:ph type="body" idx="1"/>
          </p:nvPr>
        </p:nvSpPr>
        <p:spPr>
          <a:xfrm>
            <a:off x="1293813" y="685800"/>
            <a:ext cx="10287000" cy="419099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2" name="Title Placeholder 1"/>
          <p:cNvSpPr>
            <a:spLocks noGrp="1"/>
          </p:cNvSpPr>
          <p:nvPr>
            <p:ph type="title"/>
          </p:nvPr>
        </p:nvSpPr>
        <p:spPr>
          <a:xfrm>
            <a:off x="609441" y="5105400"/>
            <a:ext cx="10971372" cy="1066800"/>
          </a:xfrm>
          <a:prstGeom prst="rect">
            <a:avLst/>
          </a:prstGeom>
        </p:spPr>
        <p:txBody>
          <a:bodyPr vert="horz" lIns="91440" tIns="45720" rIns="91440" bIns="45720" rtlCol="0" anchor="b">
            <a:normAutofit/>
          </a:bodyPr>
          <a:lstStyle/>
          <a:p>
            <a:r>
              <a:rPr lang="en-US" smtClean="0"/>
              <a:t>Click to edit Master title style</a:t>
            </a:r>
            <a:endParaRPr/>
          </a:p>
        </p:txBody>
      </p:sp>
    </p:spTree>
    <p:extLst>
      <p:ext uri="{BB962C8B-B14F-4D97-AF65-F5344CB8AC3E}">
        <p14:creationId xmlns:p14="http://schemas.microsoft.com/office/powerpoint/2010/main" val="1843538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ftr="0" dt="0"/>
  <p:txStyles>
    <p:titleStyle>
      <a:lvl1pPr algn="l" defTabSz="914400" rtl="0" eaLnBrk="1" latinLnBrk="0" hangingPunct="1">
        <a:lnSpc>
          <a:spcPct val="8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tx1"/>
        </a:buClr>
        <a:buSzPct val="80000"/>
        <a:buFont typeface="Arial" pitchFamily="34" charset="0"/>
        <a:buChar char="•"/>
        <a:defRPr sz="2800" kern="1200">
          <a:solidFill>
            <a:schemeClr val="tx1"/>
          </a:solidFill>
          <a:latin typeface="+mn-lt"/>
          <a:ea typeface="+mn-ea"/>
          <a:cs typeface="+mn-cs"/>
        </a:defRPr>
      </a:lvl1pPr>
      <a:lvl2pPr marL="615950" indent="-285750" algn="l" defTabSz="914400" rtl="0" eaLnBrk="1" latinLnBrk="0" hangingPunct="1">
        <a:lnSpc>
          <a:spcPct val="90000"/>
        </a:lnSpc>
        <a:spcBef>
          <a:spcPts val="600"/>
        </a:spcBef>
        <a:buSzPct val="80000"/>
        <a:buFont typeface="Corbel" pitchFamily="34" charset="0"/>
        <a:buChar char="–"/>
        <a:defRPr sz="2400" kern="1200">
          <a:solidFill>
            <a:schemeClr val="tx1"/>
          </a:solidFill>
          <a:latin typeface="+mn-lt"/>
          <a:ea typeface="+mn-ea"/>
          <a:cs typeface="+mn-cs"/>
        </a:defRPr>
      </a:lvl2pPr>
      <a:lvl3pPr marL="996696"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3pPr>
      <a:lvl4pPr marL="1380744" indent="-283464" algn="l" defTabSz="914400" rtl="0" eaLnBrk="1" latinLnBrk="0" hangingPunct="1">
        <a:lnSpc>
          <a:spcPct val="90000"/>
        </a:lnSpc>
        <a:spcBef>
          <a:spcPts val="600"/>
        </a:spcBef>
        <a:buFont typeface="Corbel" pitchFamily="34" charset="0"/>
        <a:buChar char="–"/>
        <a:defRPr sz="1800" kern="1200">
          <a:solidFill>
            <a:schemeClr val="tx1"/>
          </a:solidFill>
          <a:latin typeface="+mn-lt"/>
          <a:ea typeface="+mn-ea"/>
          <a:cs typeface="+mn-cs"/>
        </a:defRPr>
      </a:lvl4pPr>
      <a:lvl5pPr marL="1764792"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2812" y="1412776"/>
            <a:ext cx="4213448" cy="2959223"/>
          </a:xfrm>
        </p:spPr>
        <p:txBody>
          <a:bodyPr>
            <a:noAutofit/>
          </a:bodyPr>
          <a:lstStyle/>
          <a:p>
            <a:r>
              <a:rPr lang="en-US" sz="3200" dirty="0" smtClean="0"/>
              <a:t>Vitiating Factors Affecting the Validity of a Contract </a:t>
            </a:r>
            <a:br>
              <a:rPr lang="en-US" sz="3200" dirty="0" smtClean="0"/>
            </a:br>
            <a:r>
              <a:rPr lang="en-US" sz="3200" dirty="0" smtClean="0"/>
              <a:t/>
            </a:r>
            <a:br>
              <a:rPr lang="en-US" sz="3200" dirty="0" smtClean="0"/>
            </a:br>
            <a:r>
              <a:rPr lang="en-US" sz="3200" dirty="0" smtClean="0"/>
              <a:t>BSP1702/1004/1702X/1004X </a:t>
            </a:r>
            <a:br>
              <a:rPr lang="en-US" sz="3200" dirty="0" smtClean="0"/>
            </a:br>
            <a:r>
              <a:rPr lang="en-US" sz="3200" dirty="0" smtClean="0"/>
              <a:t>Legal Environment of Business </a:t>
            </a:r>
            <a:br>
              <a:rPr lang="en-US" sz="3200" dirty="0" smtClean="0"/>
            </a:br>
            <a:endParaRPr lang="en-US" sz="3200" dirty="0"/>
          </a:p>
        </p:txBody>
      </p:sp>
      <p:sp>
        <p:nvSpPr>
          <p:cNvPr id="3" name="Subtitle 2"/>
          <p:cNvSpPr>
            <a:spLocks noGrp="1"/>
          </p:cNvSpPr>
          <p:nvPr>
            <p:ph type="subTitle" idx="1"/>
          </p:nvPr>
        </p:nvSpPr>
        <p:spPr>
          <a:xfrm>
            <a:off x="6454452" y="3501008"/>
            <a:ext cx="5147802" cy="1099075"/>
          </a:xfrm>
        </p:spPr>
        <p:txBody>
          <a:bodyPr>
            <a:noAutofit/>
          </a:bodyPr>
          <a:lstStyle/>
          <a:p>
            <a:r>
              <a:rPr lang="en-US" sz="2800" dirty="0" smtClean="0"/>
              <a:t>Restraint of Trade Clauses Misrepresentation </a:t>
            </a:r>
            <a:endParaRPr lang="en-US" sz="2800" dirty="0"/>
          </a:p>
          <a:p>
            <a:r>
              <a:rPr lang="en-US" sz="2800" dirty="0" smtClean="0"/>
              <a:t>Duress </a:t>
            </a:r>
            <a:endParaRPr lang="en-US" sz="2800" dirty="0"/>
          </a:p>
        </p:txBody>
      </p:sp>
      <p:sp>
        <p:nvSpPr>
          <p:cNvPr id="5" name="TextBox 4"/>
          <p:cNvSpPr txBox="1"/>
          <p:nvPr/>
        </p:nvSpPr>
        <p:spPr>
          <a:xfrm>
            <a:off x="549796" y="5326821"/>
            <a:ext cx="3888432" cy="830997"/>
          </a:xfrm>
          <a:prstGeom prst="rect">
            <a:avLst/>
          </a:prstGeom>
          <a:noFill/>
          <a:ln>
            <a:solidFill>
              <a:schemeClr val="bg2"/>
            </a:solidFill>
          </a:ln>
        </p:spPr>
        <p:txBody>
          <a:bodyPr wrap="square" rtlCol="0" anchor="ctr" anchorCtr="1">
            <a:spAutoFit/>
          </a:bodyPr>
          <a:lstStyle/>
          <a:p>
            <a:r>
              <a:rPr lang="en-US" sz="2400" dirty="0" smtClean="0">
                <a:latin typeface="+mj-lt"/>
              </a:rPr>
              <a:t>Ter Kah Leng </a:t>
            </a:r>
          </a:p>
          <a:p>
            <a:r>
              <a:rPr lang="en-US" sz="2400" dirty="0" smtClean="0">
                <a:latin typeface="+mj-lt"/>
              </a:rPr>
              <a:t>NUS Business School </a:t>
            </a:r>
          </a:p>
        </p:txBody>
      </p:sp>
    </p:spTree>
    <p:extLst>
      <p:ext uri="{BB962C8B-B14F-4D97-AF65-F5344CB8AC3E}">
        <p14:creationId xmlns:p14="http://schemas.microsoft.com/office/powerpoint/2010/main" val="3545572344"/>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smtClean="0"/>
              <a:t>Commercial &amp; Legal Implications </a:t>
            </a:r>
            <a:endParaRPr lang="en-US" b="1" dirty="0"/>
          </a:p>
        </p:txBody>
      </p:sp>
      <p:sp>
        <p:nvSpPr>
          <p:cNvPr id="75782" name="Content Placeholder 12"/>
          <p:cNvSpPr>
            <a:spLocks noGrp="1"/>
          </p:cNvSpPr>
          <p:nvPr>
            <p:ph idx="1"/>
          </p:nvPr>
        </p:nvSpPr>
        <p:spPr/>
        <p:txBody>
          <a:bodyPr>
            <a:normAutofit/>
          </a:bodyPr>
          <a:lstStyle/>
          <a:p>
            <a:r>
              <a:rPr lang="en-US" altLang="en-US" sz="2799" dirty="0"/>
              <a:t>What should the owners have done to recover the extra payment? </a:t>
            </a:r>
            <a:endParaRPr lang="en-US" altLang="en-US" sz="2799" dirty="0" smtClean="0"/>
          </a:p>
          <a:p>
            <a:pPr marL="0" indent="0">
              <a:buNone/>
            </a:pPr>
            <a:endParaRPr lang="en-US" altLang="en-US" sz="2799" dirty="0"/>
          </a:p>
          <a:p>
            <a:r>
              <a:rPr lang="en-US" altLang="en-US" sz="2799" dirty="0"/>
              <a:t>Other implications of the case? </a:t>
            </a:r>
            <a:endParaRPr lang="en-SG" altLang="en-US" sz="2799" dirty="0"/>
          </a:p>
        </p:txBody>
      </p:sp>
      <p:pic>
        <p:nvPicPr>
          <p:cNvPr id="2" name="Picture 1" descr="Beyonce Swimwear for H&amp;M - Mixup Fixup"/>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4532" y="1412776"/>
            <a:ext cx="4150197" cy="4032448"/>
          </a:xfrm>
          <a:prstGeom prst="rect">
            <a:avLst/>
          </a:prstGeom>
        </p:spPr>
      </p:pic>
    </p:spTree>
    <p:extLst>
      <p:ext uri="{BB962C8B-B14F-4D97-AF65-F5344CB8AC3E}">
        <p14:creationId xmlns:p14="http://schemas.microsoft.com/office/powerpoint/2010/main" val="31400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SG"/>
          </a:p>
        </p:txBody>
      </p:sp>
      <p:sp>
        <p:nvSpPr>
          <p:cNvPr id="4" name="Title 3"/>
          <p:cNvSpPr>
            <a:spLocks noGrp="1"/>
          </p:cNvSpPr>
          <p:nvPr>
            <p:ph type="ctrTitle"/>
          </p:nvPr>
        </p:nvSpPr>
        <p:spPr/>
        <p:txBody>
          <a:bodyPr/>
          <a:lstStyle/>
          <a:p>
            <a:r>
              <a:rPr lang="en-US" dirty="0" smtClean="0"/>
              <a:t>Tutorials </a:t>
            </a:r>
            <a:endParaRPr lang="en-SG" dirty="0"/>
          </a:p>
        </p:txBody>
      </p:sp>
    </p:spTree>
    <p:extLst>
      <p:ext uri="{BB962C8B-B14F-4D97-AF65-F5344CB8AC3E}">
        <p14:creationId xmlns:p14="http://schemas.microsoft.com/office/powerpoint/2010/main" val="2583624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574" y="488782"/>
            <a:ext cx="10802346" cy="638034"/>
          </a:xfrm>
        </p:spPr>
        <p:txBody>
          <a:bodyPr>
            <a:normAutofit fontScale="90000"/>
          </a:bodyPr>
          <a:lstStyle/>
          <a:p>
            <a:r>
              <a:rPr lang="en-US" dirty="0" smtClean="0"/>
              <a:t>#1</a:t>
            </a:r>
            <a:endParaRPr lang="en-SG" dirty="0"/>
          </a:p>
        </p:txBody>
      </p:sp>
      <p:sp>
        <p:nvSpPr>
          <p:cNvPr id="3" name="Content Placeholder 2"/>
          <p:cNvSpPr>
            <a:spLocks noGrp="1"/>
          </p:cNvSpPr>
          <p:nvPr>
            <p:ph sz="quarter" idx="13"/>
          </p:nvPr>
        </p:nvSpPr>
        <p:spPr>
          <a:xfrm>
            <a:off x="573992" y="1126816"/>
            <a:ext cx="10286014" cy="3659695"/>
          </a:xfrm>
        </p:spPr>
        <p:txBody>
          <a:bodyPr>
            <a:noAutofit/>
          </a:bodyPr>
          <a:lstStyle/>
          <a:p>
            <a:pPr lvl="0" algn="just"/>
            <a:r>
              <a:rPr lang="en-US" sz="2399" dirty="0"/>
              <a:t>Seller (S) wished to sell his furniture business to Buyer (B). He </a:t>
            </a:r>
            <a:r>
              <a:rPr lang="en-US" sz="2399" dirty="0">
                <a:solidFill>
                  <a:srgbClr val="0070C0"/>
                </a:solidFill>
              </a:rPr>
              <a:t>represented</a:t>
            </a:r>
            <a:r>
              <a:rPr lang="en-US" sz="2399" dirty="0"/>
              <a:t> to B that he had checked with HDB and that his checks showed that a new HDB town was coming up within 1 </a:t>
            </a:r>
            <a:r>
              <a:rPr lang="en-US" sz="2399" dirty="0" err="1"/>
              <a:t>kilometre</a:t>
            </a:r>
            <a:r>
              <a:rPr lang="en-US" sz="2399" dirty="0"/>
              <a:t> of the furniture business within the next two years. Because of this, he said, business would double. </a:t>
            </a:r>
            <a:r>
              <a:rPr lang="en-US" sz="2399" dirty="0">
                <a:solidFill>
                  <a:srgbClr val="0070C0"/>
                </a:solidFill>
              </a:rPr>
              <a:t>He asked B </a:t>
            </a:r>
            <a:r>
              <a:rPr lang="en-US" sz="2399" dirty="0"/>
              <a:t>to check with HDB to verify his claim. B decided to buy the business, </a:t>
            </a:r>
            <a:r>
              <a:rPr lang="en-US" sz="2399" dirty="0">
                <a:solidFill>
                  <a:srgbClr val="0070C0"/>
                </a:solidFill>
              </a:rPr>
              <a:t>partly</a:t>
            </a:r>
            <a:r>
              <a:rPr lang="en-US" sz="2399" dirty="0">
                <a:solidFill>
                  <a:srgbClr val="00B0F0"/>
                </a:solidFill>
              </a:rPr>
              <a:t> </a:t>
            </a:r>
            <a:r>
              <a:rPr lang="en-US" sz="2399" dirty="0">
                <a:solidFill>
                  <a:srgbClr val="0070C0"/>
                </a:solidFill>
              </a:rPr>
              <a:t>because</a:t>
            </a:r>
            <a:r>
              <a:rPr lang="en-US" sz="2399" dirty="0">
                <a:solidFill>
                  <a:srgbClr val="00B0F0"/>
                </a:solidFill>
              </a:rPr>
              <a:t> </a:t>
            </a:r>
            <a:r>
              <a:rPr lang="en-US" sz="2399" dirty="0"/>
              <a:t>of the closeness of his home to S’s shop and partly because of S’s representations about the new HDB estate. As it turned out, no HDB estate was planned for the vicinity anywhere in the near future and S had actually told a </a:t>
            </a:r>
            <a:r>
              <a:rPr lang="en-US" sz="2399" dirty="0">
                <a:solidFill>
                  <a:srgbClr val="0070C0"/>
                </a:solidFill>
              </a:rPr>
              <a:t>blatant lie </a:t>
            </a:r>
            <a:r>
              <a:rPr lang="en-US" sz="2399" dirty="0"/>
              <a:t>and had never checked with HDB. When B found out the truth a month later after signing the Sale and Purchase Agreement, B wanted to rescind the contract and get his deposit back. </a:t>
            </a:r>
          </a:p>
          <a:p>
            <a:pPr lvl="0" algn="just"/>
            <a:r>
              <a:rPr lang="en-US" sz="2399" i="1" dirty="0">
                <a:solidFill>
                  <a:srgbClr val="0070C0"/>
                </a:solidFill>
              </a:rPr>
              <a:t>Advise B </a:t>
            </a:r>
          </a:p>
          <a:p>
            <a:pPr algn="just"/>
            <a:r>
              <a:rPr lang="en-SG" sz="2399" i="1" dirty="0">
                <a:solidFill>
                  <a:srgbClr val="0070C0"/>
                </a:solidFill>
              </a:rPr>
              <a:t>What if B delayed for 2 years after he found out the truth (because he felt  business might still improve due to other reasons) and then decided to take action? </a:t>
            </a:r>
          </a:p>
          <a:p>
            <a:pPr lvl="0"/>
            <a:endParaRPr lang="en-US" sz="2399" dirty="0"/>
          </a:p>
          <a:p>
            <a:pPr lvl="0"/>
            <a:endParaRPr lang="en-SG" sz="2399" dirty="0"/>
          </a:p>
        </p:txBody>
      </p:sp>
      <p:sp>
        <p:nvSpPr>
          <p:cNvPr id="5" name="Slide Number Placeholder 4"/>
          <p:cNvSpPr>
            <a:spLocks noGrp="1"/>
          </p:cNvSpPr>
          <p:nvPr>
            <p:ph type="sldNum" sz="quarter" idx="4"/>
          </p:nvPr>
        </p:nvSpPr>
        <p:spPr/>
        <p:txBody>
          <a:bodyPr/>
          <a:lstStyle/>
          <a:p>
            <a:fld id="{4FAB73BC-B049-4115-A692-8D63A059BFB8}" type="slidenum">
              <a:rPr lang="en-US" noProof="0" smtClean="0"/>
              <a:pPr/>
              <a:t>12</a:t>
            </a:fld>
            <a:endParaRPr lang="en-US" noProof="0" dirty="0"/>
          </a:p>
        </p:txBody>
      </p:sp>
      <p:pic>
        <p:nvPicPr>
          <p:cNvPr id="6"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xmlns="" val="1"/>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a:ext>
            </a:extLst>
          </a:blip>
          <a:srcRect t="88" b="88"/>
          <a:stretch/>
        </p:blipFill>
        <p:spPr/>
      </p:pic>
    </p:spTree>
    <p:extLst>
      <p:ext uri="{BB962C8B-B14F-4D97-AF65-F5344CB8AC3E}">
        <p14:creationId xmlns:p14="http://schemas.microsoft.com/office/powerpoint/2010/main" val="22817783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604B0-4A5D-4EDA-9020-33463DECB857}"/>
              </a:ext>
            </a:extLst>
          </p:cNvPr>
          <p:cNvSpPr>
            <a:spLocks noGrp="1"/>
          </p:cNvSpPr>
          <p:nvPr>
            <p:ph type="title"/>
          </p:nvPr>
        </p:nvSpPr>
        <p:spPr/>
        <p:txBody>
          <a:bodyPr/>
          <a:lstStyle/>
          <a:p>
            <a:r>
              <a:rPr lang="en-SG" sz="4399" dirty="0" smtClean="0"/>
              <a:t>#2</a:t>
            </a:r>
            <a:endParaRPr lang="en-SG" sz="4399" dirty="0"/>
          </a:p>
        </p:txBody>
      </p:sp>
      <p:sp>
        <p:nvSpPr>
          <p:cNvPr id="3" name="Content Placeholder 2">
            <a:extLst>
              <a:ext uri="{FF2B5EF4-FFF2-40B4-BE49-F238E27FC236}">
                <a16:creationId xmlns:a16="http://schemas.microsoft.com/office/drawing/2014/main" id="{3C0022D9-22A2-49F2-8760-171B0FD1D631}"/>
              </a:ext>
            </a:extLst>
          </p:cNvPr>
          <p:cNvSpPr>
            <a:spLocks noGrp="1"/>
          </p:cNvSpPr>
          <p:nvPr>
            <p:ph idx="1"/>
          </p:nvPr>
        </p:nvSpPr>
        <p:spPr/>
        <p:txBody>
          <a:bodyPr>
            <a:normAutofit fontScale="92500" lnSpcReduction="20000"/>
          </a:bodyPr>
          <a:lstStyle/>
          <a:p>
            <a:pPr algn="just"/>
            <a:r>
              <a:rPr lang="en-SG" dirty="0"/>
              <a:t>Fawn has a pet food shop in Clementi selling pet food. It is a small shop and patronized by persons in the neighbourhood. As she is thinking of migrating, she sells her business (including stock in trade and goodwill) for $200,000 to Animal Farm Pte Ltd. There is a clause in the contract which states that Fawn will not for a </a:t>
            </a:r>
            <a:r>
              <a:rPr lang="en-SG" dirty="0">
                <a:solidFill>
                  <a:srgbClr val="0070C0"/>
                </a:solidFill>
              </a:rPr>
              <a:t>period of 2 years </a:t>
            </a:r>
            <a:r>
              <a:rPr lang="en-SG" dirty="0"/>
              <a:t>after the sale, </a:t>
            </a:r>
            <a:r>
              <a:rPr lang="en-SG" i="1" dirty="0">
                <a:solidFill>
                  <a:srgbClr val="0070C0"/>
                </a:solidFill>
              </a:rPr>
              <a:t>set up a business relating to any aspect of the pets industry, such as pet foods, pet accessories or pet grooming, in Singapore</a:t>
            </a:r>
          </a:p>
          <a:p>
            <a:pPr algn="just"/>
            <a:r>
              <a:rPr lang="en-SG" dirty="0"/>
              <a:t>After 3 months, Fawn changes her mind about migrating and </a:t>
            </a:r>
            <a:r>
              <a:rPr lang="en-SG" dirty="0">
                <a:solidFill>
                  <a:srgbClr val="0070C0"/>
                </a:solidFill>
              </a:rPr>
              <a:t>wants to set up a pet shop in </a:t>
            </a:r>
            <a:r>
              <a:rPr lang="en-SG" dirty="0" err="1">
                <a:solidFill>
                  <a:srgbClr val="0070C0"/>
                </a:solidFill>
              </a:rPr>
              <a:t>Ghim</a:t>
            </a:r>
            <a:r>
              <a:rPr lang="en-SG" dirty="0">
                <a:solidFill>
                  <a:srgbClr val="0070C0"/>
                </a:solidFill>
              </a:rPr>
              <a:t> </a:t>
            </a:r>
            <a:r>
              <a:rPr lang="en-SG" dirty="0" err="1">
                <a:solidFill>
                  <a:srgbClr val="0070C0"/>
                </a:solidFill>
              </a:rPr>
              <a:t>Moh</a:t>
            </a:r>
            <a:r>
              <a:rPr lang="en-SG" dirty="0">
                <a:solidFill>
                  <a:srgbClr val="0070C0"/>
                </a:solidFill>
              </a:rPr>
              <a:t>. </a:t>
            </a:r>
          </a:p>
          <a:p>
            <a:pPr algn="just"/>
            <a:r>
              <a:rPr lang="en-SG" i="1" dirty="0">
                <a:solidFill>
                  <a:srgbClr val="0070C0"/>
                </a:solidFill>
              </a:rPr>
              <a:t>Advise her whether she can do so. </a:t>
            </a:r>
          </a:p>
          <a:p>
            <a:pPr algn="just"/>
            <a:r>
              <a:rPr lang="en-SG" i="1" dirty="0">
                <a:solidFill>
                  <a:srgbClr val="0070C0"/>
                </a:solidFill>
              </a:rPr>
              <a:t>Assuming the express clause is invalid, is there nonetheless an implied term that she should not compete? </a:t>
            </a:r>
          </a:p>
        </p:txBody>
      </p:sp>
      <p:sp>
        <p:nvSpPr>
          <p:cNvPr id="4" name="Slide Number Placeholder 3">
            <a:extLst>
              <a:ext uri="{FF2B5EF4-FFF2-40B4-BE49-F238E27FC236}">
                <a16:creationId xmlns:a16="http://schemas.microsoft.com/office/drawing/2014/main" id="{57C8815F-13D6-4261-98D6-3A3F6696134E}"/>
              </a:ext>
            </a:extLst>
          </p:cNvPr>
          <p:cNvSpPr>
            <a:spLocks noGrp="1"/>
          </p:cNvSpPr>
          <p:nvPr>
            <p:ph type="sldNum" sz="quarter" idx="11"/>
          </p:nvPr>
        </p:nvSpPr>
        <p:spPr/>
        <p:txBody>
          <a:bodyPr/>
          <a:lstStyle/>
          <a:p>
            <a:endParaRPr lang="en-US" dirty="0"/>
          </a:p>
        </p:txBody>
      </p:sp>
    </p:spTree>
    <p:extLst>
      <p:ext uri="{BB962C8B-B14F-4D97-AF65-F5344CB8AC3E}">
        <p14:creationId xmlns:p14="http://schemas.microsoft.com/office/powerpoint/2010/main" val="3612145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Content Placeholder 2"/>
          <p:cNvSpPr>
            <a:spLocks noGrp="1"/>
          </p:cNvSpPr>
          <p:nvPr>
            <p:ph idx="1"/>
          </p:nvPr>
        </p:nvSpPr>
        <p:spPr/>
        <p:txBody>
          <a:bodyPr>
            <a:normAutofit/>
          </a:bodyPr>
          <a:lstStyle/>
          <a:p>
            <a:pPr eaLnBrk="1" hangingPunct="1"/>
            <a:endParaRPr lang="en-SG" altLang="en-US" sz="3700" dirty="0" smtClean="0">
              <a:latin typeface="Book Antiqua" pitchFamily="18" charset="0"/>
            </a:endParaRPr>
          </a:p>
          <a:p>
            <a:r>
              <a:rPr lang="en-SG" altLang="en-US" dirty="0" smtClean="0">
                <a:latin typeface="Book Antiqua" pitchFamily="18" charset="0"/>
              </a:rPr>
              <a:t>Learning </a:t>
            </a:r>
            <a:r>
              <a:rPr lang="en-SG" altLang="en-US" dirty="0">
                <a:latin typeface="Book Antiqua" pitchFamily="18" charset="0"/>
              </a:rPr>
              <a:t>the </a:t>
            </a:r>
            <a:r>
              <a:rPr lang="en-SG" altLang="en-US" dirty="0" smtClean="0">
                <a:latin typeface="Book Antiqua" pitchFamily="18" charset="0"/>
              </a:rPr>
              <a:t>effects </a:t>
            </a:r>
            <a:r>
              <a:rPr lang="en-SG" altLang="en-US">
                <a:latin typeface="Book Antiqua" pitchFamily="18" charset="0"/>
              </a:rPr>
              <a:t>of </a:t>
            </a:r>
            <a:r>
              <a:rPr lang="en-SG" altLang="en-US" smtClean="0">
                <a:latin typeface="Book Antiqua" pitchFamily="18" charset="0"/>
              </a:rPr>
              <a:t>restraint clauses </a:t>
            </a:r>
            <a:r>
              <a:rPr lang="en-SG" altLang="en-US" dirty="0">
                <a:latin typeface="Book Antiqua" pitchFamily="18" charset="0"/>
              </a:rPr>
              <a:t>in </a:t>
            </a:r>
            <a:r>
              <a:rPr lang="en-SG" altLang="en-US" dirty="0" smtClean="0">
                <a:latin typeface="Book Antiqua" pitchFamily="18" charset="0"/>
              </a:rPr>
              <a:t> </a:t>
            </a:r>
            <a:r>
              <a:rPr lang="en-SG" altLang="en-US" dirty="0">
                <a:latin typeface="Book Antiqua" pitchFamily="18" charset="0"/>
              </a:rPr>
              <a:t>employment </a:t>
            </a:r>
            <a:r>
              <a:rPr lang="en-SG" altLang="en-US" dirty="0" smtClean="0">
                <a:latin typeface="Book Antiqua" pitchFamily="18" charset="0"/>
              </a:rPr>
              <a:t>and sale of business contracts </a:t>
            </a:r>
          </a:p>
          <a:p>
            <a:pPr eaLnBrk="1" hangingPunct="1"/>
            <a:r>
              <a:rPr lang="en-SG" altLang="en-US" dirty="0" smtClean="0">
                <a:latin typeface="Book Antiqua" pitchFamily="18" charset="0"/>
              </a:rPr>
              <a:t>Learning how to get out of a contract which has been entered into as a result of vitiating factors e.g. misrepresentation or duress </a:t>
            </a:r>
          </a:p>
          <a:p>
            <a:pPr eaLnBrk="1" hangingPunct="1">
              <a:buFontTx/>
              <a:buNone/>
            </a:pPr>
            <a:endParaRPr lang="en-SG" altLang="en-US" dirty="0" smtClean="0">
              <a:latin typeface="Book Antiqua" pitchFamily="18" charset="0"/>
            </a:endParaRPr>
          </a:p>
        </p:txBody>
      </p:sp>
      <p:sp>
        <p:nvSpPr>
          <p:cNvPr id="2" name="Title 1"/>
          <p:cNvSpPr>
            <a:spLocks noGrp="1"/>
          </p:cNvSpPr>
          <p:nvPr>
            <p:ph type="title"/>
          </p:nvPr>
        </p:nvSpPr>
        <p:spPr/>
        <p:txBody>
          <a:bodyPr>
            <a:normAutofit/>
          </a:bodyPr>
          <a:lstStyle/>
          <a:p>
            <a:r>
              <a:rPr lang="en-US" b="1" dirty="0" smtClean="0"/>
              <a:t>5. Learning Outcomes </a:t>
            </a:r>
            <a:endParaRPr lang="en-US" b="1" dirty="0"/>
          </a:p>
        </p:txBody>
      </p:sp>
    </p:spTree>
    <p:extLst>
      <p:ext uri="{BB962C8B-B14F-4D97-AF65-F5344CB8AC3E}">
        <p14:creationId xmlns:p14="http://schemas.microsoft.com/office/powerpoint/2010/main" val="30066887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pPr marL="0" indent="0">
              <a:buNone/>
            </a:pPr>
            <a:endParaRPr lang="en-US" dirty="0" smtClean="0"/>
          </a:p>
          <a:p>
            <a:pPr marL="0" indent="0">
              <a:buNone/>
            </a:pPr>
            <a:r>
              <a:rPr lang="en-US" dirty="0" smtClean="0"/>
              <a:t>Ravi Chandran: Introduction to Business Law in Singapore 6</a:t>
            </a:r>
            <a:r>
              <a:rPr lang="en-US" baseline="30000" dirty="0" smtClean="0"/>
              <a:t>th</a:t>
            </a:r>
            <a:r>
              <a:rPr lang="en-US" dirty="0" smtClean="0"/>
              <a:t> </a:t>
            </a:r>
            <a:r>
              <a:rPr lang="en-US" dirty="0" err="1" smtClean="0"/>
              <a:t>ed</a:t>
            </a:r>
            <a:r>
              <a:rPr lang="en-US" dirty="0" smtClean="0"/>
              <a:t> pages 193 to 210</a:t>
            </a:r>
            <a:endParaRPr lang="en-SG" dirty="0"/>
          </a:p>
        </p:txBody>
      </p:sp>
      <p:sp>
        <p:nvSpPr>
          <p:cNvPr id="6" name="Title 5"/>
          <p:cNvSpPr>
            <a:spLocks noGrp="1"/>
          </p:cNvSpPr>
          <p:nvPr>
            <p:ph type="title"/>
          </p:nvPr>
        </p:nvSpPr>
        <p:spPr/>
        <p:txBody>
          <a:bodyPr/>
          <a:lstStyle/>
          <a:p>
            <a:r>
              <a:rPr lang="en-US" dirty="0" smtClean="0"/>
              <a:t>Readings </a:t>
            </a:r>
            <a:endParaRPr lang="en-SG" dirty="0"/>
          </a:p>
        </p:txBody>
      </p:sp>
      <p:pic>
        <p:nvPicPr>
          <p:cNvPr id="8" name="Picture 7" descr="Child behavior and achievement: The role of social class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0887" y="2564904"/>
            <a:ext cx="2488480" cy="2057003"/>
          </a:xfrm>
          <a:prstGeom prst="rect">
            <a:avLst/>
          </a:prstGeom>
        </p:spPr>
      </p:pic>
    </p:spTree>
    <p:extLst>
      <p:ext uri="{BB962C8B-B14F-4D97-AF65-F5344CB8AC3E}">
        <p14:creationId xmlns:p14="http://schemas.microsoft.com/office/powerpoint/2010/main" val="1522044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958566144"/>
              </p:ext>
            </p:extLst>
          </p:nvPr>
        </p:nvGraphicFramePr>
        <p:xfrm>
          <a:off x="1989956" y="1484784"/>
          <a:ext cx="8125884" cy="3667760"/>
        </p:xfrm>
        <a:graphic>
          <a:graphicData uri="http://schemas.openxmlformats.org/drawingml/2006/table">
            <a:tbl>
              <a:tblPr firstRow="1" bandRow="1">
                <a:tableStyleId>{5C22544A-7EE6-4342-B048-85BDC9FD1C3A}</a:tableStyleId>
              </a:tblPr>
              <a:tblGrid>
                <a:gridCol w="1326637">
                  <a:extLst>
                    <a:ext uri="{9D8B030D-6E8A-4147-A177-3AD203B41FA5}">
                      <a16:colId xmlns:a16="http://schemas.microsoft.com/office/drawing/2014/main" val="20000"/>
                    </a:ext>
                  </a:extLst>
                </a:gridCol>
                <a:gridCol w="6799247">
                  <a:extLst>
                    <a:ext uri="{9D8B030D-6E8A-4147-A177-3AD203B41FA5}">
                      <a16:colId xmlns:a16="http://schemas.microsoft.com/office/drawing/2014/main" val="20001"/>
                    </a:ext>
                  </a:extLst>
                </a:gridCol>
              </a:tblGrid>
              <a:tr h="149736">
                <a:tc>
                  <a:txBody>
                    <a:bodyPr/>
                    <a:lstStyle/>
                    <a:p>
                      <a:endParaRPr lang="en-SG" dirty="0"/>
                    </a:p>
                  </a:txBody>
                  <a:tcPr/>
                </a:tc>
                <a:tc>
                  <a:txBody>
                    <a:bodyPr/>
                    <a:lstStyle/>
                    <a:p>
                      <a:r>
                        <a:rPr lang="en-US" dirty="0" smtClean="0"/>
                        <a:t>CONTENTS </a:t>
                      </a:r>
                      <a:endParaRPr lang="en-SG" dirty="0"/>
                    </a:p>
                  </a:txBody>
                  <a:tcPr/>
                </a:tc>
                <a:extLst>
                  <a:ext uri="{0D108BD9-81ED-4DB2-BD59-A6C34878D82A}">
                    <a16:rowId xmlns:a16="http://schemas.microsoft.com/office/drawing/2014/main" val="10000"/>
                  </a:ext>
                </a:extLst>
              </a:tr>
              <a:tr h="370840">
                <a:tc>
                  <a:txBody>
                    <a:bodyPr/>
                    <a:lstStyle/>
                    <a:p>
                      <a:r>
                        <a:rPr lang="en-US" dirty="0" smtClean="0"/>
                        <a:t>1</a:t>
                      </a:r>
                      <a:endParaRPr lang="en-SG" dirty="0"/>
                    </a:p>
                  </a:txBody>
                  <a:tcPr/>
                </a:tc>
                <a:tc>
                  <a:txBody>
                    <a:bodyPr/>
                    <a:lstStyle/>
                    <a:p>
                      <a:r>
                        <a:rPr lang="en-US" dirty="0" smtClean="0"/>
                        <a:t>Objectives </a:t>
                      </a:r>
                      <a:endParaRPr lang="en-SG" dirty="0"/>
                    </a:p>
                  </a:txBody>
                  <a:tcPr/>
                </a:tc>
                <a:extLst>
                  <a:ext uri="{0D108BD9-81ED-4DB2-BD59-A6C34878D82A}">
                    <a16:rowId xmlns:a16="http://schemas.microsoft.com/office/drawing/2014/main" val="10001"/>
                  </a:ext>
                </a:extLst>
              </a:tr>
              <a:tr h="370840">
                <a:tc>
                  <a:txBody>
                    <a:bodyPr/>
                    <a:lstStyle/>
                    <a:p>
                      <a:r>
                        <a:rPr lang="en-US" dirty="0" smtClean="0"/>
                        <a:t>2</a:t>
                      </a:r>
                      <a:endParaRPr lang="en-SG" dirty="0"/>
                    </a:p>
                  </a:txBody>
                  <a:tcPr/>
                </a:tc>
                <a:tc>
                  <a:txBody>
                    <a:bodyPr/>
                    <a:lstStyle/>
                    <a:p>
                      <a:r>
                        <a:rPr lang="en-US" dirty="0" smtClean="0"/>
                        <a:t>R</a:t>
                      </a:r>
                      <a:r>
                        <a:rPr lang="en-US" baseline="0" dirty="0" smtClean="0"/>
                        <a:t>estraint of trade clauses</a:t>
                      </a:r>
                    </a:p>
                    <a:p>
                      <a:endParaRPr lang="en-SG" dirty="0"/>
                    </a:p>
                  </a:txBody>
                  <a:tcPr/>
                </a:tc>
                <a:extLst>
                  <a:ext uri="{0D108BD9-81ED-4DB2-BD59-A6C34878D82A}">
                    <a16:rowId xmlns:a16="http://schemas.microsoft.com/office/drawing/2014/main" val="10002"/>
                  </a:ext>
                </a:extLst>
              </a:tr>
              <a:tr h="370840">
                <a:tc>
                  <a:txBody>
                    <a:bodyPr/>
                    <a:lstStyle/>
                    <a:p>
                      <a:r>
                        <a:rPr lang="en-US" dirty="0" smtClean="0"/>
                        <a:t>3</a:t>
                      </a:r>
                      <a:endParaRPr lang="en-SG" dirty="0"/>
                    </a:p>
                  </a:txBody>
                  <a:tcPr/>
                </a:tc>
                <a:tc>
                  <a:txBody>
                    <a:bodyPr/>
                    <a:lstStyle/>
                    <a:p>
                      <a:r>
                        <a:rPr lang="en-US" dirty="0" smtClean="0"/>
                        <a:t>Risk management steps to avoid</a:t>
                      </a:r>
                      <a:r>
                        <a:rPr lang="en-US" baseline="0" dirty="0" smtClean="0"/>
                        <a:t> misrepresentation </a:t>
                      </a:r>
                      <a:endParaRPr lang="en-US" dirty="0" smtClean="0"/>
                    </a:p>
                    <a:p>
                      <a:endParaRPr lang="en-SG" dirty="0"/>
                    </a:p>
                  </a:txBody>
                  <a:tcPr/>
                </a:tc>
                <a:extLst>
                  <a:ext uri="{0D108BD9-81ED-4DB2-BD59-A6C34878D82A}">
                    <a16:rowId xmlns:a16="http://schemas.microsoft.com/office/drawing/2014/main" val="10003"/>
                  </a:ext>
                </a:extLst>
              </a:tr>
              <a:tr h="370840">
                <a:tc>
                  <a:txBody>
                    <a:bodyPr/>
                    <a:lstStyle/>
                    <a:p>
                      <a:r>
                        <a:rPr lang="en-US" dirty="0" smtClean="0"/>
                        <a:t>4 </a:t>
                      </a:r>
                      <a:endParaRPr lang="en-SG" dirty="0"/>
                    </a:p>
                  </a:txBody>
                  <a:tcPr/>
                </a:tc>
                <a:tc>
                  <a:txBody>
                    <a:bodyPr/>
                    <a:lstStyle/>
                    <a:p>
                      <a:r>
                        <a:rPr lang="en-US" dirty="0" smtClean="0"/>
                        <a:t>Duress. </a:t>
                      </a:r>
                      <a:r>
                        <a:rPr lang="en-US" i="1" dirty="0" smtClean="0"/>
                        <a:t>Case study </a:t>
                      </a:r>
                    </a:p>
                    <a:p>
                      <a:endParaRPr lang="en-SG" i="1" dirty="0"/>
                    </a:p>
                  </a:txBody>
                  <a:tcPr/>
                </a:tc>
                <a:extLst>
                  <a:ext uri="{0D108BD9-81ED-4DB2-BD59-A6C34878D82A}">
                    <a16:rowId xmlns:a16="http://schemas.microsoft.com/office/drawing/2014/main" val="10004"/>
                  </a:ext>
                </a:extLst>
              </a:tr>
              <a:tr h="370840">
                <a:tc>
                  <a:txBody>
                    <a:bodyPr/>
                    <a:lstStyle/>
                    <a:p>
                      <a:r>
                        <a:rPr lang="en-US" dirty="0" smtClean="0"/>
                        <a:t>5 </a:t>
                      </a:r>
                      <a:endParaRPr lang="en-SG" dirty="0"/>
                    </a:p>
                  </a:txBody>
                  <a:tcPr/>
                </a:tc>
                <a:tc>
                  <a:txBody>
                    <a:bodyPr/>
                    <a:lstStyle/>
                    <a:p>
                      <a:r>
                        <a:rPr lang="en-US" i="0" dirty="0" smtClean="0"/>
                        <a:t>Tutorials </a:t>
                      </a:r>
                      <a:endParaRPr lang="en-SG" i="0" dirty="0"/>
                    </a:p>
                  </a:txBody>
                  <a:tcPr/>
                </a:tc>
                <a:extLst>
                  <a:ext uri="{0D108BD9-81ED-4DB2-BD59-A6C34878D82A}">
                    <a16:rowId xmlns:a16="http://schemas.microsoft.com/office/drawing/2014/main" val="894706158"/>
                  </a:ext>
                </a:extLst>
              </a:tr>
              <a:tr h="370840">
                <a:tc>
                  <a:txBody>
                    <a:bodyPr/>
                    <a:lstStyle/>
                    <a:p>
                      <a:r>
                        <a:rPr lang="en-US" dirty="0" smtClean="0"/>
                        <a:t>6</a:t>
                      </a:r>
                      <a:endParaRPr lang="en-SG" dirty="0"/>
                    </a:p>
                  </a:txBody>
                  <a:tcPr/>
                </a:tc>
                <a:tc>
                  <a:txBody>
                    <a:bodyPr/>
                    <a:lstStyle/>
                    <a:p>
                      <a:r>
                        <a:rPr lang="en-US" dirty="0" smtClean="0"/>
                        <a:t>Learning outcomes </a:t>
                      </a:r>
                    </a:p>
                    <a:p>
                      <a:endParaRPr lang="en-SG"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539922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smtClean="0"/>
              <a:t>To learn </a:t>
            </a:r>
          </a:p>
          <a:p>
            <a:r>
              <a:rPr lang="en-US" dirty="0" smtClean="0"/>
              <a:t>the effects of restraint of trade clauses in employment and sale of business contracts </a:t>
            </a:r>
          </a:p>
          <a:p>
            <a:r>
              <a:rPr lang="en-US" dirty="0" smtClean="0"/>
              <a:t> the effects of vitiating factors such as misrepresentation and duress on an otherwise valid contract </a:t>
            </a:r>
            <a:endParaRPr lang="en-SG" dirty="0"/>
          </a:p>
        </p:txBody>
      </p:sp>
      <p:sp>
        <p:nvSpPr>
          <p:cNvPr id="3" name="Title 2"/>
          <p:cNvSpPr>
            <a:spLocks noGrp="1"/>
          </p:cNvSpPr>
          <p:nvPr>
            <p:ph type="title"/>
          </p:nvPr>
        </p:nvSpPr>
        <p:spPr/>
        <p:txBody>
          <a:bodyPr/>
          <a:lstStyle/>
          <a:p>
            <a:r>
              <a:rPr lang="en-US" dirty="0" smtClean="0"/>
              <a:t>1. Objectives </a:t>
            </a:r>
            <a:endParaRPr lang="en-SG" dirty="0"/>
          </a:p>
        </p:txBody>
      </p:sp>
    </p:spTree>
    <p:extLst>
      <p:ext uri="{BB962C8B-B14F-4D97-AF65-F5344CB8AC3E}">
        <p14:creationId xmlns:p14="http://schemas.microsoft.com/office/powerpoint/2010/main" val="524258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4"/>
          <p:cNvSpPr>
            <a:spLocks noGrp="1"/>
          </p:cNvSpPr>
          <p:nvPr>
            <p:ph type="title"/>
          </p:nvPr>
        </p:nvSpPr>
        <p:spPr/>
        <p:txBody>
          <a:bodyPr>
            <a:normAutofit/>
          </a:bodyPr>
          <a:lstStyle/>
          <a:p>
            <a:pPr eaLnBrk="1" hangingPunct="1"/>
            <a:r>
              <a:rPr lang="en-US" altLang="en-US" dirty="0" smtClean="0">
                <a:latin typeface="Book Antiqua" pitchFamily="18" charset="0"/>
                <a:cs typeface="Trebuchet MS" pitchFamily="34" charset="0"/>
              </a:rPr>
              <a:t>2. </a:t>
            </a:r>
            <a:r>
              <a:rPr lang="en-US" altLang="en-US" sz="3200" dirty="0" smtClean="0">
                <a:latin typeface="Book Antiqua" pitchFamily="18" charset="0"/>
                <a:cs typeface="Trebuchet MS" pitchFamily="34" charset="0"/>
              </a:rPr>
              <a:t>Effects of restraint clauses, misrepresentation and duress </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045317899"/>
              </p:ext>
            </p:extLst>
          </p:nvPr>
        </p:nvGraphicFramePr>
        <p:xfrm>
          <a:off x="1413892" y="980728"/>
          <a:ext cx="9497126" cy="40528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966783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Ensure the contract contains the terms you have agreed upon. Read before signing </a:t>
            </a:r>
          </a:p>
          <a:p>
            <a:r>
              <a:rPr lang="en-US" dirty="0" smtClean="0"/>
              <a:t>If a statement/representation is a material inducement for entering into the contract, ensure it becomes a contractual term </a:t>
            </a:r>
          </a:p>
          <a:p>
            <a:r>
              <a:rPr lang="en-US" dirty="0" smtClean="0"/>
              <a:t>Give accurate information and update all parties if the key information changes before the contract is concluded</a:t>
            </a:r>
          </a:p>
          <a:p>
            <a:r>
              <a:rPr lang="en-US" smtClean="0"/>
              <a:t>Include non-reliance/exclusion/limitation </a:t>
            </a:r>
            <a:r>
              <a:rPr lang="en-US" dirty="0" smtClean="0"/>
              <a:t>clauses but their effectiveness will depend on the test of reasonableness </a:t>
            </a:r>
          </a:p>
          <a:p>
            <a:r>
              <a:rPr lang="en-US" dirty="0" smtClean="0"/>
              <a:t>Seek legal advice and take prompt action if misrepresentation has occurred to ensure you do not lose your right to rescind the contract </a:t>
            </a:r>
            <a:endParaRPr lang="en-SG" dirty="0"/>
          </a:p>
        </p:txBody>
      </p:sp>
      <p:sp>
        <p:nvSpPr>
          <p:cNvPr id="3" name="Title 2"/>
          <p:cNvSpPr>
            <a:spLocks noGrp="1"/>
          </p:cNvSpPr>
          <p:nvPr>
            <p:ph type="title"/>
          </p:nvPr>
        </p:nvSpPr>
        <p:spPr/>
        <p:txBody>
          <a:bodyPr/>
          <a:lstStyle/>
          <a:p>
            <a:r>
              <a:rPr lang="en-US" dirty="0" smtClean="0"/>
              <a:t>3. Risk Management Steps </a:t>
            </a:r>
            <a:endParaRPr lang="en-SG" dirty="0"/>
          </a:p>
        </p:txBody>
      </p:sp>
    </p:spTree>
    <p:extLst>
      <p:ext uri="{BB962C8B-B14F-4D97-AF65-F5344CB8AC3E}">
        <p14:creationId xmlns:p14="http://schemas.microsoft.com/office/powerpoint/2010/main" val="2235702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4"/>
          <p:cNvSpPr>
            <a:spLocks noGrp="1"/>
          </p:cNvSpPr>
          <p:nvPr>
            <p:ph type="ctrTitle"/>
          </p:nvPr>
        </p:nvSpPr>
        <p:spPr>
          <a:xfrm>
            <a:off x="608013" y="685801"/>
            <a:ext cx="3962400" cy="3463279"/>
          </a:xfrm>
          <a:solidFill>
            <a:schemeClr val="bg1"/>
          </a:solidFill>
        </p:spPr>
        <p:txBody>
          <a:bodyPr>
            <a:normAutofit/>
          </a:bodyPr>
          <a:lstStyle/>
          <a:p>
            <a:r>
              <a:rPr lang="en-GB" altLang="en-US" sz="2800" b="1" i="1" dirty="0"/>
              <a:t>North Ocean Shipping v Hyundai </a:t>
            </a:r>
            <a:r>
              <a:rPr lang="en-SG" sz="2800" dirty="0"/>
              <a:t>[1979] QB 705</a:t>
            </a:r>
            <a:endParaRPr lang="en-US" altLang="en-US" sz="2800" dirty="0"/>
          </a:p>
        </p:txBody>
      </p:sp>
      <p:sp>
        <p:nvSpPr>
          <p:cNvPr id="72707" name="Subtitle 3"/>
          <p:cNvSpPr>
            <a:spLocks noGrp="1"/>
          </p:cNvSpPr>
          <p:nvPr>
            <p:ph type="subTitle" idx="1"/>
          </p:nvPr>
        </p:nvSpPr>
        <p:spPr>
          <a:xfrm>
            <a:off x="587711" y="4437112"/>
            <a:ext cx="3962400" cy="762000"/>
          </a:xfrm>
        </p:spPr>
        <p:txBody>
          <a:bodyPr>
            <a:noAutofit/>
          </a:bodyPr>
          <a:lstStyle/>
          <a:p>
            <a:r>
              <a:rPr lang="en-US" altLang="en-US" sz="2800" dirty="0"/>
              <a:t>Variation of contract term</a:t>
            </a:r>
          </a:p>
          <a:p>
            <a:r>
              <a:rPr lang="en-US" altLang="en-US" sz="2800" dirty="0"/>
              <a:t>Discharge of existing </a:t>
            </a:r>
            <a:r>
              <a:rPr lang="en-US" altLang="en-US" sz="2800" dirty="0" smtClean="0"/>
              <a:t>duty</a:t>
            </a:r>
          </a:p>
          <a:p>
            <a:r>
              <a:rPr lang="en-US" altLang="en-US" sz="2800" dirty="0" smtClean="0"/>
              <a:t>Economic Duress </a:t>
            </a:r>
            <a:endParaRPr lang="en-SG" altLang="en-US" sz="2800" dirty="0"/>
          </a:p>
        </p:txBody>
      </p:sp>
      <p:pic>
        <p:nvPicPr>
          <p:cNvPr id="72708" name="Picture 7" descr="C:\Users\bizterkl\AppData\Local\Microsoft\Windows\Temporary Internet Files\Content.IE5\0RV91H02\MP900444296[1].jpg"/>
          <p:cNvPicPr>
            <a:picLocks noChangeAspect="1" noChangeArrowheads="1"/>
          </p:cNvPicPr>
          <p:nvPr/>
        </p:nvPicPr>
        <p:blipFill>
          <a:blip r:embed="rId2"/>
          <a:srcRect/>
          <a:stretch>
            <a:fillRect/>
          </a:stretch>
        </p:blipFill>
        <p:spPr bwMode="auto">
          <a:xfrm>
            <a:off x="765821" y="700202"/>
            <a:ext cx="3784290" cy="2296750"/>
          </a:xfrm>
          <a:prstGeom prst="rect">
            <a:avLst/>
          </a:prstGeom>
          <a:noFill/>
          <a:ln w="9525">
            <a:noFill/>
            <a:miter lim="800000"/>
            <a:headEnd/>
            <a:tailEnd/>
          </a:ln>
        </p:spPr>
      </p:pic>
      <p:sp>
        <p:nvSpPr>
          <p:cNvPr id="2" name="TextBox 1"/>
          <p:cNvSpPr txBox="1"/>
          <p:nvPr/>
        </p:nvSpPr>
        <p:spPr>
          <a:xfrm>
            <a:off x="6238428" y="3315762"/>
            <a:ext cx="4032448" cy="584775"/>
          </a:xfrm>
          <a:prstGeom prst="rect">
            <a:avLst/>
          </a:prstGeom>
          <a:noFill/>
          <a:ln>
            <a:solidFill>
              <a:schemeClr val="bg2"/>
            </a:solidFill>
          </a:ln>
        </p:spPr>
        <p:txBody>
          <a:bodyPr wrap="square" rtlCol="0" anchor="ctr" anchorCtr="1">
            <a:spAutoFit/>
          </a:bodyPr>
          <a:lstStyle/>
          <a:p>
            <a:r>
              <a:rPr lang="en-US" sz="3200" dirty="0" smtClean="0"/>
              <a:t>4. Economic Duress </a:t>
            </a:r>
            <a:endParaRPr lang="en-SG" sz="3200" dirty="0" smtClean="0"/>
          </a:p>
        </p:txBody>
      </p:sp>
    </p:spTree>
    <p:extLst>
      <p:ext uri="{BB962C8B-B14F-4D97-AF65-F5344CB8AC3E}">
        <p14:creationId xmlns:p14="http://schemas.microsoft.com/office/powerpoint/2010/main" val="733067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3"/>
          <p:cNvSpPr>
            <a:spLocks noGrp="1"/>
          </p:cNvSpPr>
          <p:nvPr>
            <p:ph type="title"/>
          </p:nvPr>
        </p:nvSpPr>
        <p:spPr/>
        <p:txBody>
          <a:bodyPr/>
          <a:lstStyle/>
          <a:p>
            <a:r>
              <a:rPr lang="en-US" altLang="en-US" b="1" dirty="0" smtClean="0"/>
              <a:t>Facts</a:t>
            </a:r>
            <a:endParaRPr lang="en-SG" altLang="en-US" b="1" dirty="0" smtClean="0"/>
          </a:p>
        </p:txBody>
      </p:sp>
      <p:sp>
        <p:nvSpPr>
          <p:cNvPr id="73731" name="Content Placeholder 4"/>
          <p:cNvSpPr>
            <a:spLocks noGrp="1"/>
          </p:cNvSpPr>
          <p:nvPr>
            <p:ph sz="half" idx="1"/>
          </p:nvPr>
        </p:nvSpPr>
        <p:spPr/>
        <p:txBody>
          <a:bodyPr>
            <a:normAutofit/>
          </a:bodyPr>
          <a:lstStyle/>
          <a:p>
            <a:r>
              <a:rPr lang="en-US" altLang="en-US" sz="3200" dirty="0"/>
              <a:t>Ship building contract at a fixed price in US$</a:t>
            </a:r>
          </a:p>
          <a:p>
            <a:r>
              <a:rPr lang="en-US" altLang="en-US" sz="3200" dirty="0"/>
              <a:t>Hyundai agreed to open a </a:t>
            </a:r>
            <a:r>
              <a:rPr lang="en-US" altLang="en-US" sz="3200" dirty="0">
                <a:solidFill>
                  <a:srgbClr val="0070C0"/>
                </a:solidFill>
              </a:rPr>
              <a:t>letter of credit </a:t>
            </a:r>
            <a:r>
              <a:rPr lang="en-US" altLang="en-US" sz="3200" dirty="0"/>
              <a:t>as security for repayment in the event of default in performance </a:t>
            </a:r>
          </a:p>
          <a:p>
            <a:r>
              <a:rPr lang="en-US" altLang="en-US" sz="3200" dirty="0"/>
              <a:t>US$ devalued by 10%</a:t>
            </a:r>
            <a:endParaRPr lang="en-SG" altLang="en-US" sz="3200" dirty="0"/>
          </a:p>
        </p:txBody>
      </p:sp>
      <p:sp>
        <p:nvSpPr>
          <p:cNvPr id="73732" name="Content Placeholder 5"/>
          <p:cNvSpPr>
            <a:spLocks noGrp="1"/>
          </p:cNvSpPr>
          <p:nvPr>
            <p:ph sz="half" idx="2"/>
          </p:nvPr>
        </p:nvSpPr>
        <p:spPr/>
        <p:txBody>
          <a:bodyPr>
            <a:noAutofit/>
          </a:bodyPr>
          <a:lstStyle/>
          <a:p>
            <a:r>
              <a:rPr lang="en-US" altLang="en-US" sz="3200" dirty="0"/>
              <a:t>Hyundai demanded </a:t>
            </a:r>
            <a:r>
              <a:rPr lang="en-US" altLang="en-US" sz="3200" dirty="0">
                <a:solidFill>
                  <a:srgbClr val="0070C0"/>
                </a:solidFill>
              </a:rPr>
              <a:t>10% increase</a:t>
            </a:r>
            <a:r>
              <a:rPr lang="en-US" altLang="en-US" sz="3200" dirty="0">
                <a:solidFill>
                  <a:srgbClr val="FFC000"/>
                </a:solidFill>
              </a:rPr>
              <a:t> </a:t>
            </a:r>
            <a:r>
              <a:rPr lang="en-US" altLang="en-US" sz="3200" dirty="0"/>
              <a:t>in remaining installments failing which it would </a:t>
            </a:r>
            <a:r>
              <a:rPr lang="en-US" altLang="en-US" sz="3200" dirty="0">
                <a:solidFill>
                  <a:srgbClr val="0070C0"/>
                </a:solidFill>
              </a:rPr>
              <a:t>terminate contract </a:t>
            </a:r>
          </a:p>
          <a:p>
            <a:r>
              <a:rPr lang="en-US" altLang="en-US" sz="3200" dirty="0"/>
              <a:t> Owners were at that time </a:t>
            </a:r>
            <a:r>
              <a:rPr lang="en-US" altLang="en-US" sz="3200" dirty="0">
                <a:solidFill>
                  <a:srgbClr val="0070C0"/>
                </a:solidFill>
              </a:rPr>
              <a:t>negotiating a lucrative charter </a:t>
            </a:r>
            <a:r>
              <a:rPr lang="en-US" altLang="en-US" sz="3200" dirty="0"/>
              <a:t>of the tanker with a third party</a:t>
            </a:r>
          </a:p>
          <a:p>
            <a:endParaRPr lang="en-SG" altLang="en-US" sz="3200" dirty="0"/>
          </a:p>
        </p:txBody>
      </p:sp>
    </p:spTree>
    <p:extLst>
      <p:ext uri="{BB962C8B-B14F-4D97-AF65-F5344CB8AC3E}">
        <p14:creationId xmlns:p14="http://schemas.microsoft.com/office/powerpoint/2010/main" val="596220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p:txBody>
          <a:bodyPr/>
          <a:lstStyle/>
          <a:p>
            <a:endParaRPr lang="en-SG" altLang="en-US" smtClean="0"/>
          </a:p>
        </p:txBody>
      </p:sp>
      <p:sp>
        <p:nvSpPr>
          <p:cNvPr id="72707" name="Content Placeholder 2"/>
          <p:cNvSpPr>
            <a:spLocks noGrp="1"/>
          </p:cNvSpPr>
          <p:nvPr>
            <p:ph sz="half" idx="1"/>
          </p:nvPr>
        </p:nvSpPr>
        <p:spPr/>
        <p:txBody>
          <a:bodyPr>
            <a:noAutofit/>
          </a:bodyPr>
          <a:lstStyle/>
          <a:p>
            <a:pPr>
              <a:defRPr/>
            </a:pPr>
            <a:r>
              <a:rPr lang="en-US" sz="3200" dirty="0"/>
              <a:t>Owners said they </a:t>
            </a:r>
            <a:r>
              <a:rPr lang="en-US" sz="3200" dirty="0">
                <a:solidFill>
                  <a:srgbClr val="0070C0"/>
                </a:solidFill>
              </a:rPr>
              <a:t>would pay the increase </a:t>
            </a:r>
            <a:r>
              <a:rPr lang="en-US" sz="3200" dirty="0"/>
              <a:t>“without prejudice” to their rights and asked Hyundai to </a:t>
            </a:r>
            <a:r>
              <a:rPr lang="en-US" sz="3200" dirty="0">
                <a:solidFill>
                  <a:srgbClr val="0070C0"/>
                </a:solidFill>
              </a:rPr>
              <a:t>increase the letter of credit by 10% </a:t>
            </a:r>
            <a:r>
              <a:rPr lang="en-US" sz="3200" dirty="0"/>
              <a:t>which Hyundai agreed to do </a:t>
            </a:r>
          </a:p>
          <a:p>
            <a:pPr>
              <a:defRPr/>
            </a:pPr>
            <a:r>
              <a:rPr lang="en-US" sz="3200" dirty="0">
                <a:solidFill>
                  <a:srgbClr val="0070C0"/>
                </a:solidFill>
              </a:rPr>
              <a:t>Owners paid without  protest </a:t>
            </a:r>
            <a:endParaRPr lang="en-SG" sz="3200" dirty="0">
              <a:solidFill>
                <a:srgbClr val="0070C0"/>
              </a:solidFill>
            </a:endParaRPr>
          </a:p>
        </p:txBody>
      </p:sp>
      <p:sp>
        <p:nvSpPr>
          <p:cNvPr id="74756" name="Content Placeholder 3"/>
          <p:cNvSpPr>
            <a:spLocks noGrp="1"/>
          </p:cNvSpPr>
          <p:nvPr>
            <p:ph sz="half" idx="2"/>
          </p:nvPr>
        </p:nvSpPr>
        <p:spPr/>
        <p:txBody>
          <a:bodyPr>
            <a:normAutofit/>
          </a:bodyPr>
          <a:lstStyle/>
          <a:p>
            <a:r>
              <a:rPr lang="en-US" altLang="en-US" sz="3200" dirty="0"/>
              <a:t>Tanker was delivered in Nov 1974 but </a:t>
            </a:r>
            <a:r>
              <a:rPr lang="en-US" altLang="en-US" sz="3200" dirty="0">
                <a:solidFill>
                  <a:srgbClr val="0070C0"/>
                </a:solidFill>
              </a:rPr>
              <a:t>only in July 1975 </a:t>
            </a:r>
            <a:r>
              <a:rPr lang="en-US" altLang="en-US" sz="3200" dirty="0"/>
              <a:t>did the owners claim back the extra 10%</a:t>
            </a:r>
            <a:endParaRPr lang="en-SG" altLang="en-US" sz="3200" dirty="0"/>
          </a:p>
        </p:txBody>
      </p:sp>
    </p:spTree>
    <p:extLst>
      <p:ext uri="{BB962C8B-B14F-4D97-AF65-F5344CB8AC3E}">
        <p14:creationId xmlns:p14="http://schemas.microsoft.com/office/powerpoint/2010/main" val="2382223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09441" y="5445224"/>
            <a:ext cx="10971372" cy="726976"/>
          </a:xfrm>
        </p:spPr>
        <p:txBody>
          <a:bodyPr/>
          <a:lstStyle/>
          <a:p>
            <a:r>
              <a:rPr lang="en-US" b="1" dirty="0" smtClean="0"/>
              <a:t>Issues and Judgment </a:t>
            </a:r>
            <a:endParaRPr lang="en-US" b="1" dirty="0"/>
          </a:p>
        </p:txBody>
      </p:sp>
      <p:sp>
        <p:nvSpPr>
          <p:cNvPr id="6" name="Content Placeholder 5"/>
          <p:cNvSpPr>
            <a:spLocks noGrp="1"/>
          </p:cNvSpPr>
          <p:nvPr>
            <p:ph idx="1"/>
          </p:nvPr>
        </p:nvSpPr>
        <p:spPr/>
        <p:txBody>
          <a:bodyPr>
            <a:normAutofit fontScale="77500" lnSpcReduction="20000"/>
          </a:bodyPr>
          <a:lstStyle/>
          <a:p>
            <a:r>
              <a:rPr lang="en-US" altLang="en-US" sz="3500" dirty="0"/>
              <a:t>Was there any consideration for the extra 10%?</a:t>
            </a:r>
          </a:p>
          <a:p>
            <a:r>
              <a:rPr lang="en-US" altLang="en-US" sz="3500" dirty="0" smtClean="0"/>
              <a:t>Did </a:t>
            </a:r>
            <a:r>
              <a:rPr lang="en-US" altLang="en-US" sz="3500" dirty="0"/>
              <a:t>the owners pay under economic duress</a:t>
            </a:r>
            <a:r>
              <a:rPr lang="en-US" altLang="en-US" sz="3500" dirty="0" smtClean="0"/>
              <a:t>?</a:t>
            </a:r>
          </a:p>
          <a:p>
            <a:r>
              <a:rPr lang="en-US" altLang="en-US" sz="3500" dirty="0" smtClean="0"/>
              <a:t>Did </a:t>
            </a:r>
            <a:r>
              <a:rPr lang="en-US" altLang="en-US" sz="3500" dirty="0"/>
              <a:t>the owners protest</a:t>
            </a:r>
            <a:r>
              <a:rPr lang="en-US" altLang="en-US" sz="3500" dirty="0" smtClean="0"/>
              <a:t>?</a:t>
            </a:r>
          </a:p>
          <a:p>
            <a:r>
              <a:rPr lang="en-US" altLang="en-US" sz="3500" dirty="0"/>
              <a:t>Were the owners legally obliged to pay the 10</a:t>
            </a:r>
            <a:r>
              <a:rPr lang="en-US" altLang="en-US" sz="3500" dirty="0" smtClean="0"/>
              <a:t>%? Could they have claimed back the 10%?</a:t>
            </a:r>
            <a:endParaRPr lang="en-US" altLang="en-US" sz="3500" dirty="0"/>
          </a:p>
          <a:p>
            <a:r>
              <a:rPr lang="en-US" altLang="en-US" sz="3500" dirty="0"/>
              <a:t>Did the delay in claiming the 10% amount to affirmation of the increased payment? </a:t>
            </a:r>
          </a:p>
          <a:p>
            <a:endParaRPr lang="en-US" altLang="en-US" sz="3500" dirty="0"/>
          </a:p>
          <a:p>
            <a:r>
              <a:rPr lang="en-US" altLang="en-US" sz="3500" dirty="0"/>
              <a:t>What was the outcome of the dispute?  </a:t>
            </a:r>
            <a:endParaRPr lang="en-SG" altLang="en-US" sz="3500" dirty="0"/>
          </a:p>
          <a:p>
            <a:endParaRPr lang="en-US" sz="2799" dirty="0"/>
          </a:p>
        </p:txBody>
      </p:sp>
    </p:spTree>
    <p:extLst>
      <p:ext uri="{BB962C8B-B14F-4D97-AF65-F5344CB8AC3E}">
        <p14:creationId xmlns:p14="http://schemas.microsoft.com/office/powerpoint/2010/main" val="955082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Sales presentation on product or servic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3494BA"/>
      </a:accent6>
      <a:hlink>
        <a:srgbClr val="6B9F25"/>
      </a:hlink>
      <a:folHlink>
        <a:srgbClr val="9F6715"/>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flip="none" rotWithShape="1">
          <a:gsLst>
            <a:gs pos="0">
              <a:schemeClr val="phClr">
                <a:lumMod val="20000"/>
                <a:lumOff val="80000"/>
              </a:schemeClr>
            </a:gs>
            <a:gs pos="58000">
              <a:schemeClr val="phClr">
                <a:lumMod val="40000"/>
                <a:lumOff val="60000"/>
              </a:schemeClr>
            </a:gs>
            <a:gs pos="100000">
              <a:schemeClr val="phClr"/>
            </a:gs>
          </a:gsLst>
          <a:lin ang="14400000" scaled="0"/>
          <a:tileRect/>
        </a:gradFill>
        <a:gradFill flip="none" rotWithShape="1">
          <a:gsLst>
            <a:gs pos="0">
              <a:schemeClr val="phClr">
                <a:lumMod val="20000"/>
                <a:lumOff val="80000"/>
              </a:schemeClr>
            </a:gs>
            <a:gs pos="58000">
              <a:schemeClr val="phClr">
                <a:lumMod val="40000"/>
                <a:lumOff val="60000"/>
              </a:schemeClr>
            </a:gs>
            <a:gs pos="100000">
              <a:schemeClr val="phClr"/>
            </a:gs>
          </a:gsLst>
          <a:lin ang="17400000" scaled="0"/>
          <a:tileRect/>
        </a:gradFill>
      </a:bgFillStyleLst>
    </a:fmtScheme>
  </a:themeElements>
  <a:objectDefaults>
    <a:spDef>
      <a:spPr>
        <a:ln>
          <a:noFill/>
        </a:ln>
      </a:spPr>
      <a:bodyPr rtlCol="0" anchor="ctr"/>
      <a:lstStyle>
        <a:defPPr algn="ctr">
          <a:defRPr dirty="0"/>
        </a:defPPr>
      </a:lstStyle>
      <a:style>
        <a:lnRef idx="3">
          <a:schemeClr val="lt1"/>
        </a:lnRef>
        <a:fillRef idx="1">
          <a:schemeClr val="accent2"/>
        </a:fillRef>
        <a:effectRef idx="1">
          <a:schemeClr val="accent2"/>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Sales presentation on product or service" id="{7EE400BE-508E-476C-BFCF-E5A4B7CBB911}" vid="{528475A2-2519-44AA-B642-41944284C867}"/>
    </a:ext>
  </a:extLst>
</a:theme>
</file>

<file path=ppt/theme/theme2.xml><?xml version="1.0" encoding="utf-8"?>
<a:theme xmlns:a="http://schemas.openxmlformats.org/drawingml/2006/main" name="Office Them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3494BA"/>
      </a:accent6>
      <a:hlink>
        <a:srgbClr val="6B9F25"/>
      </a:hlink>
      <a:folHlink>
        <a:srgbClr val="9F6715"/>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3494BA"/>
      </a:accent6>
      <a:hlink>
        <a:srgbClr val="6B9F25"/>
      </a:hlink>
      <a:folHlink>
        <a:srgbClr val="9F6715"/>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650A9AA-52B9-4BCE-8F7B-96CF968CD3C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sales presentation on product or service</Template>
  <TotalTime>0</TotalTime>
  <Words>858</Words>
  <Application>Microsoft Office PowerPoint</Application>
  <PresentationFormat>Custom</PresentationFormat>
  <Paragraphs>76</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Book Antiqua</vt:lpstr>
      <vt:lpstr>Calibri</vt:lpstr>
      <vt:lpstr>Cambria</vt:lpstr>
      <vt:lpstr>Corbel</vt:lpstr>
      <vt:lpstr>Trebuchet MS</vt:lpstr>
      <vt:lpstr>Sales presentation on product or service</vt:lpstr>
      <vt:lpstr>Vitiating Factors Affecting the Validity of a Contract   BSP1702/1004/1702X/1004X  Legal Environment of Business  </vt:lpstr>
      <vt:lpstr>PowerPoint Presentation</vt:lpstr>
      <vt:lpstr>1. Objectives </vt:lpstr>
      <vt:lpstr>2. Effects of restraint clauses, misrepresentation and duress </vt:lpstr>
      <vt:lpstr>3. Risk Management Steps </vt:lpstr>
      <vt:lpstr>North Ocean Shipping v Hyundai [1979] QB 705</vt:lpstr>
      <vt:lpstr>Facts</vt:lpstr>
      <vt:lpstr>PowerPoint Presentation</vt:lpstr>
      <vt:lpstr>Issues and Judgment </vt:lpstr>
      <vt:lpstr>Commercial &amp; Legal Implications </vt:lpstr>
      <vt:lpstr>Tutorials </vt:lpstr>
      <vt:lpstr>#1</vt:lpstr>
      <vt:lpstr>#2</vt:lpstr>
      <vt:lpstr>5. Learning Outcomes </vt:lpstr>
      <vt:lpstr>Readings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2014-03-25T11:31:52Z</dcterms:created>
  <dcterms:modified xsi:type="dcterms:W3CDTF">2020-07-09T04:31:17Z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TC034605559991</vt:lpwstr>
  </property>
</Properties>
</file>