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80" r:id="rId16"/>
    <p:sldId id="281" r:id="rId17"/>
    <p:sldId id="282" r:id="rId18"/>
    <p:sldId id="296" r:id="rId19"/>
    <p:sldId id="283" r:id="rId20"/>
    <p:sldId id="285" r:id="rId21"/>
    <p:sldId id="286" r:id="rId22"/>
    <p:sldId id="287" r:id="rId23"/>
    <p:sldId id="288" r:id="rId24"/>
    <p:sldId id="297" r:id="rId25"/>
    <p:sldId id="291" r:id="rId26"/>
    <p:sldId id="292" r:id="rId27"/>
    <p:sldId id="293" r:id="rId28"/>
    <p:sldId id="294" r:id="rId29"/>
    <p:sldId id="295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>
      <p:cViewPr varScale="1">
        <p:scale>
          <a:sx n="73" d="100"/>
          <a:sy n="73" d="100"/>
        </p:scale>
        <p:origin x="456" y="7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notesViewPr>
    <p:cSldViewPr showGuides="1">
      <p:cViewPr varScale="1">
        <p:scale>
          <a:sx n="80" d="100"/>
          <a:sy n="80" d="100"/>
        </p:scale>
        <p:origin x="317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86B95-AB31-41FC-87B9-1B7F16CE0628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CD023B-2F1B-467A-9869-FB498EEF37F7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800" dirty="0" smtClean="0"/>
            <a:t>Restraint clause is void unless reasonable. Rest of contract is valid </a:t>
          </a:r>
          <a:endParaRPr lang="en-US" sz="2800" dirty="0"/>
        </a:p>
      </dgm:t>
    </dgm:pt>
    <dgm:pt modelId="{1AAA0804-7CD0-40D6-95C3-E9068149B28B}" type="parTrans" cxnId="{81EF0590-A501-4767-A180-8097B2C9D2FF}">
      <dgm:prSet/>
      <dgm:spPr/>
      <dgm:t>
        <a:bodyPr/>
        <a:lstStyle/>
        <a:p>
          <a:endParaRPr lang="en-US"/>
        </a:p>
      </dgm:t>
    </dgm:pt>
    <dgm:pt modelId="{AF6651B6-C014-4294-AB3D-5C96374498C0}" type="sibTrans" cxnId="{81EF0590-A501-4767-A180-8097B2C9D2FF}">
      <dgm:prSet/>
      <dgm:spPr/>
      <dgm:t>
        <a:bodyPr/>
        <a:lstStyle/>
        <a:p>
          <a:endParaRPr lang="en-US"/>
        </a:p>
      </dgm:t>
    </dgm:pt>
    <dgm:pt modelId="{3F9A532B-2679-498E-9387-586B4B6EF6B6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400" dirty="0" smtClean="0"/>
            <a:t>Misrepresentation makes the contract voidable (valid until avoided)  </a:t>
          </a:r>
          <a:endParaRPr lang="en-US" sz="2400" dirty="0"/>
        </a:p>
      </dgm:t>
    </dgm:pt>
    <dgm:pt modelId="{4D0EF588-0DEF-46D1-B888-F051AF5DD53F}" type="parTrans" cxnId="{311C13A3-F680-4740-B2D4-9000D4FE100F}">
      <dgm:prSet/>
      <dgm:spPr/>
      <dgm:t>
        <a:bodyPr/>
        <a:lstStyle/>
        <a:p>
          <a:endParaRPr lang="en-US"/>
        </a:p>
      </dgm:t>
    </dgm:pt>
    <dgm:pt modelId="{D6E95965-8A5E-4F9B-991A-96841688C04F}" type="sibTrans" cxnId="{311C13A3-F680-4740-B2D4-9000D4FE100F}">
      <dgm:prSet/>
      <dgm:spPr/>
      <dgm:t>
        <a:bodyPr/>
        <a:lstStyle/>
        <a:p>
          <a:endParaRPr lang="en-US"/>
        </a:p>
      </dgm:t>
    </dgm:pt>
    <dgm:pt modelId="{288E6E86-8CDA-4058-94AC-5FB5F33CE18B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2800" dirty="0" smtClean="0"/>
            <a:t>Duress makes the contract voidable </a:t>
          </a:r>
          <a:endParaRPr lang="en-US" sz="2800" dirty="0"/>
        </a:p>
      </dgm:t>
    </dgm:pt>
    <dgm:pt modelId="{7CECCA1B-D34E-4CAE-BB7E-0673C0EA3B27}" type="parTrans" cxnId="{6EC63822-EE88-47D9-8028-05E3C29866E6}">
      <dgm:prSet/>
      <dgm:spPr/>
      <dgm:t>
        <a:bodyPr/>
        <a:lstStyle/>
        <a:p>
          <a:endParaRPr lang="en-US"/>
        </a:p>
      </dgm:t>
    </dgm:pt>
    <dgm:pt modelId="{C63E7A9C-3FA3-46FA-AAF2-9E5EAE818C65}" type="sibTrans" cxnId="{6EC63822-EE88-47D9-8028-05E3C29866E6}">
      <dgm:prSet/>
      <dgm:spPr/>
      <dgm:t>
        <a:bodyPr/>
        <a:lstStyle/>
        <a:p>
          <a:endParaRPr lang="en-US"/>
        </a:p>
      </dgm:t>
    </dgm:pt>
    <dgm:pt modelId="{9BAACEEC-29D6-401A-931C-BB808EE4F0D2}" type="pres">
      <dgm:prSet presAssocID="{0A686B95-AB31-41FC-87B9-1B7F16CE062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2FA57B-CC14-4234-8077-66CDA9F4A676}" type="pres">
      <dgm:prSet presAssocID="{56CD023B-2F1B-467A-9869-FB498EEF37F7}" presName="parentLin" presStyleCnt="0"/>
      <dgm:spPr/>
    </dgm:pt>
    <dgm:pt modelId="{EB27DD5E-9CED-43CB-AC74-A77983C822C7}" type="pres">
      <dgm:prSet presAssocID="{56CD023B-2F1B-467A-9869-FB498EEF37F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84A4343-9BFB-4AC7-B0D0-DF58E49183F3}" type="pres">
      <dgm:prSet presAssocID="{56CD023B-2F1B-467A-9869-FB498EEF37F7}" presName="parentText" presStyleLbl="node1" presStyleIdx="0" presStyleCnt="3" custScaleY="362992" custLinFactY="-100000" custLinFactNeighborX="5417" custLinFactNeighborY="-1364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8C7F60-AF3F-4E97-AEDC-1499A96D625F}" type="pres">
      <dgm:prSet presAssocID="{56CD023B-2F1B-467A-9869-FB498EEF37F7}" presName="negativeSpace" presStyleCnt="0"/>
      <dgm:spPr/>
    </dgm:pt>
    <dgm:pt modelId="{0B3192DF-AEEE-4D8B-82AA-0FC4D4974ED0}" type="pres">
      <dgm:prSet presAssocID="{56CD023B-2F1B-467A-9869-FB498EEF37F7}" presName="childText" presStyleLbl="conFgAcc1" presStyleIdx="0" presStyleCnt="3">
        <dgm:presLayoutVars>
          <dgm:bulletEnabled val="1"/>
        </dgm:presLayoutVars>
      </dgm:prSet>
      <dgm:spPr/>
    </dgm:pt>
    <dgm:pt modelId="{EFEF0104-2987-41F0-95B5-326917219C38}" type="pres">
      <dgm:prSet presAssocID="{AF6651B6-C014-4294-AB3D-5C96374498C0}" presName="spaceBetweenRectangles" presStyleCnt="0"/>
      <dgm:spPr/>
    </dgm:pt>
    <dgm:pt modelId="{9027A73A-11D3-4784-9DE2-68258C2D1806}" type="pres">
      <dgm:prSet presAssocID="{3F9A532B-2679-498E-9387-586B4B6EF6B6}" presName="parentLin" presStyleCnt="0"/>
      <dgm:spPr/>
    </dgm:pt>
    <dgm:pt modelId="{E9B64088-9820-467C-886A-C826042F67A0}" type="pres">
      <dgm:prSet presAssocID="{3F9A532B-2679-498E-9387-586B4B6EF6B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495CE02-D466-43A4-903A-410B71494D95}" type="pres">
      <dgm:prSet presAssocID="{3F9A532B-2679-498E-9387-586B4B6EF6B6}" presName="parentText" presStyleLbl="node1" presStyleIdx="1" presStyleCnt="3" custScaleY="2662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0D763-65DF-4E83-A30D-2BB54CB81FFE}" type="pres">
      <dgm:prSet presAssocID="{3F9A532B-2679-498E-9387-586B4B6EF6B6}" presName="negativeSpace" presStyleCnt="0"/>
      <dgm:spPr/>
    </dgm:pt>
    <dgm:pt modelId="{40BA31F4-3DA0-4575-8914-A6DD9BEF8FC6}" type="pres">
      <dgm:prSet presAssocID="{3F9A532B-2679-498E-9387-586B4B6EF6B6}" presName="childText" presStyleLbl="conFgAcc1" presStyleIdx="1" presStyleCnt="3">
        <dgm:presLayoutVars>
          <dgm:bulletEnabled val="1"/>
        </dgm:presLayoutVars>
      </dgm:prSet>
      <dgm:spPr/>
    </dgm:pt>
    <dgm:pt modelId="{5C6FF280-C18D-4100-AD18-50996C569B03}" type="pres">
      <dgm:prSet presAssocID="{D6E95965-8A5E-4F9B-991A-96841688C04F}" presName="spaceBetweenRectangles" presStyleCnt="0"/>
      <dgm:spPr/>
    </dgm:pt>
    <dgm:pt modelId="{20E8BB3B-50FB-4495-BCA7-9436DF9E501F}" type="pres">
      <dgm:prSet presAssocID="{288E6E86-8CDA-4058-94AC-5FB5F33CE18B}" presName="parentLin" presStyleCnt="0"/>
      <dgm:spPr/>
    </dgm:pt>
    <dgm:pt modelId="{BB6B9835-389B-4C89-B5C9-E08CDF84F413}" type="pres">
      <dgm:prSet presAssocID="{288E6E86-8CDA-4058-94AC-5FB5F33CE18B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C30AB43-295B-4FA0-93BF-129D436A2AB3}" type="pres">
      <dgm:prSet presAssocID="{288E6E86-8CDA-4058-94AC-5FB5F33CE18B}" presName="parentText" presStyleLbl="node1" presStyleIdx="2" presStyleCnt="3" custAng="0" custScaleY="3655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B8A3ED-770F-4E58-8F1C-9983B253E79F}" type="pres">
      <dgm:prSet presAssocID="{288E6E86-8CDA-4058-94AC-5FB5F33CE18B}" presName="negativeSpace" presStyleCnt="0"/>
      <dgm:spPr/>
    </dgm:pt>
    <dgm:pt modelId="{3B5A0867-66B4-49C2-8B93-881F4F8298DE}" type="pres">
      <dgm:prSet presAssocID="{288E6E86-8CDA-4058-94AC-5FB5F33CE18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F253AA7-F997-44AF-B73F-F58C6F5CA359}" type="presOf" srcId="{0A686B95-AB31-41FC-87B9-1B7F16CE0628}" destId="{9BAACEEC-29D6-401A-931C-BB808EE4F0D2}" srcOrd="0" destOrd="0" presId="urn:microsoft.com/office/officeart/2005/8/layout/list1"/>
    <dgm:cxn modelId="{6EC63822-EE88-47D9-8028-05E3C29866E6}" srcId="{0A686B95-AB31-41FC-87B9-1B7F16CE0628}" destId="{288E6E86-8CDA-4058-94AC-5FB5F33CE18B}" srcOrd="2" destOrd="0" parTransId="{7CECCA1B-D34E-4CAE-BB7E-0673C0EA3B27}" sibTransId="{C63E7A9C-3FA3-46FA-AAF2-9E5EAE818C65}"/>
    <dgm:cxn modelId="{81EF0590-A501-4767-A180-8097B2C9D2FF}" srcId="{0A686B95-AB31-41FC-87B9-1B7F16CE0628}" destId="{56CD023B-2F1B-467A-9869-FB498EEF37F7}" srcOrd="0" destOrd="0" parTransId="{1AAA0804-7CD0-40D6-95C3-E9068149B28B}" sibTransId="{AF6651B6-C014-4294-AB3D-5C96374498C0}"/>
    <dgm:cxn modelId="{C2094651-AC1A-4F8F-98A1-BC3FD5E226C0}" type="presOf" srcId="{56CD023B-2F1B-467A-9869-FB498EEF37F7}" destId="{E84A4343-9BFB-4AC7-B0D0-DF58E49183F3}" srcOrd="1" destOrd="0" presId="urn:microsoft.com/office/officeart/2005/8/layout/list1"/>
    <dgm:cxn modelId="{311C13A3-F680-4740-B2D4-9000D4FE100F}" srcId="{0A686B95-AB31-41FC-87B9-1B7F16CE0628}" destId="{3F9A532B-2679-498E-9387-586B4B6EF6B6}" srcOrd="1" destOrd="0" parTransId="{4D0EF588-0DEF-46D1-B888-F051AF5DD53F}" sibTransId="{D6E95965-8A5E-4F9B-991A-96841688C04F}"/>
    <dgm:cxn modelId="{FB419EC3-EFED-4903-A510-26B70F6E89EE}" type="presOf" srcId="{3F9A532B-2679-498E-9387-586B4B6EF6B6}" destId="{E9B64088-9820-467C-886A-C826042F67A0}" srcOrd="0" destOrd="0" presId="urn:microsoft.com/office/officeart/2005/8/layout/list1"/>
    <dgm:cxn modelId="{FC9C507B-A75B-477F-9A30-461060645FA6}" type="presOf" srcId="{3F9A532B-2679-498E-9387-586B4B6EF6B6}" destId="{4495CE02-D466-43A4-903A-410B71494D95}" srcOrd="1" destOrd="0" presId="urn:microsoft.com/office/officeart/2005/8/layout/list1"/>
    <dgm:cxn modelId="{74D5C723-5782-47B6-974D-32944B21BBFD}" type="presOf" srcId="{288E6E86-8CDA-4058-94AC-5FB5F33CE18B}" destId="{5C30AB43-295B-4FA0-93BF-129D436A2AB3}" srcOrd="1" destOrd="0" presId="urn:microsoft.com/office/officeart/2005/8/layout/list1"/>
    <dgm:cxn modelId="{486084C3-E691-4DE7-B749-783A179B6E41}" type="presOf" srcId="{56CD023B-2F1B-467A-9869-FB498EEF37F7}" destId="{EB27DD5E-9CED-43CB-AC74-A77983C822C7}" srcOrd="0" destOrd="0" presId="urn:microsoft.com/office/officeart/2005/8/layout/list1"/>
    <dgm:cxn modelId="{8B7E39F7-7282-49C6-B501-B7860E8B5E1B}" type="presOf" srcId="{288E6E86-8CDA-4058-94AC-5FB5F33CE18B}" destId="{BB6B9835-389B-4C89-B5C9-E08CDF84F413}" srcOrd="0" destOrd="0" presId="urn:microsoft.com/office/officeart/2005/8/layout/list1"/>
    <dgm:cxn modelId="{73A44DA9-6F3E-4874-8B27-9D90DC6AC565}" type="presParOf" srcId="{9BAACEEC-29D6-401A-931C-BB808EE4F0D2}" destId="{EC2FA57B-CC14-4234-8077-66CDA9F4A676}" srcOrd="0" destOrd="0" presId="urn:microsoft.com/office/officeart/2005/8/layout/list1"/>
    <dgm:cxn modelId="{D94313C0-AD80-4D59-98C7-4F3F5506284F}" type="presParOf" srcId="{EC2FA57B-CC14-4234-8077-66CDA9F4A676}" destId="{EB27DD5E-9CED-43CB-AC74-A77983C822C7}" srcOrd="0" destOrd="0" presId="urn:microsoft.com/office/officeart/2005/8/layout/list1"/>
    <dgm:cxn modelId="{C7686D64-D85B-4AF2-AD57-9A8C80425EE0}" type="presParOf" srcId="{EC2FA57B-CC14-4234-8077-66CDA9F4A676}" destId="{E84A4343-9BFB-4AC7-B0D0-DF58E49183F3}" srcOrd="1" destOrd="0" presId="urn:microsoft.com/office/officeart/2005/8/layout/list1"/>
    <dgm:cxn modelId="{25278D3B-EF30-49CA-B963-99E14E900B21}" type="presParOf" srcId="{9BAACEEC-29D6-401A-931C-BB808EE4F0D2}" destId="{898C7F60-AF3F-4E97-AEDC-1499A96D625F}" srcOrd="1" destOrd="0" presId="urn:microsoft.com/office/officeart/2005/8/layout/list1"/>
    <dgm:cxn modelId="{85FCA592-BB92-4E9B-80F7-F512F01FD128}" type="presParOf" srcId="{9BAACEEC-29D6-401A-931C-BB808EE4F0D2}" destId="{0B3192DF-AEEE-4D8B-82AA-0FC4D4974ED0}" srcOrd="2" destOrd="0" presId="urn:microsoft.com/office/officeart/2005/8/layout/list1"/>
    <dgm:cxn modelId="{3CF8D09E-F008-4D00-9439-65FCF0408B0C}" type="presParOf" srcId="{9BAACEEC-29D6-401A-931C-BB808EE4F0D2}" destId="{EFEF0104-2987-41F0-95B5-326917219C38}" srcOrd="3" destOrd="0" presId="urn:microsoft.com/office/officeart/2005/8/layout/list1"/>
    <dgm:cxn modelId="{9B8ECF1D-E6E1-434B-8588-C84E2C1CAAB4}" type="presParOf" srcId="{9BAACEEC-29D6-401A-931C-BB808EE4F0D2}" destId="{9027A73A-11D3-4784-9DE2-68258C2D1806}" srcOrd="4" destOrd="0" presId="urn:microsoft.com/office/officeart/2005/8/layout/list1"/>
    <dgm:cxn modelId="{B8B3EB58-C46F-4593-878B-E3875E6C8A78}" type="presParOf" srcId="{9027A73A-11D3-4784-9DE2-68258C2D1806}" destId="{E9B64088-9820-467C-886A-C826042F67A0}" srcOrd="0" destOrd="0" presId="urn:microsoft.com/office/officeart/2005/8/layout/list1"/>
    <dgm:cxn modelId="{2A2434C3-40FC-4AAD-ACAB-DBB0194B37EF}" type="presParOf" srcId="{9027A73A-11D3-4784-9DE2-68258C2D1806}" destId="{4495CE02-D466-43A4-903A-410B71494D95}" srcOrd="1" destOrd="0" presId="urn:microsoft.com/office/officeart/2005/8/layout/list1"/>
    <dgm:cxn modelId="{60F823DA-1E87-45FF-AF4F-150755B7F30B}" type="presParOf" srcId="{9BAACEEC-29D6-401A-931C-BB808EE4F0D2}" destId="{D130D763-65DF-4E83-A30D-2BB54CB81FFE}" srcOrd="5" destOrd="0" presId="urn:microsoft.com/office/officeart/2005/8/layout/list1"/>
    <dgm:cxn modelId="{5135E000-D269-4141-8457-BE401C17992F}" type="presParOf" srcId="{9BAACEEC-29D6-401A-931C-BB808EE4F0D2}" destId="{40BA31F4-3DA0-4575-8914-A6DD9BEF8FC6}" srcOrd="6" destOrd="0" presId="urn:microsoft.com/office/officeart/2005/8/layout/list1"/>
    <dgm:cxn modelId="{D0048CD0-5684-4713-8D20-7B2909CAB36C}" type="presParOf" srcId="{9BAACEEC-29D6-401A-931C-BB808EE4F0D2}" destId="{5C6FF280-C18D-4100-AD18-50996C569B03}" srcOrd="7" destOrd="0" presId="urn:microsoft.com/office/officeart/2005/8/layout/list1"/>
    <dgm:cxn modelId="{CCDAEA84-6472-4109-A756-F7AE7DF150E0}" type="presParOf" srcId="{9BAACEEC-29D6-401A-931C-BB808EE4F0D2}" destId="{20E8BB3B-50FB-4495-BCA7-9436DF9E501F}" srcOrd="8" destOrd="0" presId="urn:microsoft.com/office/officeart/2005/8/layout/list1"/>
    <dgm:cxn modelId="{14E74E9C-AE6E-40D9-85D5-C6702D3B92E3}" type="presParOf" srcId="{20E8BB3B-50FB-4495-BCA7-9436DF9E501F}" destId="{BB6B9835-389B-4C89-B5C9-E08CDF84F413}" srcOrd="0" destOrd="0" presId="urn:microsoft.com/office/officeart/2005/8/layout/list1"/>
    <dgm:cxn modelId="{582E1521-A171-418A-A47D-75705D4E1425}" type="presParOf" srcId="{20E8BB3B-50FB-4495-BCA7-9436DF9E501F}" destId="{5C30AB43-295B-4FA0-93BF-129D436A2AB3}" srcOrd="1" destOrd="0" presId="urn:microsoft.com/office/officeart/2005/8/layout/list1"/>
    <dgm:cxn modelId="{C4AD73CC-DD13-4422-8D63-B7EAC1AC466C}" type="presParOf" srcId="{9BAACEEC-29D6-401A-931C-BB808EE4F0D2}" destId="{B1B8A3ED-770F-4E58-8F1C-9983B253E79F}" srcOrd="9" destOrd="0" presId="urn:microsoft.com/office/officeart/2005/8/layout/list1"/>
    <dgm:cxn modelId="{33D3A7C7-AAEC-4B88-BE0F-2E4220FB27FF}" type="presParOf" srcId="{9BAACEEC-29D6-401A-931C-BB808EE4F0D2}" destId="{3B5A0867-66B4-49C2-8B93-881F4F8298D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4E5E70-EC53-439C-8084-42CB87838B98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1C94479-DCA2-4CDE-8738-9B122D123E22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>
              <a:latin typeface="Book Antiqua" pitchFamily="18" charset="0"/>
            </a:rPr>
            <a:t>Statement of Fact, not opinion or puff </a:t>
          </a:r>
          <a:endParaRPr lang="en-US" dirty="0">
            <a:latin typeface="Book Antiqua" pitchFamily="18" charset="0"/>
          </a:endParaRPr>
        </a:p>
      </dgm:t>
    </dgm:pt>
    <dgm:pt modelId="{A6A36B43-298F-4B74-A093-C0319AE46084}" type="parTrans" cxnId="{89FAB1FC-9396-40AD-B7DE-970B66E7D3C0}">
      <dgm:prSet/>
      <dgm:spPr/>
      <dgm:t>
        <a:bodyPr/>
        <a:lstStyle/>
        <a:p>
          <a:endParaRPr lang="en-US"/>
        </a:p>
      </dgm:t>
    </dgm:pt>
    <dgm:pt modelId="{5298926B-DBE2-456C-9DEB-5A2F6995F468}" type="sibTrans" cxnId="{89FAB1FC-9396-40AD-B7DE-970B66E7D3C0}">
      <dgm:prSet/>
      <dgm:spPr>
        <a:ln w="28575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80C0B787-A21E-47B2-81F9-8CAED0013E4D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>
              <a:latin typeface="Book Antiqua" pitchFamily="18" charset="0"/>
            </a:rPr>
            <a:t>Made by one contracting party to another </a:t>
          </a:r>
          <a:endParaRPr lang="en-US" dirty="0">
            <a:latin typeface="Book Antiqua" pitchFamily="18" charset="0"/>
          </a:endParaRPr>
        </a:p>
      </dgm:t>
    </dgm:pt>
    <dgm:pt modelId="{427216FA-EFA3-4458-A3DA-496AF37F7BD6}" type="parTrans" cxnId="{A6DC9DDC-FEBD-4ADF-9747-184E6F96A86A}">
      <dgm:prSet/>
      <dgm:spPr/>
      <dgm:t>
        <a:bodyPr/>
        <a:lstStyle/>
        <a:p>
          <a:endParaRPr lang="en-US"/>
        </a:p>
      </dgm:t>
    </dgm:pt>
    <dgm:pt modelId="{83E622E8-80D4-4962-A6BC-090BA86A8629}" type="sibTrans" cxnId="{A6DC9DDC-FEBD-4ADF-9747-184E6F96A86A}">
      <dgm:prSet/>
      <dgm:spPr>
        <a:ln w="28575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614479A2-FB7C-4C04-BA5D-87704C28E983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>
              <a:latin typeface="Book Antiqua" pitchFamily="18" charset="0"/>
            </a:rPr>
            <a:t>Made before the contract is conclude</a:t>
          </a:r>
          <a:r>
            <a:rPr lang="en-US" dirty="0" smtClean="0"/>
            <a:t>d </a:t>
          </a:r>
          <a:endParaRPr lang="en-US" dirty="0"/>
        </a:p>
      </dgm:t>
    </dgm:pt>
    <dgm:pt modelId="{33350467-AADB-443F-8E3A-80DCFCF868A6}" type="parTrans" cxnId="{9328D160-3AC3-4329-AA37-73096B2A5B76}">
      <dgm:prSet/>
      <dgm:spPr/>
      <dgm:t>
        <a:bodyPr/>
        <a:lstStyle/>
        <a:p>
          <a:endParaRPr lang="en-US"/>
        </a:p>
      </dgm:t>
    </dgm:pt>
    <dgm:pt modelId="{9CEE8509-B928-4289-BA04-4A5575D750D3}" type="sibTrans" cxnId="{9328D160-3AC3-4329-AA37-73096B2A5B76}">
      <dgm:prSet/>
      <dgm:spPr>
        <a:ln w="28575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8CAF10C4-57B7-4189-A56B-8F4069D7B69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latin typeface="Book Antiqua" pitchFamily="18" charset="0"/>
            </a:rPr>
            <a:t>Statement induces other party to enter into the contrac</a:t>
          </a:r>
          <a:r>
            <a:rPr lang="en-US" dirty="0" smtClean="0"/>
            <a:t>t </a:t>
          </a:r>
          <a:endParaRPr lang="en-US" dirty="0"/>
        </a:p>
      </dgm:t>
    </dgm:pt>
    <dgm:pt modelId="{2538E90F-6E4B-41D6-8584-328178382BBF}" type="parTrans" cxnId="{DC2BF557-444A-40F6-9C81-4A37CF6220B2}">
      <dgm:prSet/>
      <dgm:spPr/>
      <dgm:t>
        <a:bodyPr/>
        <a:lstStyle/>
        <a:p>
          <a:endParaRPr lang="en-US"/>
        </a:p>
      </dgm:t>
    </dgm:pt>
    <dgm:pt modelId="{53B63A86-22D2-40C4-B209-0A1C9E8A389C}" type="sibTrans" cxnId="{DC2BF557-444A-40F6-9C81-4A37CF6220B2}">
      <dgm:prSet/>
      <dgm:spPr/>
      <dgm:t>
        <a:bodyPr/>
        <a:lstStyle/>
        <a:p>
          <a:endParaRPr lang="en-US"/>
        </a:p>
      </dgm:t>
    </dgm:pt>
    <dgm:pt modelId="{0CC33A66-C685-4E08-BE0D-45D386CDD078}" type="pres">
      <dgm:prSet presAssocID="{7D4E5E70-EC53-439C-8084-42CB87838B9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DC3F12-F79C-40AD-AAE1-0A48903697B0}" type="pres">
      <dgm:prSet presAssocID="{C1C94479-DCA2-4CDE-8738-9B122D123E2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6065D-C51B-42F6-9A29-67FE6240EC2B}" type="pres">
      <dgm:prSet presAssocID="{5298926B-DBE2-456C-9DEB-5A2F6995F468}" presName="sibTrans" presStyleLbl="sibTrans1D1" presStyleIdx="0" presStyleCnt="3"/>
      <dgm:spPr/>
      <dgm:t>
        <a:bodyPr/>
        <a:lstStyle/>
        <a:p>
          <a:endParaRPr lang="en-US"/>
        </a:p>
      </dgm:t>
    </dgm:pt>
    <dgm:pt modelId="{643260E5-9B5D-403F-83A0-51D9ED2C5296}" type="pres">
      <dgm:prSet presAssocID="{5298926B-DBE2-456C-9DEB-5A2F6995F468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587B5ED9-6F46-4140-97EF-2FA1A6EFE3BA}" type="pres">
      <dgm:prSet presAssocID="{80C0B787-A21E-47B2-81F9-8CAED0013E4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8D8492-D75E-4DFE-93F4-F03862529B55}" type="pres">
      <dgm:prSet presAssocID="{83E622E8-80D4-4962-A6BC-090BA86A8629}" presName="sibTrans" presStyleLbl="sibTrans1D1" presStyleIdx="1" presStyleCnt="3"/>
      <dgm:spPr/>
      <dgm:t>
        <a:bodyPr/>
        <a:lstStyle/>
        <a:p>
          <a:endParaRPr lang="en-US"/>
        </a:p>
      </dgm:t>
    </dgm:pt>
    <dgm:pt modelId="{416CD314-1844-43CF-9C4C-542C69B9E6E5}" type="pres">
      <dgm:prSet presAssocID="{83E622E8-80D4-4962-A6BC-090BA86A8629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2359F350-A7A4-435C-857C-96121271F014}" type="pres">
      <dgm:prSet presAssocID="{614479A2-FB7C-4C04-BA5D-87704C28E98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6C7975-EF6E-4EEA-A899-1C2E27C61D81}" type="pres">
      <dgm:prSet presAssocID="{9CEE8509-B928-4289-BA04-4A5575D750D3}" presName="sibTrans" presStyleLbl="sibTrans1D1" presStyleIdx="2" presStyleCnt="3"/>
      <dgm:spPr/>
      <dgm:t>
        <a:bodyPr/>
        <a:lstStyle/>
        <a:p>
          <a:endParaRPr lang="en-US"/>
        </a:p>
      </dgm:t>
    </dgm:pt>
    <dgm:pt modelId="{9F02A7AB-5E1D-4D25-BBCD-CF4FC864F913}" type="pres">
      <dgm:prSet presAssocID="{9CEE8509-B928-4289-BA04-4A5575D750D3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88B8EB85-E474-42B8-B041-358EDED93FB5}" type="pres">
      <dgm:prSet presAssocID="{8CAF10C4-57B7-4189-A56B-8F4069D7B69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558A3B-6BF5-4C2F-AD6E-FA2700060D1D}" type="presOf" srcId="{614479A2-FB7C-4C04-BA5D-87704C28E983}" destId="{2359F350-A7A4-435C-857C-96121271F014}" srcOrd="0" destOrd="0" presId="urn:microsoft.com/office/officeart/2005/8/layout/bProcess3"/>
    <dgm:cxn modelId="{81100552-491E-4519-AF3E-83A2951EB030}" type="presOf" srcId="{7D4E5E70-EC53-439C-8084-42CB87838B98}" destId="{0CC33A66-C685-4E08-BE0D-45D386CDD078}" srcOrd="0" destOrd="0" presId="urn:microsoft.com/office/officeart/2005/8/layout/bProcess3"/>
    <dgm:cxn modelId="{89FAB1FC-9396-40AD-B7DE-970B66E7D3C0}" srcId="{7D4E5E70-EC53-439C-8084-42CB87838B98}" destId="{C1C94479-DCA2-4CDE-8738-9B122D123E22}" srcOrd="0" destOrd="0" parTransId="{A6A36B43-298F-4B74-A093-C0319AE46084}" sibTransId="{5298926B-DBE2-456C-9DEB-5A2F6995F468}"/>
    <dgm:cxn modelId="{7C815E24-96BE-4644-909E-49E5F5CA4849}" type="presOf" srcId="{83E622E8-80D4-4962-A6BC-090BA86A8629}" destId="{416CD314-1844-43CF-9C4C-542C69B9E6E5}" srcOrd="1" destOrd="0" presId="urn:microsoft.com/office/officeart/2005/8/layout/bProcess3"/>
    <dgm:cxn modelId="{A6DC9DDC-FEBD-4ADF-9747-184E6F96A86A}" srcId="{7D4E5E70-EC53-439C-8084-42CB87838B98}" destId="{80C0B787-A21E-47B2-81F9-8CAED0013E4D}" srcOrd="1" destOrd="0" parTransId="{427216FA-EFA3-4458-A3DA-496AF37F7BD6}" sibTransId="{83E622E8-80D4-4962-A6BC-090BA86A8629}"/>
    <dgm:cxn modelId="{7547BB8D-F8A2-4EC6-B736-DFB485C444E5}" type="presOf" srcId="{9CEE8509-B928-4289-BA04-4A5575D750D3}" destId="{826C7975-EF6E-4EEA-A899-1C2E27C61D81}" srcOrd="0" destOrd="0" presId="urn:microsoft.com/office/officeart/2005/8/layout/bProcess3"/>
    <dgm:cxn modelId="{3D188C0B-3AAC-4862-B751-2E65E4C5AB86}" type="presOf" srcId="{80C0B787-A21E-47B2-81F9-8CAED0013E4D}" destId="{587B5ED9-6F46-4140-97EF-2FA1A6EFE3BA}" srcOrd="0" destOrd="0" presId="urn:microsoft.com/office/officeart/2005/8/layout/bProcess3"/>
    <dgm:cxn modelId="{AC1ECD3E-7580-494C-A8B5-8E8E90A7FF16}" type="presOf" srcId="{83E622E8-80D4-4962-A6BC-090BA86A8629}" destId="{C78D8492-D75E-4DFE-93F4-F03862529B55}" srcOrd="0" destOrd="0" presId="urn:microsoft.com/office/officeart/2005/8/layout/bProcess3"/>
    <dgm:cxn modelId="{DC2BF557-444A-40F6-9C81-4A37CF6220B2}" srcId="{7D4E5E70-EC53-439C-8084-42CB87838B98}" destId="{8CAF10C4-57B7-4189-A56B-8F4069D7B690}" srcOrd="3" destOrd="0" parTransId="{2538E90F-6E4B-41D6-8584-328178382BBF}" sibTransId="{53B63A86-22D2-40C4-B209-0A1C9E8A389C}"/>
    <dgm:cxn modelId="{80CDB72D-3BCD-40EE-B435-0BEF16849E18}" type="presOf" srcId="{8CAF10C4-57B7-4189-A56B-8F4069D7B690}" destId="{88B8EB85-E474-42B8-B041-358EDED93FB5}" srcOrd="0" destOrd="0" presId="urn:microsoft.com/office/officeart/2005/8/layout/bProcess3"/>
    <dgm:cxn modelId="{9328D160-3AC3-4329-AA37-73096B2A5B76}" srcId="{7D4E5E70-EC53-439C-8084-42CB87838B98}" destId="{614479A2-FB7C-4C04-BA5D-87704C28E983}" srcOrd="2" destOrd="0" parTransId="{33350467-AADB-443F-8E3A-80DCFCF868A6}" sibTransId="{9CEE8509-B928-4289-BA04-4A5575D750D3}"/>
    <dgm:cxn modelId="{B2BC6C18-1D5F-40F0-9811-4E23C95464D5}" type="presOf" srcId="{C1C94479-DCA2-4CDE-8738-9B122D123E22}" destId="{75DC3F12-F79C-40AD-AAE1-0A48903697B0}" srcOrd="0" destOrd="0" presId="urn:microsoft.com/office/officeart/2005/8/layout/bProcess3"/>
    <dgm:cxn modelId="{44BB9052-45DD-417F-ABBC-D508FA92B347}" type="presOf" srcId="{5298926B-DBE2-456C-9DEB-5A2F6995F468}" destId="{643260E5-9B5D-403F-83A0-51D9ED2C5296}" srcOrd="1" destOrd="0" presId="urn:microsoft.com/office/officeart/2005/8/layout/bProcess3"/>
    <dgm:cxn modelId="{0F62220A-99C2-4602-85F9-41A97A88D8AB}" type="presOf" srcId="{5298926B-DBE2-456C-9DEB-5A2F6995F468}" destId="{6096065D-C51B-42F6-9A29-67FE6240EC2B}" srcOrd="0" destOrd="0" presId="urn:microsoft.com/office/officeart/2005/8/layout/bProcess3"/>
    <dgm:cxn modelId="{E84DFD76-77A3-4413-8B8A-705A4E63FDAB}" type="presOf" srcId="{9CEE8509-B928-4289-BA04-4A5575D750D3}" destId="{9F02A7AB-5E1D-4D25-BBCD-CF4FC864F913}" srcOrd="1" destOrd="0" presId="urn:microsoft.com/office/officeart/2005/8/layout/bProcess3"/>
    <dgm:cxn modelId="{31A3A36A-F430-4DE2-8626-5C3A04AA4AB7}" type="presParOf" srcId="{0CC33A66-C685-4E08-BE0D-45D386CDD078}" destId="{75DC3F12-F79C-40AD-AAE1-0A48903697B0}" srcOrd="0" destOrd="0" presId="urn:microsoft.com/office/officeart/2005/8/layout/bProcess3"/>
    <dgm:cxn modelId="{C826FD68-B97E-49B2-B429-7CA58BF114E4}" type="presParOf" srcId="{0CC33A66-C685-4E08-BE0D-45D386CDD078}" destId="{6096065D-C51B-42F6-9A29-67FE6240EC2B}" srcOrd="1" destOrd="0" presId="urn:microsoft.com/office/officeart/2005/8/layout/bProcess3"/>
    <dgm:cxn modelId="{525C7439-42AE-4A34-A82C-2FE9CBC7B548}" type="presParOf" srcId="{6096065D-C51B-42F6-9A29-67FE6240EC2B}" destId="{643260E5-9B5D-403F-83A0-51D9ED2C5296}" srcOrd="0" destOrd="0" presId="urn:microsoft.com/office/officeart/2005/8/layout/bProcess3"/>
    <dgm:cxn modelId="{057A09FF-F9C2-4656-BA7F-CE04D95B088F}" type="presParOf" srcId="{0CC33A66-C685-4E08-BE0D-45D386CDD078}" destId="{587B5ED9-6F46-4140-97EF-2FA1A6EFE3BA}" srcOrd="2" destOrd="0" presId="urn:microsoft.com/office/officeart/2005/8/layout/bProcess3"/>
    <dgm:cxn modelId="{52380D74-8201-4698-877A-6FE0BEA89453}" type="presParOf" srcId="{0CC33A66-C685-4E08-BE0D-45D386CDD078}" destId="{C78D8492-D75E-4DFE-93F4-F03862529B55}" srcOrd="3" destOrd="0" presId="urn:microsoft.com/office/officeart/2005/8/layout/bProcess3"/>
    <dgm:cxn modelId="{909A1F4D-77C4-4A1A-8C3A-77D5ABCF6978}" type="presParOf" srcId="{C78D8492-D75E-4DFE-93F4-F03862529B55}" destId="{416CD314-1844-43CF-9C4C-542C69B9E6E5}" srcOrd="0" destOrd="0" presId="urn:microsoft.com/office/officeart/2005/8/layout/bProcess3"/>
    <dgm:cxn modelId="{DA088E9A-F6E7-44D6-AE59-12AD16FF1F3A}" type="presParOf" srcId="{0CC33A66-C685-4E08-BE0D-45D386CDD078}" destId="{2359F350-A7A4-435C-857C-96121271F014}" srcOrd="4" destOrd="0" presId="urn:microsoft.com/office/officeart/2005/8/layout/bProcess3"/>
    <dgm:cxn modelId="{60A47808-8075-461A-A829-8408E2479C1C}" type="presParOf" srcId="{0CC33A66-C685-4E08-BE0D-45D386CDD078}" destId="{826C7975-EF6E-4EEA-A899-1C2E27C61D81}" srcOrd="5" destOrd="0" presId="urn:microsoft.com/office/officeart/2005/8/layout/bProcess3"/>
    <dgm:cxn modelId="{13626963-F93F-4F74-837D-8D0200B5CEEB}" type="presParOf" srcId="{826C7975-EF6E-4EEA-A899-1C2E27C61D81}" destId="{9F02A7AB-5E1D-4D25-BBCD-CF4FC864F913}" srcOrd="0" destOrd="0" presId="urn:microsoft.com/office/officeart/2005/8/layout/bProcess3"/>
    <dgm:cxn modelId="{B677CB53-04C8-4B1A-8FB7-796B16020632}" type="presParOf" srcId="{0CC33A66-C685-4E08-BE0D-45D386CDD078}" destId="{88B8EB85-E474-42B8-B041-358EDED93FB5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F40905-F573-4C48-9866-32B55E3CA59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CCD2FE-79A5-4916-A9F6-F7F862B74C5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Fraudulent </a:t>
          </a:r>
          <a:r>
            <a:rPr lang="en-US" dirty="0" err="1" smtClean="0"/>
            <a:t>misrep</a:t>
          </a:r>
          <a:r>
            <a:rPr lang="en-US" dirty="0" smtClean="0"/>
            <a:t> </a:t>
          </a:r>
          <a:endParaRPr lang="en-US" dirty="0"/>
        </a:p>
      </dgm:t>
    </dgm:pt>
    <dgm:pt modelId="{18A918EF-4D59-4943-8089-4C0379072D5D}" type="parTrans" cxnId="{BA604CF5-E677-4699-84E3-5DA82F1CF4C0}">
      <dgm:prSet/>
      <dgm:spPr/>
      <dgm:t>
        <a:bodyPr/>
        <a:lstStyle/>
        <a:p>
          <a:endParaRPr lang="en-US"/>
        </a:p>
      </dgm:t>
    </dgm:pt>
    <dgm:pt modelId="{1E76FE13-6A1C-44E6-896B-1672B8EEF8F1}" type="sibTrans" cxnId="{BA604CF5-E677-4699-84E3-5DA82F1CF4C0}">
      <dgm:prSet/>
      <dgm:spPr/>
      <dgm:t>
        <a:bodyPr/>
        <a:lstStyle/>
        <a:p>
          <a:endParaRPr lang="en-US"/>
        </a:p>
      </dgm:t>
    </dgm:pt>
    <dgm:pt modelId="{E9FDEEF3-BE86-4A55-9CF6-87BDA78DD8E5}">
      <dgm:prSet phldrT="[Text]"/>
      <dgm:spPr/>
      <dgm:t>
        <a:bodyPr/>
        <a:lstStyle/>
        <a:p>
          <a:r>
            <a:rPr lang="en-US" dirty="0" smtClean="0"/>
            <a:t>e.g. </a:t>
          </a:r>
          <a:r>
            <a:rPr lang="en-US" altLang="en-US" dirty="0" smtClean="0"/>
            <a:t>“paintings are genuine”</a:t>
          </a:r>
          <a:endParaRPr lang="en-US" dirty="0"/>
        </a:p>
      </dgm:t>
    </dgm:pt>
    <dgm:pt modelId="{B3986580-64A9-40C6-8DA0-2DD5B43D8472}" type="parTrans" cxnId="{F39F9D90-04C8-492A-9B95-A2FF04CEF3FA}">
      <dgm:prSet/>
      <dgm:spPr/>
      <dgm:t>
        <a:bodyPr/>
        <a:lstStyle/>
        <a:p>
          <a:endParaRPr lang="en-US"/>
        </a:p>
      </dgm:t>
    </dgm:pt>
    <dgm:pt modelId="{37B3F93F-857E-4F6A-B929-7CA2B94EC148}" type="sibTrans" cxnId="{F39F9D90-04C8-492A-9B95-A2FF04CEF3FA}">
      <dgm:prSet/>
      <dgm:spPr/>
      <dgm:t>
        <a:bodyPr/>
        <a:lstStyle/>
        <a:p>
          <a:endParaRPr lang="en-US"/>
        </a:p>
      </dgm:t>
    </dgm:pt>
    <dgm:pt modelId="{65678971-D29B-4316-859C-14FD7F1E60A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Negligent </a:t>
          </a:r>
          <a:r>
            <a:rPr lang="en-US" dirty="0" err="1" smtClean="0"/>
            <a:t>misrep</a:t>
          </a:r>
          <a:r>
            <a:rPr lang="en-US" dirty="0" smtClean="0"/>
            <a:t> </a:t>
          </a:r>
          <a:endParaRPr lang="en-US" dirty="0"/>
        </a:p>
      </dgm:t>
    </dgm:pt>
    <dgm:pt modelId="{CCF836AE-62F7-4D9D-A0B6-2CC33804FF39}" type="parTrans" cxnId="{C3B41F5A-D58F-4515-BD43-1FF5B53B26B6}">
      <dgm:prSet/>
      <dgm:spPr/>
      <dgm:t>
        <a:bodyPr/>
        <a:lstStyle/>
        <a:p>
          <a:endParaRPr lang="en-US"/>
        </a:p>
      </dgm:t>
    </dgm:pt>
    <dgm:pt modelId="{DA35A651-363B-40D4-AA99-1EB4E7C50189}" type="sibTrans" cxnId="{C3B41F5A-D58F-4515-BD43-1FF5B53B26B6}">
      <dgm:prSet/>
      <dgm:spPr/>
      <dgm:t>
        <a:bodyPr/>
        <a:lstStyle/>
        <a:p>
          <a:endParaRPr lang="en-US"/>
        </a:p>
      </dgm:t>
    </dgm:pt>
    <dgm:pt modelId="{58FED07D-EAFB-4589-9A6D-1032CF06EE5A}">
      <dgm:prSet phldrT="[Text]" custT="1"/>
      <dgm:spPr/>
      <dgm:t>
        <a:bodyPr/>
        <a:lstStyle/>
        <a:p>
          <a:r>
            <a:rPr lang="en-US" sz="2400" dirty="0" smtClean="0"/>
            <a:t>e.g. </a:t>
          </a:r>
          <a:endParaRPr lang="en-US" sz="2400" dirty="0"/>
        </a:p>
      </dgm:t>
    </dgm:pt>
    <dgm:pt modelId="{A792E5EE-8C6C-4556-A273-02B6B96A2BBE}" type="parTrans" cxnId="{2E133855-E43C-48BF-9427-27AF9EFD2244}">
      <dgm:prSet/>
      <dgm:spPr/>
      <dgm:t>
        <a:bodyPr/>
        <a:lstStyle/>
        <a:p>
          <a:endParaRPr lang="en-US"/>
        </a:p>
      </dgm:t>
    </dgm:pt>
    <dgm:pt modelId="{B0D3394A-7528-492D-BC96-345D3936E05B}" type="sibTrans" cxnId="{2E133855-E43C-48BF-9427-27AF9EFD2244}">
      <dgm:prSet/>
      <dgm:spPr/>
      <dgm:t>
        <a:bodyPr/>
        <a:lstStyle/>
        <a:p>
          <a:endParaRPr lang="en-US"/>
        </a:p>
      </dgm:t>
    </dgm:pt>
    <dgm:pt modelId="{CECCBEFA-7B8F-49DB-A388-48424CC8C0AF}">
      <dgm:prSet phldrT="[Text]" custT="1"/>
      <dgm:spPr/>
      <dgm:t>
        <a:bodyPr/>
        <a:lstStyle/>
        <a:p>
          <a:r>
            <a:rPr lang="en-US" altLang="en-US" sz="2400" dirty="0" smtClean="0"/>
            <a:t>carrying capacity of barge is x </a:t>
          </a:r>
          <a:r>
            <a:rPr lang="en-US" altLang="en-US" sz="2400" dirty="0" err="1" smtClean="0"/>
            <a:t>tonnes</a:t>
          </a:r>
          <a:r>
            <a:rPr lang="en-US" altLang="en-US" sz="2400" dirty="0" smtClean="0"/>
            <a:t>  based on Lloyd’s Register</a:t>
          </a:r>
          <a:endParaRPr lang="en-US" sz="2400" dirty="0"/>
        </a:p>
      </dgm:t>
    </dgm:pt>
    <dgm:pt modelId="{94DA9FE6-0204-4897-BB6D-3A61A24CE05D}" type="parTrans" cxnId="{BAC74578-8A35-425E-B331-D8694FD27D07}">
      <dgm:prSet/>
      <dgm:spPr/>
      <dgm:t>
        <a:bodyPr/>
        <a:lstStyle/>
        <a:p>
          <a:endParaRPr lang="en-US"/>
        </a:p>
      </dgm:t>
    </dgm:pt>
    <dgm:pt modelId="{C795F984-A2B0-4D72-8977-C1ABA52BBDC2}" type="sibTrans" cxnId="{BAC74578-8A35-425E-B331-D8694FD27D07}">
      <dgm:prSet/>
      <dgm:spPr/>
      <dgm:t>
        <a:bodyPr/>
        <a:lstStyle/>
        <a:p>
          <a:endParaRPr lang="en-US"/>
        </a:p>
      </dgm:t>
    </dgm:pt>
    <dgm:pt modelId="{C4CDE26A-0439-497A-A698-E9CC013BC8F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Innocent </a:t>
          </a:r>
          <a:r>
            <a:rPr lang="en-US" dirty="0" err="1" smtClean="0"/>
            <a:t>misrep</a:t>
          </a:r>
          <a:r>
            <a:rPr lang="en-US" dirty="0" smtClean="0"/>
            <a:t> </a:t>
          </a:r>
          <a:endParaRPr lang="en-US" dirty="0"/>
        </a:p>
      </dgm:t>
    </dgm:pt>
    <dgm:pt modelId="{47481CB7-1BCF-471F-967B-BE727BD93F72}" type="parTrans" cxnId="{AEF935C5-1461-44AF-AD4F-B62E4B409575}">
      <dgm:prSet/>
      <dgm:spPr/>
      <dgm:t>
        <a:bodyPr/>
        <a:lstStyle/>
        <a:p>
          <a:endParaRPr lang="en-US"/>
        </a:p>
      </dgm:t>
    </dgm:pt>
    <dgm:pt modelId="{C105E9F6-5EFD-42FE-969A-DA2841180311}" type="sibTrans" cxnId="{AEF935C5-1461-44AF-AD4F-B62E4B409575}">
      <dgm:prSet/>
      <dgm:spPr/>
      <dgm:t>
        <a:bodyPr/>
        <a:lstStyle/>
        <a:p>
          <a:endParaRPr lang="en-US"/>
        </a:p>
      </dgm:t>
    </dgm:pt>
    <dgm:pt modelId="{F4F111F0-3629-4D8D-A0DB-90A8A66BE3A9}">
      <dgm:prSet phldrT="[Text]"/>
      <dgm:spPr/>
      <dgm:t>
        <a:bodyPr/>
        <a:lstStyle/>
        <a:p>
          <a:r>
            <a:rPr lang="en-US" altLang="en-US" dirty="0" smtClean="0"/>
            <a:t>e.g. brick wall will be replaced by glass wall </a:t>
          </a:r>
          <a:endParaRPr lang="en-US" dirty="0"/>
        </a:p>
      </dgm:t>
    </dgm:pt>
    <dgm:pt modelId="{257B29AB-9821-4EF2-B356-E4903EC8239B}" type="parTrans" cxnId="{3C131FDD-A882-4E15-AB17-8261DB7BF294}">
      <dgm:prSet/>
      <dgm:spPr/>
      <dgm:t>
        <a:bodyPr/>
        <a:lstStyle/>
        <a:p>
          <a:endParaRPr lang="en-US"/>
        </a:p>
      </dgm:t>
    </dgm:pt>
    <dgm:pt modelId="{B4384C4A-5B1A-44DC-923B-F70FADD6A7BB}" type="sibTrans" cxnId="{3C131FDD-A882-4E15-AB17-8261DB7BF294}">
      <dgm:prSet/>
      <dgm:spPr/>
      <dgm:t>
        <a:bodyPr/>
        <a:lstStyle/>
        <a:p>
          <a:endParaRPr lang="en-US"/>
        </a:p>
      </dgm:t>
    </dgm:pt>
    <dgm:pt modelId="{5BB75B6E-3DCA-488E-8A12-E8572A2B4859}">
      <dgm:prSet phldrT="[Text]"/>
      <dgm:spPr/>
      <dgm:t>
        <a:bodyPr/>
        <a:lstStyle/>
        <a:p>
          <a:r>
            <a:rPr lang="en-US" dirty="0" smtClean="0"/>
            <a:t>In fact they are fakes </a:t>
          </a:r>
          <a:endParaRPr lang="en-US" dirty="0"/>
        </a:p>
      </dgm:t>
    </dgm:pt>
    <dgm:pt modelId="{DD3409E3-435D-49F0-8802-185B9FF46AC9}" type="parTrans" cxnId="{17AEB25B-21F7-4113-A868-29AB85F1E917}">
      <dgm:prSet/>
      <dgm:spPr/>
      <dgm:t>
        <a:bodyPr/>
        <a:lstStyle/>
        <a:p>
          <a:endParaRPr lang="en-US"/>
        </a:p>
      </dgm:t>
    </dgm:pt>
    <dgm:pt modelId="{E6BBFAEE-A6C7-4782-A3A8-2B3A3FF6BB53}" type="sibTrans" cxnId="{17AEB25B-21F7-4113-A868-29AB85F1E917}">
      <dgm:prSet/>
      <dgm:spPr/>
      <dgm:t>
        <a:bodyPr/>
        <a:lstStyle/>
        <a:p>
          <a:endParaRPr lang="en-US"/>
        </a:p>
      </dgm:t>
    </dgm:pt>
    <dgm:pt modelId="{C0B601A4-CBEE-457F-A62D-F0E0DE24F5C7}">
      <dgm:prSet phldrT="[Text]" custT="1"/>
      <dgm:spPr/>
      <dgm:t>
        <a:bodyPr/>
        <a:lstStyle/>
        <a:p>
          <a:r>
            <a:rPr lang="en-US" altLang="en-US" sz="2400" dirty="0" smtClean="0"/>
            <a:t> not based on shipping documents </a:t>
          </a:r>
          <a:endParaRPr lang="en-US" sz="2400" dirty="0"/>
        </a:p>
      </dgm:t>
    </dgm:pt>
    <dgm:pt modelId="{C290E7B7-5AC4-4A25-9A73-C1C5598C616D}" type="parTrans" cxnId="{23D1C497-2CA9-46E6-9A32-F1D5184658EE}">
      <dgm:prSet/>
      <dgm:spPr/>
      <dgm:t>
        <a:bodyPr/>
        <a:lstStyle/>
        <a:p>
          <a:endParaRPr lang="en-US"/>
        </a:p>
      </dgm:t>
    </dgm:pt>
    <dgm:pt modelId="{C6BE0907-8184-42E5-B051-CEF5A9CCB877}" type="sibTrans" cxnId="{23D1C497-2CA9-46E6-9A32-F1D5184658EE}">
      <dgm:prSet/>
      <dgm:spPr/>
      <dgm:t>
        <a:bodyPr/>
        <a:lstStyle/>
        <a:p>
          <a:endParaRPr lang="en-US"/>
        </a:p>
      </dgm:t>
    </dgm:pt>
    <dgm:pt modelId="{579F7BCF-14C5-4664-93A6-9D02302E1988}">
      <dgm:prSet phldrT="[Text]"/>
      <dgm:spPr/>
      <dgm:t>
        <a:bodyPr/>
        <a:lstStyle/>
        <a:p>
          <a:r>
            <a:rPr lang="en-US" altLang="en-US" dirty="0" smtClean="0"/>
            <a:t>Not based on fact but tentative expectation </a:t>
          </a:r>
          <a:endParaRPr lang="en-US" dirty="0"/>
        </a:p>
      </dgm:t>
    </dgm:pt>
    <dgm:pt modelId="{CD26B00D-C46C-456E-AF9D-1ACF6FFAA1B6}" type="parTrans" cxnId="{063110B8-C854-4F51-95C5-0B0D144BF5A6}">
      <dgm:prSet/>
      <dgm:spPr/>
      <dgm:t>
        <a:bodyPr/>
        <a:lstStyle/>
        <a:p>
          <a:endParaRPr lang="en-US"/>
        </a:p>
      </dgm:t>
    </dgm:pt>
    <dgm:pt modelId="{B6DE1EE2-DD24-4BD2-ACE8-07229477D20A}" type="sibTrans" cxnId="{063110B8-C854-4F51-95C5-0B0D144BF5A6}">
      <dgm:prSet/>
      <dgm:spPr/>
      <dgm:t>
        <a:bodyPr/>
        <a:lstStyle/>
        <a:p>
          <a:endParaRPr lang="en-US"/>
        </a:p>
      </dgm:t>
    </dgm:pt>
    <dgm:pt modelId="{0611479C-26E8-4B53-9D2E-B76AC3743698}" type="pres">
      <dgm:prSet presAssocID="{69F40905-F573-4C48-9866-32B55E3CA5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9B0BDF-3BAA-4637-A9E6-B33236800D5A}" type="pres">
      <dgm:prSet presAssocID="{B4CCD2FE-79A5-4916-A9F6-F7F862B74C57}" presName="composite" presStyleCnt="0"/>
      <dgm:spPr/>
    </dgm:pt>
    <dgm:pt modelId="{E6E0DD5C-AFF9-4725-BFC8-5D587D87955C}" type="pres">
      <dgm:prSet presAssocID="{B4CCD2FE-79A5-4916-A9F6-F7F862B74C5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4E560-1DF7-403C-B32D-4595D4C83718}" type="pres">
      <dgm:prSet presAssocID="{B4CCD2FE-79A5-4916-A9F6-F7F862B74C57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75F75-FD35-4621-9B09-5CFF7908CDCF}" type="pres">
      <dgm:prSet presAssocID="{1E76FE13-6A1C-44E6-896B-1672B8EEF8F1}" presName="space" presStyleCnt="0"/>
      <dgm:spPr/>
    </dgm:pt>
    <dgm:pt modelId="{E6A622D1-FDFB-4B19-BD4F-34FC5C1ED5CA}" type="pres">
      <dgm:prSet presAssocID="{65678971-D29B-4316-859C-14FD7F1E60AD}" presName="composite" presStyleCnt="0"/>
      <dgm:spPr/>
    </dgm:pt>
    <dgm:pt modelId="{65ED9549-9329-4346-9ACB-999E7F09C5DF}" type="pres">
      <dgm:prSet presAssocID="{65678971-D29B-4316-859C-14FD7F1E60A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D3B04-6446-4EDA-A457-964CDD931605}" type="pres">
      <dgm:prSet presAssocID="{65678971-D29B-4316-859C-14FD7F1E60A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3AA94-904C-423A-BC35-4CE123EBA0B5}" type="pres">
      <dgm:prSet presAssocID="{DA35A651-363B-40D4-AA99-1EB4E7C50189}" presName="space" presStyleCnt="0"/>
      <dgm:spPr/>
    </dgm:pt>
    <dgm:pt modelId="{A0E37970-D309-466C-AC18-356BEC09EDC5}" type="pres">
      <dgm:prSet presAssocID="{C4CDE26A-0439-497A-A698-E9CC013BC8F6}" presName="composite" presStyleCnt="0"/>
      <dgm:spPr/>
    </dgm:pt>
    <dgm:pt modelId="{0202D2B0-C1C5-4EA7-9111-466C3511CECE}" type="pres">
      <dgm:prSet presAssocID="{C4CDE26A-0439-497A-A698-E9CC013BC8F6}" presName="parTx" presStyleLbl="alignNode1" presStyleIdx="2" presStyleCnt="3" custLinFactNeighborX="633" custLinFactNeighborY="130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8E7983-9D12-4B40-B2FF-2138A9AD9A9F}" type="pres">
      <dgm:prSet presAssocID="{C4CDE26A-0439-497A-A698-E9CC013BC8F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26FFC9-B24F-44DD-AAC9-10F424E3595A}" type="presOf" srcId="{58FED07D-EAFB-4589-9A6D-1032CF06EE5A}" destId="{F00D3B04-6446-4EDA-A457-964CDD931605}" srcOrd="0" destOrd="0" presId="urn:microsoft.com/office/officeart/2005/8/layout/hList1"/>
    <dgm:cxn modelId="{AF349C2E-154C-4409-8B44-2C891451F470}" type="presOf" srcId="{69F40905-F573-4C48-9866-32B55E3CA59B}" destId="{0611479C-26E8-4B53-9D2E-B76AC3743698}" srcOrd="0" destOrd="0" presId="urn:microsoft.com/office/officeart/2005/8/layout/hList1"/>
    <dgm:cxn modelId="{45EB4915-149C-4743-84F6-D42698974062}" type="presOf" srcId="{65678971-D29B-4316-859C-14FD7F1E60AD}" destId="{65ED9549-9329-4346-9ACB-999E7F09C5DF}" srcOrd="0" destOrd="0" presId="urn:microsoft.com/office/officeart/2005/8/layout/hList1"/>
    <dgm:cxn modelId="{C3B41F5A-D58F-4515-BD43-1FF5B53B26B6}" srcId="{69F40905-F573-4C48-9866-32B55E3CA59B}" destId="{65678971-D29B-4316-859C-14FD7F1E60AD}" srcOrd="1" destOrd="0" parTransId="{CCF836AE-62F7-4D9D-A0B6-2CC33804FF39}" sibTransId="{DA35A651-363B-40D4-AA99-1EB4E7C50189}"/>
    <dgm:cxn modelId="{3A310D2F-70D2-4B3C-AF9B-8BF41BC8334D}" type="presOf" srcId="{CECCBEFA-7B8F-49DB-A388-48424CC8C0AF}" destId="{F00D3B04-6446-4EDA-A457-964CDD931605}" srcOrd="0" destOrd="1" presId="urn:microsoft.com/office/officeart/2005/8/layout/hList1"/>
    <dgm:cxn modelId="{3C131FDD-A882-4E15-AB17-8261DB7BF294}" srcId="{C4CDE26A-0439-497A-A698-E9CC013BC8F6}" destId="{F4F111F0-3629-4D8D-A0DB-90A8A66BE3A9}" srcOrd="0" destOrd="0" parTransId="{257B29AB-9821-4EF2-B356-E4903EC8239B}" sibTransId="{B4384C4A-5B1A-44DC-923B-F70FADD6A7BB}"/>
    <dgm:cxn modelId="{6F3C367C-0DD4-403C-85A0-0BA027072E33}" type="presOf" srcId="{C4CDE26A-0439-497A-A698-E9CC013BC8F6}" destId="{0202D2B0-C1C5-4EA7-9111-466C3511CECE}" srcOrd="0" destOrd="0" presId="urn:microsoft.com/office/officeart/2005/8/layout/hList1"/>
    <dgm:cxn modelId="{23D1C497-2CA9-46E6-9A32-F1D5184658EE}" srcId="{65678971-D29B-4316-859C-14FD7F1E60AD}" destId="{C0B601A4-CBEE-457F-A62D-F0E0DE24F5C7}" srcOrd="2" destOrd="0" parTransId="{C290E7B7-5AC4-4A25-9A73-C1C5598C616D}" sibTransId="{C6BE0907-8184-42E5-B051-CEF5A9CCB877}"/>
    <dgm:cxn modelId="{8ECE7582-B80E-4983-A7A1-FB5162AADA9E}" type="presOf" srcId="{C0B601A4-CBEE-457F-A62D-F0E0DE24F5C7}" destId="{F00D3B04-6446-4EDA-A457-964CDD931605}" srcOrd="0" destOrd="2" presId="urn:microsoft.com/office/officeart/2005/8/layout/hList1"/>
    <dgm:cxn modelId="{BAC74578-8A35-425E-B331-D8694FD27D07}" srcId="{65678971-D29B-4316-859C-14FD7F1E60AD}" destId="{CECCBEFA-7B8F-49DB-A388-48424CC8C0AF}" srcOrd="1" destOrd="0" parTransId="{94DA9FE6-0204-4897-BB6D-3A61A24CE05D}" sibTransId="{C795F984-A2B0-4D72-8977-C1ABA52BBDC2}"/>
    <dgm:cxn modelId="{0A602F70-33F2-47B5-AA2C-C4AFD4D302E6}" type="presOf" srcId="{5BB75B6E-3DCA-488E-8A12-E8572A2B4859}" destId="{EC64E560-1DF7-403C-B32D-4595D4C83718}" srcOrd="0" destOrd="1" presId="urn:microsoft.com/office/officeart/2005/8/layout/hList1"/>
    <dgm:cxn modelId="{BA604CF5-E677-4699-84E3-5DA82F1CF4C0}" srcId="{69F40905-F573-4C48-9866-32B55E3CA59B}" destId="{B4CCD2FE-79A5-4916-A9F6-F7F862B74C57}" srcOrd="0" destOrd="0" parTransId="{18A918EF-4D59-4943-8089-4C0379072D5D}" sibTransId="{1E76FE13-6A1C-44E6-896B-1672B8EEF8F1}"/>
    <dgm:cxn modelId="{2E133855-E43C-48BF-9427-27AF9EFD2244}" srcId="{65678971-D29B-4316-859C-14FD7F1E60AD}" destId="{58FED07D-EAFB-4589-9A6D-1032CF06EE5A}" srcOrd="0" destOrd="0" parTransId="{A792E5EE-8C6C-4556-A273-02B6B96A2BBE}" sibTransId="{B0D3394A-7528-492D-BC96-345D3936E05B}"/>
    <dgm:cxn modelId="{F39F9D90-04C8-492A-9B95-A2FF04CEF3FA}" srcId="{B4CCD2FE-79A5-4916-A9F6-F7F862B74C57}" destId="{E9FDEEF3-BE86-4A55-9CF6-87BDA78DD8E5}" srcOrd="0" destOrd="0" parTransId="{B3986580-64A9-40C6-8DA0-2DD5B43D8472}" sibTransId="{37B3F93F-857E-4F6A-B929-7CA2B94EC148}"/>
    <dgm:cxn modelId="{1B5C6479-CF95-47A4-909B-BE0D66DE35CC}" type="presOf" srcId="{E9FDEEF3-BE86-4A55-9CF6-87BDA78DD8E5}" destId="{EC64E560-1DF7-403C-B32D-4595D4C83718}" srcOrd="0" destOrd="0" presId="urn:microsoft.com/office/officeart/2005/8/layout/hList1"/>
    <dgm:cxn modelId="{6B77A1AE-F0D1-4BEC-9A87-7B4F08E52744}" type="presOf" srcId="{F4F111F0-3629-4D8D-A0DB-90A8A66BE3A9}" destId="{B18E7983-9D12-4B40-B2FF-2138A9AD9A9F}" srcOrd="0" destOrd="0" presId="urn:microsoft.com/office/officeart/2005/8/layout/hList1"/>
    <dgm:cxn modelId="{17AEB25B-21F7-4113-A868-29AB85F1E917}" srcId="{B4CCD2FE-79A5-4916-A9F6-F7F862B74C57}" destId="{5BB75B6E-3DCA-488E-8A12-E8572A2B4859}" srcOrd="1" destOrd="0" parTransId="{DD3409E3-435D-49F0-8802-185B9FF46AC9}" sibTransId="{E6BBFAEE-A6C7-4782-A3A8-2B3A3FF6BB53}"/>
    <dgm:cxn modelId="{7B2EF047-F2E8-4895-9EA4-CA04CDAA80AE}" type="presOf" srcId="{B4CCD2FE-79A5-4916-A9F6-F7F862B74C57}" destId="{E6E0DD5C-AFF9-4725-BFC8-5D587D87955C}" srcOrd="0" destOrd="0" presId="urn:microsoft.com/office/officeart/2005/8/layout/hList1"/>
    <dgm:cxn modelId="{00A3EECF-8C59-4047-A6F7-A3E1AB966F7B}" type="presOf" srcId="{579F7BCF-14C5-4664-93A6-9D02302E1988}" destId="{B18E7983-9D12-4B40-B2FF-2138A9AD9A9F}" srcOrd="0" destOrd="1" presId="urn:microsoft.com/office/officeart/2005/8/layout/hList1"/>
    <dgm:cxn modelId="{AEF935C5-1461-44AF-AD4F-B62E4B409575}" srcId="{69F40905-F573-4C48-9866-32B55E3CA59B}" destId="{C4CDE26A-0439-497A-A698-E9CC013BC8F6}" srcOrd="2" destOrd="0" parTransId="{47481CB7-1BCF-471F-967B-BE727BD93F72}" sibTransId="{C105E9F6-5EFD-42FE-969A-DA2841180311}"/>
    <dgm:cxn modelId="{063110B8-C854-4F51-95C5-0B0D144BF5A6}" srcId="{C4CDE26A-0439-497A-A698-E9CC013BC8F6}" destId="{579F7BCF-14C5-4664-93A6-9D02302E1988}" srcOrd="1" destOrd="0" parTransId="{CD26B00D-C46C-456E-AF9D-1ACF6FFAA1B6}" sibTransId="{B6DE1EE2-DD24-4BD2-ACE8-07229477D20A}"/>
    <dgm:cxn modelId="{4C573660-5FCD-4711-80E8-7996FEE5F3E3}" type="presParOf" srcId="{0611479C-26E8-4B53-9D2E-B76AC3743698}" destId="{FE9B0BDF-3BAA-4637-A9E6-B33236800D5A}" srcOrd="0" destOrd="0" presId="urn:microsoft.com/office/officeart/2005/8/layout/hList1"/>
    <dgm:cxn modelId="{573CB8E3-91C3-4F91-AF27-D2625CE8A431}" type="presParOf" srcId="{FE9B0BDF-3BAA-4637-A9E6-B33236800D5A}" destId="{E6E0DD5C-AFF9-4725-BFC8-5D587D87955C}" srcOrd="0" destOrd="0" presId="urn:microsoft.com/office/officeart/2005/8/layout/hList1"/>
    <dgm:cxn modelId="{68C85C48-162D-4C1B-820E-FD341706779F}" type="presParOf" srcId="{FE9B0BDF-3BAA-4637-A9E6-B33236800D5A}" destId="{EC64E560-1DF7-403C-B32D-4595D4C83718}" srcOrd="1" destOrd="0" presId="urn:microsoft.com/office/officeart/2005/8/layout/hList1"/>
    <dgm:cxn modelId="{04E18F71-43BA-44D4-BE8F-2DF4C541F4CF}" type="presParOf" srcId="{0611479C-26E8-4B53-9D2E-B76AC3743698}" destId="{ECA75F75-FD35-4621-9B09-5CFF7908CDCF}" srcOrd="1" destOrd="0" presId="urn:microsoft.com/office/officeart/2005/8/layout/hList1"/>
    <dgm:cxn modelId="{417DCF80-68EB-4F03-801C-830A4384534A}" type="presParOf" srcId="{0611479C-26E8-4B53-9D2E-B76AC3743698}" destId="{E6A622D1-FDFB-4B19-BD4F-34FC5C1ED5CA}" srcOrd="2" destOrd="0" presId="urn:microsoft.com/office/officeart/2005/8/layout/hList1"/>
    <dgm:cxn modelId="{C7A6D4FA-12A5-4DE9-A987-CE050F77567B}" type="presParOf" srcId="{E6A622D1-FDFB-4B19-BD4F-34FC5C1ED5CA}" destId="{65ED9549-9329-4346-9ACB-999E7F09C5DF}" srcOrd="0" destOrd="0" presId="urn:microsoft.com/office/officeart/2005/8/layout/hList1"/>
    <dgm:cxn modelId="{F98A9367-EE0F-42BE-9C67-5ED695FA8DB0}" type="presParOf" srcId="{E6A622D1-FDFB-4B19-BD4F-34FC5C1ED5CA}" destId="{F00D3B04-6446-4EDA-A457-964CDD931605}" srcOrd="1" destOrd="0" presId="urn:microsoft.com/office/officeart/2005/8/layout/hList1"/>
    <dgm:cxn modelId="{092EF6CE-D2DF-41FC-B6EB-16592818E54F}" type="presParOf" srcId="{0611479C-26E8-4B53-9D2E-B76AC3743698}" destId="{97C3AA94-904C-423A-BC35-4CE123EBA0B5}" srcOrd="3" destOrd="0" presId="urn:microsoft.com/office/officeart/2005/8/layout/hList1"/>
    <dgm:cxn modelId="{72CD6EBA-D718-4699-8773-CA309355D03C}" type="presParOf" srcId="{0611479C-26E8-4B53-9D2E-B76AC3743698}" destId="{A0E37970-D309-466C-AC18-356BEC09EDC5}" srcOrd="4" destOrd="0" presId="urn:microsoft.com/office/officeart/2005/8/layout/hList1"/>
    <dgm:cxn modelId="{F59FDE4D-2EC1-4125-9FAF-1B494060E744}" type="presParOf" srcId="{A0E37970-D309-466C-AC18-356BEC09EDC5}" destId="{0202D2B0-C1C5-4EA7-9111-466C3511CECE}" srcOrd="0" destOrd="0" presId="urn:microsoft.com/office/officeart/2005/8/layout/hList1"/>
    <dgm:cxn modelId="{FFA7F0C7-759C-4798-A8AC-9E75191EC615}" type="presParOf" srcId="{A0E37970-D309-466C-AC18-356BEC09EDC5}" destId="{B18E7983-9D12-4B40-B2FF-2138A9AD9A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192DF-AEEE-4D8B-82AA-0FC4D4974ED0}">
      <dsp:nvSpPr>
        <dsp:cNvPr id="0" name=""/>
        <dsp:cNvSpPr/>
      </dsp:nvSpPr>
      <dsp:spPr>
        <a:xfrm>
          <a:off x="0" y="1120551"/>
          <a:ext cx="949712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A4343-9BFB-4AC7-B0D0-DF58E49183F3}">
      <dsp:nvSpPr>
        <dsp:cNvPr id="0" name=""/>
        <dsp:cNvSpPr/>
      </dsp:nvSpPr>
      <dsp:spPr>
        <a:xfrm>
          <a:off x="500090" y="0"/>
          <a:ext cx="6641496" cy="1285862"/>
        </a:xfrm>
        <a:prstGeom prst="roundRect">
          <a:avLst/>
        </a:prstGeom>
        <a:solidFill>
          <a:schemeClr val="accent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278" tIns="0" rIns="25127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Restraint clause is void unless reasonable. Rest of contract is valid </a:t>
          </a:r>
          <a:endParaRPr lang="en-US" sz="2800" kern="1200" dirty="0"/>
        </a:p>
      </dsp:txBody>
      <dsp:txXfrm>
        <a:off x="562861" y="62771"/>
        <a:ext cx="6515954" cy="1160320"/>
      </dsp:txXfrm>
    </dsp:sp>
    <dsp:sp modelId="{40BA31F4-3DA0-4575-8914-A6DD9BEF8FC6}">
      <dsp:nvSpPr>
        <dsp:cNvPr id="0" name=""/>
        <dsp:cNvSpPr/>
      </dsp:nvSpPr>
      <dsp:spPr>
        <a:xfrm>
          <a:off x="0" y="2253763"/>
          <a:ext cx="949712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5CE02-D466-43A4-903A-410B71494D95}">
      <dsp:nvSpPr>
        <dsp:cNvPr id="0" name=""/>
        <dsp:cNvSpPr/>
      </dsp:nvSpPr>
      <dsp:spPr>
        <a:xfrm>
          <a:off x="474392" y="1487751"/>
          <a:ext cx="6641496" cy="943132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278" tIns="0" rIns="25127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Misrepresentation makes the contract voidable (valid until avoided)  </a:t>
          </a:r>
          <a:endParaRPr lang="en-US" sz="2400" kern="1200" dirty="0"/>
        </a:p>
      </dsp:txBody>
      <dsp:txXfrm>
        <a:off x="520432" y="1533791"/>
        <a:ext cx="6549416" cy="851052"/>
      </dsp:txXfrm>
    </dsp:sp>
    <dsp:sp modelId="{3B5A0867-66B4-49C2-8B93-881F4F8298DE}">
      <dsp:nvSpPr>
        <dsp:cNvPr id="0" name=""/>
        <dsp:cNvSpPr/>
      </dsp:nvSpPr>
      <dsp:spPr>
        <a:xfrm>
          <a:off x="0" y="3738679"/>
          <a:ext cx="949712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0AB43-295B-4FA0-93BF-129D436A2AB3}">
      <dsp:nvSpPr>
        <dsp:cNvPr id="0" name=""/>
        <dsp:cNvSpPr/>
      </dsp:nvSpPr>
      <dsp:spPr>
        <a:xfrm>
          <a:off x="474392" y="2620963"/>
          <a:ext cx="6641496" cy="1294835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278" tIns="0" rIns="25127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Duress makes the contract voidable </a:t>
          </a:r>
          <a:endParaRPr lang="en-US" sz="2800" kern="1200" dirty="0"/>
        </a:p>
      </dsp:txBody>
      <dsp:txXfrm>
        <a:off x="537601" y="2684172"/>
        <a:ext cx="6515078" cy="11684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6065D-C51B-42F6-9A29-67FE6240EC2B}">
      <dsp:nvSpPr>
        <dsp:cNvPr id="0" name=""/>
        <dsp:cNvSpPr/>
      </dsp:nvSpPr>
      <dsp:spPr>
        <a:xfrm>
          <a:off x="4420925" y="804874"/>
          <a:ext cx="6210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1075" y="4572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15171" y="847336"/>
        <a:ext cx="32583" cy="6516"/>
      </dsp:txXfrm>
    </dsp:sp>
    <dsp:sp modelId="{75DC3F12-F79C-40AD-AAE1-0A48903697B0}">
      <dsp:nvSpPr>
        <dsp:cNvPr id="0" name=""/>
        <dsp:cNvSpPr/>
      </dsp:nvSpPr>
      <dsp:spPr>
        <a:xfrm>
          <a:off x="1589354" y="583"/>
          <a:ext cx="2833371" cy="1700022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Book Antiqua" pitchFamily="18" charset="0"/>
            </a:rPr>
            <a:t>Statement of Fact, not opinion or puff </a:t>
          </a:r>
          <a:endParaRPr lang="en-US" sz="2300" kern="1200" dirty="0">
            <a:latin typeface="Book Antiqua" pitchFamily="18" charset="0"/>
          </a:endParaRPr>
        </a:p>
      </dsp:txBody>
      <dsp:txXfrm>
        <a:off x="1589354" y="583"/>
        <a:ext cx="2833371" cy="1700022"/>
      </dsp:txXfrm>
    </dsp:sp>
    <dsp:sp modelId="{C78D8492-D75E-4DFE-93F4-F03862529B55}">
      <dsp:nvSpPr>
        <dsp:cNvPr id="0" name=""/>
        <dsp:cNvSpPr/>
      </dsp:nvSpPr>
      <dsp:spPr>
        <a:xfrm>
          <a:off x="3006039" y="1698806"/>
          <a:ext cx="3485046" cy="621075"/>
        </a:xfrm>
        <a:custGeom>
          <a:avLst/>
          <a:gdLst/>
          <a:ahLst/>
          <a:cxnLst/>
          <a:rect l="0" t="0" r="0" b="0"/>
          <a:pathLst>
            <a:path>
              <a:moveTo>
                <a:pt x="3485046" y="0"/>
              </a:moveTo>
              <a:lnTo>
                <a:pt x="3485046" y="327637"/>
              </a:lnTo>
              <a:lnTo>
                <a:pt x="0" y="327637"/>
              </a:lnTo>
              <a:lnTo>
                <a:pt x="0" y="621075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59926" y="2006085"/>
        <a:ext cx="177272" cy="6516"/>
      </dsp:txXfrm>
    </dsp:sp>
    <dsp:sp modelId="{587B5ED9-6F46-4140-97EF-2FA1A6EFE3BA}">
      <dsp:nvSpPr>
        <dsp:cNvPr id="0" name=""/>
        <dsp:cNvSpPr/>
      </dsp:nvSpPr>
      <dsp:spPr>
        <a:xfrm>
          <a:off x="5074400" y="583"/>
          <a:ext cx="2833371" cy="1700022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Book Antiqua" pitchFamily="18" charset="0"/>
            </a:rPr>
            <a:t>Made by one contracting party to another </a:t>
          </a:r>
          <a:endParaRPr lang="en-US" sz="2300" kern="1200" dirty="0">
            <a:latin typeface="Book Antiqua" pitchFamily="18" charset="0"/>
          </a:endParaRPr>
        </a:p>
      </dsp:txBody>
      <dsp:txXfrm>
        <a:off x="5074400" y="583"/>
        <a:ext cx="2833371" cy="1700022"/>
      </dsp:txXfrm>
    </dsp:sp>
    <dsp:sp modelId="{826C7975-EF6E-4EEA-A899-1C2E27C61D81}">
      <dsp:nvSpPr>
        <dsp:cNvPr id="0" name=""/>
        <dsp:cNvSpPr/>
      </dsp:nvSpPr>
      <dsp:spPr>
        <a:xfrm>
          <a:off x="4420925" y="3156573"/>
          <a:ext cx="6210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1075" y="4572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15171" y="3199034"/>
        <a:ext cx="32583" cy="6516"/>
      </dsp:txXfrm>
    </dsp:sp>
    <dsp:sp modelId="{2359F350-A7A4-435C-857C-96121271F014}">
      <dsp:nvSpPr>
        <dsp:cNvPr id="0" name=""/>
        <dsp:cNvSpPr/>
      </dsp:nvSpPr>
      <dsp:spPr>
        <a:xfrm>
          <a:off x="1589354" y="2352281"/>
          <a:ext cx="2833371" cy="1700022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Book Antiqua" pitchFamily="18" charset="0"/>
            </a:rPr>
            <a:t>Made before the contract is conclude</a:t>
          </a:r>
          <a:r>
            <a:rPr lang="en-US" sz="2300" kern="1200" dirty="0" smtClean="0"/>
            <a:t>d </a:t>
          </a:r>
          <a:endParaRPr lang="en-US" sz="2300" kern="1200" dirty="0"/>
        </a:p>
      </dsp:txBody>
      <dsp:txXfrm>
        <a:off x="1589354" y="2352281"/>
        <a:ext cx="2833371" cy="1700022"/>
      </dsp:txXfrm>
    </dsp:sp>
    <dsp:sp modelId="{88B8EB85-E474-42B8-B041-358EDED93FB5}">
      <dsp:nvSpPr>
        <dsp:cNvPr id="0" name=""/>
        <dsp:cNvSpPr/>
      </dsp:nvSpPr>
      <dsp:spPr>
        <a:xfrm>
          <a:off x="5074400" y="2352281"/>
          <a:ext cx="2833371" cy="1700022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Book Antiqua" pitchFamily="18" charset="0"/>
            </a:rPr>
            <a:t>Statement induces other party to enter into the contrac</a:t>
          </a:r>
          <a:r>
            <a:rPr lang="en-US" sz="2300" kern="1200" dirty="0" smtClean="0"/>
            <a:t>t </a:t>
          </a:r>
          <a:endParaRPr lang="en-US" sz="2300" kern="1200" dirty="0"/>
        </a:p>
      </dsp:txBody>
      <dsp:txXfrm>
        <a:off x="5074400" y="2352281"/>
        <a:ext cx="2833371" cy="17000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0DD5C-AFF9-4725-BFC8-5D587D87955C}">
      <dsp:nvSpPr>
        <dsp:cNvPr id="0" name=""/>
        <dsp:cNvSpPr/>
      </dsp:nvSpPr>
      <dsp:spPr>
        <a:xfrm>
          <a:off x="2539" y="323929"/>
          <a:ext cx="2475854" cy="977045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Fraudulent </a:t>
          </a:r>
          <a:r>
            <a:rPr lang="en-US" sz="2700" kern="1200" dirty="0" err="1" smtClean="0"/>
            <a:t>misrep</a:t>
          </a:r>
          <a:r>
            <a:rPr lang="en-US" sz="2700" kern="1200" dirty="0" smtClean="0"/>
            <a:t> </a:t>
          </a:r>
          <a:endParaRPr lang="en-US" sz="2700" kern="1200" dirty="0"/>
        </a:p>
      </dsp:txBody>
      <dsp:txXfrm>
        <a:off x="2539" y="323929"/>
        <a:ext cx="2475854" cy="977045"/>
      </dsp:txXfrm>
    </dsp:sp>
    <dsp:sp modelId="{EC64E560-1DF7-403C-B32D-4595D4C83718}">
      <dsp:nvSpPr>
        <dsp:cNvPr id="0" name=""/>
        <dsp:cNvSpPr/>
      </dsp:nvSpPr>
      <dsp:spPr>
        <a:xfrm>
          <a:off x="2539" y="1300975"/>
          <a:ext cx="2475854" cy="37937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e.g. </a:t>
          </a:r>
          <a:r>
            <a:rPr lang="en-US" altLang="en-US" sz="2700" kern="1200" dirty="0" smtClean="0"/>
            <a:t>“paintings are genuine”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In fact they are fakes </a:t>
          </a:r>
          <a:endParaRPr lang="en-US" sz="2700" kern="1200" dirty="0"/>
        </a:p>
      </dsp:txBody>
      <dsp:txXfrm>
        <a:off x="2539" y="1300975"/>
        <a:ext cx="2475854" cy="3793761"/>
      </dsp:txXfrm>
    </dsp:sp>
    <dsp:sp modelId="{65ED9549-9329-4346-9ACB-999E7F09C5DF}">
      <dsp:nvSpPr>
        <dsp:cNvPr id="0" name=""/>
        <dsp:cNvSpPr/>
      </dsp:nvSpPr>
      <dsp:spPr>
        <a:xfrm>
          <a:off x="2825014" y="323929"/>
          <a:ext cx="2475854" cy="977045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Negligent </a:t>
          </a:r>
          <a:r>
            <a:rPr lang="en-US" sz="2700" kern="1200" dirty="0" err="1" smtClean="0"/>
            <a:t>misrep</a:t>
          </a:r>
          <a:r>
            <a:rPr lang="en-US" sz="2700" kern="1200" dirty="0" smtClean="0"/>
            <a:t> </a:t>
          </a:r>
          <a:endParaRPr lang="en-US" sz="2700" kern="1200" dirty="0"/>
        </a:p>
      </dsp:txBody>
      <dsp:txXfrm>
        <a:off x="2825014" y="323929"/>
        <a:ext cx="2475854" cy="977045"/>
      </dsp:txXfrm>
    </dsp:sp>
    <dsp:sp modelId="{F00D3B04-6446-4EDA-A457-964CDD931605}">
      <dsp:nvSpPr>
        <dsp:cNvPr id="0" name=""/>
        <dsp:cNvSpPr/>
      </dsp:nvSpPr>
      <dsp:spPr>
        <a:xfrm>
          <a:off x="2825014" y="1300975"/>
          <a:ext cx="2475854" cy="37937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e.g. 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dirty="0" smtClean="0"/>
            <a:t>carrying capacity of barge is x </a:t>
          </a:r>
          <a:r>
            <a:rPr lang="en-US" altLang="en-US" sz="2400" kern="1200" dirty="0" err="1" smtClean="0"/>
            <a:t>tonnes</a:t>
          </a:r>
          <a:r>
            <a:rPr lang="en-US" altLang="en-US" sz="2400" kern="1200" dirty="0" smtClean="0"/>
            <a:t>  based on Lloyd’s Register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dirty="0" smtClean="0"/>
            <a:t> not based on shipping documents </a:t>
          </a:r>
          <a:endParaRPr lang="en-US" sz="2400" kern="1200" dirty="0"/>
        </a:p>
      </dsp:txBody>
      <dsp:txXfrm>
        <a:off x="2825014" y="1300975"/>
        <a:ext cx="2475854" cy="3793761"/>
      </dsp:txXfrm>
    </dsp:sp>
    <dsp:sp modelId="{0202D2B0-C1C5-4EA7-9111-466C3511CECE}">
      <dsp:nvSpPr>
        <dsp:cNvPr id="0" name=""/>
        <dsp:cNvSpPr/>
      </dsp:nvSpPr>
      <dsp:spPr>
        <a:xfrm>
          <a:off x="5650028" y="451043"/>
          <a:ext cx="2475854" cy="97704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Innocent </a:t>
          </a:r>
          <a:r>
            <a:rPr lang="en-US" sz="2700" kern="1200" dirty="0" err="1" smtClean="0"/>
            <a:t>misrep</a:t>
          </a:r>
          <a:r>
            <a:rPr lang="en-US" sz="2700" kern="1200" dirty="0" smtClean="0"/>
            <a:t> </a:t>
          </a:r>
          <a:endParaRPr lang="en-US" sz="2700" kern="1200" dirty="0"/>
        </a:p>
      </dsp:txBody>
      <dsp:txXfrm>
        <a:off x="5650028" y="451043"/>
        <a:ext cx="2475854" cy="977045"/>
      </dsp:txXfrm>
    </dsp:sp>
    <dsp:sp modelId="{B18E7983-9D12-4B40-B2FF-2138A9AD9A9F}">
      <dsp:nvSpPr>
        <dsp:cNvPr id="0" name=""/>
        <dsp:cNvSpPr/>
      </dsp:nvSpPr>
      <dsp:spPr>
        <a:xfrm>
          <a:off x="5647488" y="1300975"/>
          <a:ext cx="2475854" cy="37937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700" kern="1200" dirty="0" smtClean="0"/>
            <a:t>e.g. brick wall will be replaced by glass wall 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700" kern="1200" dirty="0" smtClean="0"/>
            <a:t>Not based on fact but tentative expectation </a:t>
          </a:r>
          <a:endParaRPr lang="en-US" sz="2700" kern="1200" dirty="0"/>
        </a:p>
      </dsp:txBody>
      <dsp:txXfrm>
        <a:off x="5647488" y="1300975"/>
        <a:ext cx="2475854" cy="3793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pPr/>
              <a:t>7/3/2020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pPr/>
              <a:t>7/3/2020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300" dirty="0"/>
              <a:t>V</a:t>
            </a:r>
            <a:r>
              <a:rPr lang="en-US" sz="4300" dirty="0" smtClean="0"/>
              <a:t>itiating Factors – Affecting the Validity of a Contract </a:t>
            </a:r>
            <a:br>
              <a:rPr lang="en-US" sz="4300" dirty="0" smtClean="0"/>
            </a:br>
            <a:r>
              <a:rPr lang="en-US" sz="4300" dirty="0" smtClean="0"/>
              <a:t>Topic 6 Video 1 </a:t>
            </a:r>
            <a:endParaRPr lang="en-US" sz="4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4012" y="2420888"/>
            <a:ext cx="8532178" cy="1099075"/>
          </a:xfrm>
        </p:spPr>
        <p:txBody>
          <a:bodyPr>
            <a:noAutofit/>
          </a:bodyPr>
          <a:lstStyle/>
          <a:p>
            <a:pPr marL="609493" indent="-609493" algn="r">
              <a:buFont typeface="Arial" pitchFamily="34" charset="0"/>
              <a:buChar char="•"/>
            </a:pPr>
            <a:r>
              <a:rPr lang="en-US" sz="3200" dirty="0" smtClean="0"/>
              <a:t>Restraint of Trade Clauses </a:t>
            </a:r>
          </a:p>
          <a:p>
            <a:pPr marL="609493" indent="-609493" algn="r">
              <a:buFont typeface="Arial" pitchFamily="34" charset="0"/>
              <a:buChar char="•"/>
            </a:pPr>
            <a:r>
              <a:rPr lang="en-US" sz="3200" dirty="0" smtClean="0"/>
              <a:t>Misrepresentation </a:t>
            </a:r>
          </a:p>
          <a:p>
            <a:pPr marL="609493" indent="-609493" algn="r">
              <a:buFont typeface="Arial" pitchFamily="34" charset="0"/>
              <a:buChar char="•"/>
            </a:pPr>
            <a:r>
              <a:rPr lang="en-US" sz="3200" dirty="0" smtClean="0"/>
              <a:t>Duress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49796" y="5785810"/>
            <a:ext cx="388843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 err="1" smtClean="0">
                <a:latin typeface="+mj-lt"/>
              </a:rPr>
              <a:t>Ter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Kah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Leng</a:t>
            </a:r>
            <a:r>
              <a:rPr lang="en-US" sz="2400" dirty="0" smtClean="0">
                <a:latin typeface="+mj-lt"/>
              </a:rPr>
              <a:t> NUS Business School </a:t>
            </a:r>
          </a:p>
        </p:txBody>
      </p:sp>
    </p:spTree>
    <p:extLst>
      <p:ext uri="{BB962C8B-B14F-4D97-AF65-F5344CB8AC3E}">
        <p14:creationId xmlns:p14="http://schemas.microsoft.com/office/powerpoint/2010/main" val="3545572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altLang="en-US" smtClean="0">
                <a:cs typeface="Trebuchet MS" pitchFamily="34" charset="0"/>
              </a:rPr>
              <a:t>Proprietary Information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z="3200" dirty="0" smtClean="0"/>
          </a:p>
          <a:p>
            <a:pPr eaLnBrk="1" hangingPunct="1"/>
            <a:endParaRPr lang="en-GB" altLang="en-US" sz="3200" dirty="0"/>
          </a:p>
          <a:p>
            <a:pPr eaLnBrk="1" hangingPunct="1"/>
            <a:r>
              <a:rPr lang="en-GB" altLang="en-US" sz="3200" dirty="0" smtClean="0"/>
              <a:t>“</a:t>
            </a:r>
            <a:r>
              <a:rPr lang="en-GB" altLang="en-US" sz="3200" i="1" dirty="0" smtClean="0"/>
              <a:t>all nature, conduct, financing, products, services, markets, employees or customers of any business conducted by plaintiff and its affiliates”</a:t>
            </a:r>
          </a:p>
        </p:txBody>
      </p:sp>
    </p:spTree>
    <p:extLst>
      <p:ext uri="{BB962C8B-B14F-4D97-AF65-F5344CB8AC3E}">
        <p14:creationId xmlns:p14="http://schemas.microsoft.com/office/powerpoint/2010/main" val="41800856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endParaRPr lang="en-GB" altLang="en-US" smtClean="0">
              <a:cs typeface="Trebuchet MS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613405" y="1679576"/>
            <a:ext cx="8908846" cy="4613275"/>
          </a:xfrm>
        </p:spPr>
        <p:txBody>
          <a:bodyPr/>
          <a:lstStyle/>
          <a:p>
            <a:pPr eaLnBrk="1" hangingPunct="1"/>
            <a:r>
              <a:rPr lang="en-GB" altLang="en-US" sz="3200" dirty="0" smtClean="0"/>
              <a:t>Is the definition of Proprietary Information too wide?</a:t>
            </a:r>
          </a:p>
          <a:p>
            <a:pPr eaLnBrk="1" hangingPunct="1"/>
            <a:r>
              <a:rPr lang="en-GB" altLang="en-US" sz="3200" dirty="0" smtClean="0"/>
              <a:t>Is the purpose of the restraint to protect the employer’s legitimate interest or to inhibit competition?</a:t>
            </a:r>
          </a:p>
        </p:txBody>
      </p:sp>
    </p:spTree>
    <p:extLst>
      <p:ext uri="{BB962C8B-B14F-4D97-AF65-F5344CB8AC3E}">
        <p14:creationId xmlns:p14="http://schemas.microsoft.com/office/powerpoint/2010/main" val="39971076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z="3200" dirty="0" smtClean="0"/>
          </a:p>
          <a:p>
            <a:pPr eaLnBrk="1" hangingPunct="1"/>
            <a:r>
              <a:rPr lang="en-GB" altLang="en-US" sz="3200" dirty="0" smtClean="0"/>
              <a:t>What about job scope and geographical area? </a:t>
            </a:r>
          </a:p>
          <a:p>
            <a:r>
              <a:rPr lang="en-GB" altLang="en-US" sz="3200" b="1" dirty="0" smtClean="0"/>
              <a:t>Job </a:t>
            </a:r>
            <a:r>
              <a:rPr lang="en-GB" altLang="en-US" sz="3200" b="1" dirty="0"/>
              <a:t>scope</a:t>
            </a:r>
            <a:r>
              <a:rPr lang="en-GB" altLang="en-US" sz="3200" dirty="0"/>
              <a:t>? Defendant was </a:t>
            </a:r>
            <a:r>
              <a:rPr lang="en-GB" altLang="en-US" sz="3200" u="sng" dirty="0"/>
              <a:t>only employed in pulp and paper division</a:t>
            </a:r>
            <a:r>
              <a:rPr lang="en-GB" altLang="en-US" sz="3200" dirty="0"/>
              <a:t> but restrictive covenants applied to all areas of the employer’s business. Too wide? </a:t>
            </a:r>
            <a:endParaRPr lang="en-GB" altLang="en-US" sz="3200" dirty="0" smtClean="0"/>
          </a:p>
          <a:p>
            <a:r>
              <a:rPr lang="en-GB" altLang="en-US" sz="3200" dirty="0"/>
              <a:t>Is duration of one year reasonable?</a:t>
            </a:r>
          </a:p>
          <a:p>
            <a:endParaRPr lang="en-GB" altLang="en-US" sz="3200" dirty="0"/>
          </a:p>
          <a:p>
            <a:endParaRPr lang="en-US" altLang="en-US" sz="3200" dirty="0"/>
          </a:p>
          <a:p>
            <a:pPr eaLnBrk="1" hangingPunct="1"/>
            <a:endParaRPr lang="en-GB" altLang="en-US" sz="3200" dirty="0" smtClean="0"/>
          </a:p>
          <a:p>
            <a:pPr eaLnBrk="1" hangingPunct="1"/>
            <a:endParaRPr lang="en-GB" altLang="en-US" sz="3200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GB" altLang="en-US" sz="4300" dirty="0" smtClean="0">
                <a:cs typeface="Trebuchet MS" pitchFamily="34" charset="0"/>
              </a:rPr>
              <a:t>B. Is it reasonable in scope, area &amp; duration? </a:t>
            </a:r>
          </a:p>
        </p:txBody>
      </p:sp>
    </p:spTree>
    <p:extLst>
      <p:ext uri="{BB962C8B-B14F-4D97-AF65-F5344CB8AC3E}">
        <p14:creationId xmlns:p14="http://schemas.microsoft.com/office/powerpoint/2010/main" val="37285080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mtClean="0">
                <a:cs typeface="Trebuchet MS" pitchFamily="34" charset="0"/>
              </a:rPr>
              <a:t>Geographical extent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14162" y="1219200"/>
            <a:ext cx="10360501" cy="4114800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pitchFamily="2" charset="2"/>
              <a:buNone/>
            </a:pPr>
            <a:endParaRPr lang="en-US" altLang="en-US" sz="3700" b="1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sz="3700" dirty="0" smtClean="0"/>
              <a:t>“During the period of one year from the Termination date, the Employee shall not (…) render services …..in:</a:t>
            </a:r>
          </a:p>
          <a:p>
            <a:pPr lvl="1" eaLnBrk="1" hangingPunct="1"/>
            <a:r>
              <a:rPr lang="en-US" altLang="en-US" sz="3200" i="1" dirty="0" smtClean="0"/>
              <a:t>Taiwan, Hong Kong, Philippines, Brunei, Malaysia, Singapore, Thailand, Vietnam, Myanmar, PRC, Nepal, Indonesia, Bangladesh, Pakistan, India, Sri Lanka</a:t>
            </a:r>
          </a:p>
          <a:p>
            <a:pPr lvl="1" eaLnBrk="1" hangingPunct="1"/>
            <a:r>
              <a:rPr lang="en-US" altLang="en-US" sz="3200" i="1" dirty="0" smtClean="0"/>
              <a:t>Cambodia, Laos, Afghanistan, Iran, Saudi Arabia, Kuwait, Qatar, UAE, Oman</a:t>
            </a:r>
          </a:p>
          <a:p>
            <a:pPr eaLnBrk="1" hangingPunct="1"/>
            <a:endParaRPr lang="en-GB" altLang="en-US" sz="3200" dirty="0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081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300" dirty="0" smtClean="0">
                <a:cs typeface="Trebuchet MS" pitchFamily="34" charset="0"/>
              </a:rPr>
              <a:t>C. Is the restraint contrary to public interest?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5273" y="2084851"/>
            <a:ext cx="11579384" cy="4648200"/>
          </a:xfrm>
        </p:spPr>
        <p:txBody>
          <a:bodyPr/>
          <a:lstStyle/>
          <a:p>
            <a:pPr eaLnBrk="1" hangingPunct="1"/>
            <a:r>
              <a:rPr lang="en-GB" altLang="en-US" sz="3200" dirty="0" smtClean="0"/>
              <a:t>Identical clauses existed for all employees irrespective of functions and responsibilities</a:t>
            </a:r>
          </a:p>
          <a:p>
            <a:pPr eaLnBrk="1" hangingPunct="1"/>
            <a:r>
              <a:rPr lang="en-GB" altLang="en-US" sz="3200" dirty="0" smtClean="0"/>
              <a:t>Is the true purpose the restraint of competition generally? </a:t>
            </a:r>
          </a:p>
          <a:p>
            <a:pPr eaLnBrk="1" hangingPunct="1"/>
            <a:r>
              <a:rPr lang="en-GB" altLang="en-US" sz="3200" dirty="0" smtClean="0"/>
              <a:t>If so, is this against public interest? Why? </a:t>
            </a:r>
          </a:p>
        </p:txBody>
      </p:sp>
    </p:spTree>
    <p:extLst>
      <p:ext uri="{BB962C8B-B14F-4D97-AF65-F5344CB8AC3E}">
        <p14:creationId xmlns:p14="http://schemas.microsoft.com/office/powerpoint/2010/main" val="949428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 smtClean="0">
                <a:cs typeface="Trebuchet MS" pitchFamily="34" charset="0"/>
              </a:rPr>
              <a:t>Other factors considered by the Court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z="3200" dirty="0" smtClean="0"/>
          </a:p>
          <a:p>
            <a:pPr eaLnBrk="1" hangingPunct="1"/>
            <a:endParaRPr lang="en-GB" altLang="en-US" sz="3200" dirty="0"/>
          </a:p>
          <a:p>
            <a:pPr eaLnBrk="1" hangingPunct="1"/>
            <a:r>
              <a:rPr lang="en-GB" altLang="en-US" sz="3200" dirty="0" smtClean="0"/>
              <a:t>Defendant’s position was a junior employee and hence his access to proprietary information was limited</a:t>
            </a:r>
          </a:p>
          <a:p>
            <a:pPr eaLnBrk="1" hangingPunct="1"/>
            <a:r>
              <a:rPr lang="en-GB" altLang="en-US" sz="3200" dirty="0" smtClean="0"/>
              <a:t>He was relatively young and any restriction to work would impact on his future career development </a:t>
            </a:r>
          </a:p>
        </p:txBody>
      </p:sp>
    </p:spTree>
    <p:extLst>
      <p:ext uri="{BB962C8B-B14F-4D97-AF65-F5344CB8AC3E}">
        <p14:creationId xmlns:p14="http://schemas.microsoft.com/office/powerpoint/2010/main" val="15460642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 smtClean="0">
                <a:cs typeface="Trebuchet MS" pitchFamily="34" charset="0"/>
              </a:rPr>
              <a:t>Dismissal of Injunction</a:t>
            </a:r>
          </a:p>
        </p:txBody>
      </p:sp>
      <p:pic>
        <p:nvPicPr>
          <p:cNvPr id="19459" name="Picture 4" descr="MCj02874370000[1]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58508" y="2852936"/>
            <a:ext cx="3880956" cy="2298700"/>
          </a:xfrm>
          <a:noFill/>
        </p:spPr>
      </p:pic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837828" y="692696"/>
            <a:ext cx="9255889" cy="276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9" tIns="60949" rIns="121899" bIns="60949">
            <a:spAutoFit/>
          </a:bodyPr>
          <a:lstStyle/>
          <a:p>
            <a:r>
              <a:rPr lang="en-GB" altLang="en-US" sz="3700" dirty="0">
                <a:latin typeface="Monotype Corsiva" pitchFamily="66" charset="0"/>
              </a:rPr>
              <a:t>“</a:t>
            </a:r>
            <a:r>
              <a:rPr lang="en-GB" altLang="en-US" sz="4300" dirty="0">
                <a:latin typeface="Monotype Corsiva" pitchFamily="66" charset="0"/>
              </a:rPr>
              <a:t>My opinion was that </a:t>
            </a:r>
            <a:r>
              <a:rPr lang="en-GB" altLang="en-US" sz="4300" dirty="0" smtClean="0">
                <a:latin typeface="Monotype Corsiva" pitchFamily="66" charset="0"/>
              </a:rPr>
              <a:t>[</a:t>
            </a:r>
            <a:r>
              <a:rPr lang="en-GB" altLang="en-US" sz="4300" dirty="0" err="1" smtClean="0">
                <a:latin typeface="Monotype Corsiva" pitchFamily="66" charset="0"/>
              </a:rPr>
              <a:t>Buckman’s</a:t>
            </a:r>
            <a:r>
              <a:rPr lang="en-GB" altLang="en-US" sz="4300" dirty="0" smtClean="0">
                <a:latin typeface="Monotype Corsiva" pitchFamily="66" charset="0"/>
              </a:rPr>
              <a:t>] case </a:t>
            </a:r>
            <a:r>
              <a:rPr lang="en-GB" altLang="en-US" sz="4300" dirty="0">
                <a:latin typeface="Monotype Corsiva" pitchFamily="66" charset="0"/>
              </a:rPr>
              <a:t>was relatively </a:t>
            </a:r>
            <a:r>
              <a:rPr lang="en-GB" altLang="en-US" sz="4300" dirty="0" smtClean="0">
                <a:latin typeface="Monotype Corsiva" pitchFamily="66" charset="0"/>
              </a:rPr>
              <a:t>weak…an </a:t>
            </a:r>
            <a:r>
              <a:rPr lang="en-GB" altLang="en-US" sz="4300" dirty="0">
                <a:latin typeface="Monotype Corsiva" pitchFamily="66" charset="0"/>
              </a:rPr>
              <a:t>injunction would be </a:t>
            </a:r>
            <a:r>
              <a:rPr lang="en-GB" altLang="en-US" sz="4300" dirty="0" smtClean="0">
                <a:latin typeface="Monotype Corsiva" pitchFamily="66" charset="0"/>
              </a:rPr>
              <a:t>…oppressive </a:t>
            </a:r>
            <a:r>
              <a:rPr lang="en-GB" altLang="en-US" sz="4300" dirty="0">
                <a:latin typeface="Monotype Corsiva" pitchFamily="66" charset="0"/>
              </a:rPr>
              <a:t>to the defendant because of its</a:t>
            </a:r>
          </a:p>
          <a:p>
            <a:r>
              <a:rPr lang="en-GB" altLang="en-US" sz="4300" dirty="0">
                <a:latin typeface="Monotype Corsiva" pitchFamily="66" charset="0"/>
              </a:rPr>
              <a:t>vague and wide scope ……”</a:t>
            </a:r>
          </a:p>
        </p:txBody>
      </p:sp>
      <p:pic>
        <p:nvPicPr>
          <p:cNvPr id="4099" name="Picture 3" descr="C:\Users\bizterkl\AppData\Local\Microsoft\Windows\Temporary Internet Files\Content.IE5\1F4AH8II\MC90044214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908" y="5301208"/>
            <a:ext cx="1400175" cy="12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2412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56" y="685801"/>
            <a:ext cx="4680519" cy="4724399"/>
          </a:xfrm>
        </p:spPr>
        <p:txBody>
          <a:bodyPr>
            <a:noAutofit/>
          </a:bodyPr>
          <a:lstStyle/>
          <a:p>
            <a:r>
              <a:rPr lang="en-US" sz="4300" dirty="0"/>
              <a:t>V</a:t>
            </a:r>
            <a:r>
              <a:rPr lang="en-US" sz="4300" dirty="0" smtClean="0"/>
              <a:t>itiating Factors –Misrepresentation Topic 6 Video 2 </a:t>
            </a:r>
            <a:endParaRPr lang="en-US" sz="4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4012" y="2420888"/>
            <a:ext cx="8532178" cy="1099075"/>
          </a:xfrm>
        </p:spPr>
        <p:txBody>
          <a:bodyPr>
            <a:noAutofit/>
          </a:bodyPr>
          <a:lstStyle/>
          <a:p>
            <a:pPr marL="609493" indent="-609493" algn="r"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49796" y="5724255"/>
            <a:ext cx="3888432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 err="1" smtClean="0">
                <a:latin typeface="+mj-lt"/>
              </a:rPr>
              <a:t>Ter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Kah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Leng</a:t>
            </a:r>
            <a:r>
              <a:rPr lang="en-US" sz="2800" dirty="0" smtClean="0">
                <a:latin typeface="+mj-lt"/>
              </a:rPr>
              <a:t> NUS Business School </a:t>
            </a:r>
          </a:p>
        </p:txBody>
      </p:sp>
    </p:spTree>
    <p:extLst>
      <p:ext uri="{BB962C8B-B14F-4D97-AF65-F5344CB8AC3E}">
        <p14:creationId xmlns:p14="http://schemas.microsoft.com/office/powerpoint/2010/main" val="31777835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300" dirty="0" smtClean="0">
                <a:latin typeface="Book Antiqua" pitchFamily="18" charset="0"/>
                <a:cs typeface="Trebuchet MS" pitchFamily="34" charset="0"/>
              </a:rPr>
              <a:t>Elements of Misrepresentation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85900" y="980728"/>
          <a:ext cx="9497126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530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Sale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Honda Sports 3.0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a typeface="Adobe Fangsong Std R" pitchFamily="18" charset="-128"/>
              </a:rPr>
              <a:t>One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a typeface="Adobe Fangsong Std R" pitchFamily="18" charset="-128"/>
              </a:rPr>
              <a:t>careful lady owner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a typeface="Adobe Fangsong Std R" pitchFamily="18" charset="-128"/>
              </a:rPr>
              <a:t>Tip-top condition. Low mileage. Well maintained. Accident free. </a:t>
            </a:r>
            <a:endParaRPr lang="en-GB" sz="3200" b="1" dirty="0" smtClean="0">
              <a:solidFill>
                <a:schemeClr val="tx2">
                  <a:lumMod val="75000"/>
                </a:schemeClr>
              </a:solidFill>
              <a:ea typeface="Adobe Fangsong Std R" pitchFamily="18" charset="-128"/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a typeface="Adobe Fangsong Std R" pitchFamily="18" charset="-128"/>
              </a:rPr>
              <a:t>Good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a typeface="Adobe Fangsong Std R" pitchFamily="18" charset="-128"/>
              </a:rPr>
              <a:t>bargain. See to believe.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a typeface="Adobe Fangsong Std R" pitchFamily="18" charset="-128"/>
              </a:rPr>
              <a:t> Mobile 90123000</a:t>
            </a:r>
          </a:p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658052"/>
              </p:ext>
            </p:extLst>
          </p:nvPr>
        </p:nvGraphicFramePr>
        <p:xfrm>
          <a:off x="4270685" y="4869161"/>
          <a:ext cx="6527025" cy="1706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Clip" r:id="rId4" imgW="6545263" imgH="1706563" progId="">
                  <p:embed/>
                </p:oleObj>
              </mc:Choice>
              <mc:Fallback>
                <p:oleObj name="Clip" r:id="rId4" imgW="6545263" imgH="1706563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685" y="4869161"/>
                        <a:ext cx="6527025" cy="17060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57107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 smtClean="0">
                <a:latin typeface="Book Antiqua" pitchFamily="18" charset="0"/>
                <a:cs typeface="Trebuchet MS" pitchFamily="34" charset="0"/>
              </a:rPr>
              <a:t>Effect of Vitiating Factor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317899"/>
              </p:ext>
            </p:extLst>
          </p:nvPr>
        </p:nvGraphicFramePr>
        <p:xfrm>
          <a:off x="1413892" y="980728"/>
          <a:ext cx="9497126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667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itchFamily="18" charset="0"/>
              </a:rPr>
              <a:t>Types of Misrepresentation &amp; Remedies 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711015" y="1727201"/>
          <a:ext cx="10665222" cy="3435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MS Org Chart" r:id="rId3" imgW="6102036" imgH="2625505" progId="">
                  <p:embed followColorScheme="full"/>
                </p:oleObj>
              </mc:Choice>
              <mc:Fallback>
                <p:oleObj name="MS Org Chart" r:id="rId3" imgW="6102036" imgH="2625505" progId="">
                  <p:embed followColorScheme="full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015" y="1727201"/>
                        <a:ext cx="10665222" cy="3435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862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Types of Misrepresentations </a:t>
            </a:r>
            <a:endParaRPr lang="en-US" sz="43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63956642"/>
              </p:ext>
            </p:extLst>
          </p:nvPr>
        </p:nvGraphicFramePr>
        <p:xfrm>
          <a:off x="1701924" y="332656"/>
          <a:ext cx="812588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396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 smtClean="0">
                <a:latin typeface="Book Antiqua" pitchFamily="18" charset="0"/>
                <a:cs typeface="Trebuchet MS" pitchFamily="34" charset="0"/>
              </a:rPr>
              <a:t>No Remedy of Rescission 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682881"/>
              </p:ext>
            </p:extLst>
          </p:nvPr>
        </p:nvGraphicFramePr>
        <p:xfrm>
          <a:off x="909836" y="908720"/>
          <a:ext cx="10288553" cy="389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MS Org Chart" r:id="rId4" imgW="6058829" imgH="1680117" progId="">
                  <p:embed followColorScheme="full"/>
                </p:oleObj>
              </mc:Choice>
              <mc:Fallback>
                <p:oleObj name="MS Org Chart" r:id="rId4" imgW="6058829" imgH="1680117" progId="">
                  <p:embed followColorScheme="full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836" y="908720"/>
                        <a:ext cx="10288553" cy="3890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C:\Users\bizterkl\AppData\Local\Microsoft\Windows\Temporary Internet Files\Content.IE5\1F4AH8II\MC900442149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900" y="5373216"/>
            <a:ext cx="1400175" cy="12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300" dirty="0"/>
              <a:t>V</a:t>
            </a:r>
            <a:r>
              <a:rPr lang="en-US" sz="4300" dirty="0" smtClean="0"/>
              <a:t>itiating Factors –Topic 6 Video 3 </a:t>
            </a:r>
            <a:endParaRPr lang="en-US" sz="4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3892" y="3068960"/>
            <a:ext cx="8532178" cy="1099075"/>
          </a:xfrm>
        </p:spPr>
        <p:txBody>
          <a:bodyPr>
            <a:noAutofit/>
          </a:bodyPr>
          <a:lstStyle/>
          <a:p>
            <a:pPr marL="609493" indent="-609493" algn="r">
              <a:buFont typeface="Arial" pitchFamily="34" charset="0"/>
              <a:buChar char="•"/>
            </a:pPr>
            <a:r>
              <a:rPr lang="en-US" sz="3200" b="1" dirty="0" smtClean="0"/>
              <a:t>PHYSICAL DURESS</a:t>
            </a:r>
          </a:p>
          <a:p>
            <a:pPr marL="609493" indent="-609493" algn="r">
              <a:buFont typeface="Arial" pitchFamily="34" charset="0"/>
              <a:buChar char="•"/>
            </a:pPr>
            <a:r>
              <a:rPr lang="en-US" sz="3200" b="1" dirty="0" smtClean="0"/>
              <a:t>ECONOMIC DURESS 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9796" y="5785810"/>
            <a:ext cx="388843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 err="1" smtClean="0">
                <a:latin typeface="+mj-lt"/>
              </a:rPr>
              <a:t>Ter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Kah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Leng</a:t>
            </a:r>
            <a:r>
              <a:rPr lang="en-US" sz="2400" dirty="0" smtClean="0">
                <a:latin typeface="+mj-lt"/>
              </a:rPr>
              <a:t> NUS Business School </a:t>
            </a:r>
          </a:p>
        </p:txBody>
      </p:sp>
      <p:pic>
        <p:nvPicPr>
          <p:cNvPr id="7" name="Picture 6" descr="fistsl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6308" y="404664"/>
            <a:ext cx="5393979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1675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endParaRPr lang="en-SG" altLang="en-US" b="1" dirty="0" smtClean="0">
              <a:latin typeface="Book Antiqua" pitchFamily="18" charset="0"/>
              <a:cs typeface="Trebuchet MS" pitchFamily="34" charset="0"/>
            </a:endParaRPr>
          </a:p>
        </p:txBody>
      </p:sp>
      <p:sp>
        <p:nvSpPr>
          <p:cNvPr id="25603" name="Content Placeholder 5"/>
          <p:cNvSpPr>
            <a:spLocks noGrp="1"/>
          </p:cNvSpPr>
          <p:nvPr>
            <p:ph idx="1"/>
          </p:nvPr>
        </p:nvSpPr>
        <p:spPr>
          <a:xfrm>
            <a:off x="693812" y="908720"/>
            <a:ext cx="10969943" cy="4830763"/>
          </a:xfrm>
        </p:spPr>
        <p:txBody>
          <a:bodyPr>
            <a:normAutofit/>
          </a:bodyPr>
          <a:lstStyle/>
          <a:p>
            <a:pPr eaLnBrk="1" hangingPunct="1"/>
            <a:r>
              <a:rPr lang="en-SG" altLang="en-US" sz="3200" dirty="0" smtClean="0">
                <a:latin typeface="Book Antiqua" pitchFamily="18" charset="0"/>
              </a:rPr>
              <a:t>Delivery company contracts to deliver hampers to your customers 3 days before the Lunar New Year at an agreed price </a:t>
            </a:r>
          </a:p>
          <a:p>
            <a:pPr eaLnBrk="1" hangingPunct="1"/>
            <a:r>
              <a:rPr lang="en-SG" altLang="en-US" sz="3200" dirty="0" smtClean="0">
                <a:latin typeface="Book Antiqua" pitchFamily="18" charset="0"/>
              </a:rPr>
              <a:t>Delivery company threatens not to deliver unless you pay a higher price </a:t>
            </a:r>
          </a:p>
          <a:p>
            <a:pPr eaLnBrk="1" hangingPunct="1"/>
            <a:r>
              <a:rPr lang="en-SG" altLang="en-US" sz="3200" dirty="0" smtClean="0">
                <a:latin typeface="Book Antiqua" pitchFamily="18" charset="0"/>
              </a:rPr>
              <a:t>No practical alternative (no other delivery company available) but to agree to higher price  </a:t>
            </a:r>
          </a:p>
          <a:p>
            <a:pPr eaLnBrk="1" hangingPunct="1"/>
            <a:r>
              <a:rPr lang="en-SG" altLang="en-US" sz="3200" dirty="0" smtClean="0">
                <a:latin typeface="Book Antiqua" pitchFamily="18" charset="0"/>
              </a:rPr>
              <a:t>Is your promise to pay the higher price exacted by economic duress? </a:t>
            </a:r>
            <a:r>
              <a:rPr lang="en-SG" altLang="en-US" sz="3200" dirty="0" smtClean="0">
                <a:solidFill>
                  <a:srgbClr val="002060"/>
                </a:solidFill>
                <a:latin typeface="Book Antiqua" pitchFamily="18" charset="0"/>
              </a:rPr>
              <a:t>Yes </a:t>
            </a:r>
            <a:endParaRPr lang="en-SG" altLang="en-US" sz="3200" dirty="0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15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endParaRPr lang="en-SG" altLang="en-US" smtClean="0">
              <a:cs typeface="Trebuchet MS" pitchFamily="34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/>
            </a:pPr>
            <a:r>
              <a:rPr lang="en-SG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itchFamily="18" charset="0"/>
              </a:rPr>
              <a:t>Can you avoid the contract for economic duress? </a:t>
            </a:r>
            <a:r>
              <a:rPr lang="en-SG" sz="3700" dirty="0" smtClean="0">
                <a:solidFill>
                  <a:srgbClr val="002060"/>
                </a:solidFill>
                <a:latin typeface="Book Antiqua" pitchFamily="18" charset="0"/>
              </a:rPr>
              <a:t>Yes </a:t>
            </a:r>
            <a:r>
              <a:rPr lang="en-SG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itchFamily="18" charset="0"/>
              </a:rPr>
              <a:t> </a:t>
            </a:r>
          </a:p>
          <a:p>
            <a:pPr eaLnBrk="1" fontAlgn="auto" hangingPunct="1"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/>
            </a:pPr>
            <a:r>
              <a:rPr lang="en-SG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itchFamily="18" charset="0"/>
              </a:rPr>
              <a:t>If yes, are you liable to pay extra? </a:t>
            </a:r>
            <a:r>
              <a:rPr lang="en-SG" sz="3700" dirty="0" smtClean="0">
                <a:solidFill>
                  <a:srgbClr val="002060"/>
                </a:solidFill>
                <a:latin typeface="Book Antiqua" pitchFamily="18" charset="0"/>
              </a:rPr>
              <a:t>No</a:t>
            </a:r>
          </a:p>
          <a:p>
            <a:pPr eaLnBrk="1" fontAlgn="auto" hangingPunct="1"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/>
            </a:pPr>
            <a:r>
              <a:rPr lang="en-SG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itchFamily="18" charset="0"/>
              </a:rPr>
              <a:t>If you have paid, can you claim back the difference? </a:t>
            </a:r>
            <a:r>
              <a:rPr lang="en-SG" sz="3700" dirty="0" smtClean="0">
                <a:solidFill>
                  <a:srgbClr val="002060"/>
                </a:solidFill>
                <a:latin typeface="Book Antiqua" pitchFamily="18" charset="0"/>
              </a:rPr>
              <a:t>Yes </a:t>
            </a:r>
            <a:endParaRPr lang="en-SG" sz="3700" dirty="0" smtClean="0">
              <a:solidFill>
                <a:schemeClr val="tx1">
                  <a:lumMod val="75000"/>
                  <a:lumOff val="25000"/>
                </a:schemeClr>
              </a:solidFill>
              <a:latin typeface="Book Antiqua" pitchFamily="18" charset="0"/>
            </a:endParaRPr>
          </a:p>
          <a:p>
            <a:pPr eaLnBrk="1" fontAlgn="auto" hangingPunct="1"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/>
            </a:pPr>
            <a:r>
              <a:rPr lang="en-SG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itchFamily="18" charset="0"/>
              </a:rPr>
              <a:t>If yes, when must you start claiming back? At any time or within a reasonable time of payment? </a:t>
            </a:r>
            <a:r>
              <a:rPr lang="en-SG" sz="3700" dirty="0" smtClean="0">
                <a:solidFill>
                  <a:srgbClr val="002060"/>
                </a:solidFill>
                <a:latin typeface="Book Antiqua" pitchFamily="18" charset="0"/>
              </a:rPr>
              <a:t>Within a reasonable time </a:t>
            </a:r>
            <a:endParaRPr lang="en-SG" sz="3700" dirty="0" smtClean="0">
              <a:solidFill>
                <a:schemeClr val="tx1">
                  <a:lumMod val="75000"/>
                  <a:lumOff val="25000"/>
                </a:schemeClr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83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800" dirty="0" smtClean="0">
                <a:latin typeface="Book Antiqua" pitchFamily="18" charset="0"/>
                <a:cs typeface="Trebuchet MS" pitchFamily="34" charset="0"/>
              </a:rPr>
              <a:t>What measures to take when under Duress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2" name="Picture 4" descr="MCPE01606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32" y="836712"/>
            <a:ext cx="6109226" cy="34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89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/>
            </a:pPr>
            <a:r>
              <a:rPr lang="en-US" sz="4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itchFamily="18" charset="0"/>
              </a:rPr>
              <a:t>Protest, preferably in writing, against the increased payment </a:t>
            </a:r>
          </a:p>
          <a:p>
            <a:pPr eaLnBrk="1" fontAlgn="auto" hangingPunct="1"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/>
            </a:pPr>
            <a:r>
              <a:rPr lang="en-US" sz="4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itchFamily="18" charset="0"/>
              </a:rPr>
              <a:t>Avoid paying or</a:t>
            </a:r>
          </a:p>
          <a:p>
            <a:pPr eaLnBrk="1" fontAlgn="auto" hangingPunct="1"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/>
            </a:pPr>
            <a:r>
              <a:rPr lang="en-US" sz="4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itchFamily="18" charset="0"/>
              </a:rPr>
              <a:t>Having paid, claim back payment within a reasonable time</a:t>
            </a:r>
          </a:p>
          <a:p>
            <a:pPr eaLnBrk="1" fontAlgn="auto" hangingPunct="1"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/>
            </a:pPr>
            <a:r>
              <a:rPr lang="en-US" sz="4300" b="1" i="1" dirty="0" smtClean="0">
                <a:solidFill>
                  <a:schemeClr val="tx2">
                    <a:lumMod val="50000"/>
                  </a:schemeClr>
                </a:solidFill>
                <a:latin typeface="Book Antiqua" pitchFamily="18" charset="0"/>
              </a:rPr>
              <a:t>“Delay defeats equity”</a:t>
            </a:r>
            <a:r>
              <a:rPr lang="en-US" sz="4300" b="1" dirty="0" smtClean="0">
                <a:solidFill>
                  <a:schemeClr val="tx2">
                    <a:lumMod val="50000"/>
                  </a:schemeClr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do when under duress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2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SG" altLang="en-US" sz="3700" dirty="0" smtClean="0">
                <a:latin typeface="Book Antiqua" pitchFamily="18" charset="0"/>
              </a:rPr>
              <a:t>Learning how to get out of a contract which has been entered into as a result of vitiating factors e.g. misrepresentation or duress </a:t>
            </a:r>
          </a:p>
          <a:p>
            <a:pPr eaLnBrk="1" hangingPunct="1">
              <a:buFontTx/>
              <a:buNone/>
            </a:pPr>
            <a:endParaRPr lang="en-SG" altLang="en-US" sz="4300" dirty="0" smtClean="0">
              <a:latin typeface="Book Antiqua" pitchFamily="18" charset="0"/>
            </a:endParaRPr>
          </a:p>
          <a:p>
            <a:pPr eaLnBrk="1" hangingPunct="1"/>
            <a:r>
              <a:rPr lang="en-SG" altLang="en-US" sz="3700" dirty="0" smtClean="0">
                <a:latin typeface="Book Antiqua" pitchFamily="18" charset="0"/>
              </a:rPr>
              <a:t>To learn the effects of a restraint clause in an employment contract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Learning Outcomes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668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>
                <a:solidFill>
                  <a:srgbClr val="404040"/>
                </a:solidFill>
              </a:rPr>
              <a:t>Void unless proved to be reasonable 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latin typeface="Book Antiqua" pitchFamily="18" charset="0"/>
                <a:cs typeface="Trebuchet MS" pitchFamily="34" charset="0"/>
              </a:rPr>
              <a:t>Restraint Clauses in Employment Contracts </a:t>
            </a:r>
          </a:p>
        </p:txBody>
      </p:sp>
    </p:spTree>
    <p:extLst>
      <p:ext uri="{BB962C8B-B14F-4D97-AF65-F5344CB8AC3E}">
        <p14:creationId xmlns:p14="http://schemas.microsoft.com/office/powerpoint/2010/main" val="407948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300" i="1" dirty="0" err="1" smtClean="0">
                <a:cs typeface="Trebuchet MS" pitchFamily="34" charset="0"/>
              </a:rPr>
              <a:t>Buckman</a:t>
            </a:r>
            <a:r>
              <a:rPr lang="en-US" altLang="en-US" sz="4300" i="1" dirty="0" smtClean="0">
                <a:cs typeface="Trebuchet MS" pitchFamily="34" charset="0"/>
              </a:rPr>
              <a:t> Laboratories Asia </a:t>
            </a:r>
            <a:r>
              <a:rPr lang="en-US" altLang="en-US" sz="4300" i="1" dirty="0" err="1" smtClean="0">
                <a:cs typeface="Trebuchet MS" pitchFamily="34" charset="0"/>
              </a:rPr>
              <a:t>Pte</a:t>
            </a:r>
            <a:r>
              <a:rPr lang="en-US" altLang="en-US" sz="4300" i="1" dirty="0" smtClean="0">
                <a:cs typeface="Trebuchet MS" pitchFamily="34" charset="0"/>
              </a:rPr>
              <a:t> Ltd v Lee Wei </a:t>
            </a:r>
            <a:r>
              <a:rPr lang="en-US" altLang="en-US" sz="4300" i="1" dirty="0" err="1" smtClean="0">
                <a:cs typeface="Trebuchet MS" pitchFamily="34" charset="0"/>
              </a:rPr>
              <a:t>Hoong</a:t>
            </a:r>
            <a:r>
              <a:rPr lang="en-US" altLang="en-US" sz="4300" i="1" dirty="0" smtClean="0">
                <a:cs typeface="Trebuchet MS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901645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269876" y="980728"/>
            <a:ext cx="10287000" cy="4190999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3200" b="1" dirty="0" smtClean="0"/>
              <a:t>Plaintiff: </a:t>
            </a:r>
            <a:r>
              <a:rPr lang="en-US" altLang="en-US" sz="3200" dirty="0" err="1" smtClean="0"/>
              <a:t>Buckman</a:t>
            </a:r>
            <a:r>
              <a:rPr lang="en-US" altLang="en-US" sz="3200" dirty="0" smtClean="0"/>
              <a:t> Laboratories (Asia) </a:t>
            </a:r>
            <a:r>
              <a:rPr lang="en-US" altLang="en-US" sz="3200" dirty="0" err="1" smtClean="0"/>
              <a:t>Pte</a:t>
            </a:r>
            <a:r>
              <a:rPr lang="en-US" altLang="en-US" sz="3200" dirty="0" smtClean="0"/>
              <a:t> Ltd</a:t>
            </a:r>
          </a:p>
          <a:p>
            <a:pPr lvl="1" eaLnBrk="1" hangingPunct="1">
              <a:spcAft>
                <a:spcPct val="0"/>
              </a:spcAft>
              <a:buFont typeface="Arial" pitchFamily="34" charset="0"/>
              <a:buChar char="–"/>
            </a:pPr>
            <a:r>
              <a:rPr lang="en-US" altLang="en-US" sz="3200" dirty="0" smtClean="0"/>
              <a:t>A manufacturer of specialty chemicals</a:t>
            </a:r>
          </a:p>
          <a:p>
            <a:pPr lvl="1" eaLnBrk="1" hangingPunct="1">
              <a:spcAft>
                <a:spcPct val="0"/>
              </a:spcAft>
              <a:buFont typeface="Arial" pitchFamily="34" charset="0"/>
              <a:buChar char="–"/>
            </a:pPr>
            <a:r>
              <a:rPr lang="en-US" altLang="en-US" sz="3200" dirty="0" smtClean="0"/>
              <a:t>Serves 4 main industries: </a:t>
            </a:r>
            <a:r>
              <a:rPr lang="en-US" altLang="en-US" sz="3200" u="sng" dirty="0" smtClean="0"/>
              <a:t>pulp &amp; paper</a:t>
            </a:r>
            <a:r>
              <a:rPr lang="en-US" altLang="en-US" sz="3200" dirty="0" smtClean="0"/>
              <a:t>; leather; water treatment and coating</a:t>
            </a:r>
          </a:p>
          <a:p>
            <a:pPr eaLnBrk="1" hangingPunct="1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3200" b="1" dirty="0" smtClean="0"/>
              <a:t>Defendant: </a:t>
            </a:r>
            <a:r>
              <a:rPr lang="en-US" altLang="en-US" sz="3200" dirty="0" smtClean="0"/>
              <a:t>Lee Wei </a:t>
            </a:r>
            <a:r>
              <a:rPr lang="en-US" altLang="en-US" sz="3200" dirty="0" err="1" smtClean="0"/>
              <a:t>Hoong</a:t>
            </a:r>
            <a:endParaRPr lang="en-US" altLang="en-US" sz="3200" dirty="0" smtClean="0"/>
          </a:p>
          <a:p>
            <a:pPr eaLnBrk="1" hangingPunct="1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3200" dirty="0" smtClean="0"/>
              <a:t>Bachelor’s degree in Chemistry, aged 24</a:t>
            </a:r>
            <a:r>
              <a:rPr lang="en-US" altLang="en-US" sz="3200" b="1" dirty="0" smtClean="0"/>
              <a:t> </a:t>
            </a:r>
          </a:p>
          <a:p>
            <a:pPr lvl="1" eaLnBrk="1" hangingPunct="1">
              <a:spcAft>
                <a:spcPct val="0"/>
              </a:spcAft>
              <a:buFont typeface="Arial" pitchFamily="34" charset="0"/>
              <a:buChar char="–"/>
            </a:pPr>
            <a:r>
              <a:rPr lang="en-US" altLang="en-US" sz="3200" dirty="0" smtClean="0"/>
              <a:t>Former employee at </a:t>
            </a:r>
            <a:r>
              <a:rPr lang="en-US" altLang="en-US" sz="3200" dirty="0" err="1" smtClean="0"/>
              <a:t>Buckman</a:t>
            </a:r>
            <a:r>
              <a:rPr lang="en-US" altLang="en-US" sz="3200" dirty="0" smtClean="0"/>
              <a:t> Laboratories (March ’94 – May ’98)</a:t>
            </a:r>
          </a:p>
          <a:p>
            <a:pPr lvl="2" eaLnBrk="1" hangingPunct="1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600" dirty="0" smtClean="0"/>
              <a:t>“Technical Services Specialist” – entry-level position</a:t>
            </a:r>
          </a:p>
          <a:p>
            <a:pPr lvl="2" eaLnBrk="1" hangingPunct="1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600" b="1" dirty="0" smtClean="0"/>
              <a:t>Job description: testing and analysis of Plaintiff’s chemical products</a:t>
            </a:r>
          </a:p>
          <a:p>
            <a:pPr lvl="2" eaLnBrk="1" hangingPunct="1">
              <a:spcAft>
                <a:spcPct val="0"/>
              </a:spcAft>
              <a:buFont typeface="Arial" pitchFamily="34" charset="0"/>
              <a:buChar char="•"/>
            </a:pPr>
            <a:r>
              <a:rPr lang="en-GB" altLang="en-US" sz="2600" dirty="0" smtClean="0"/>
              <a:t>Resigned in 1998 to join ECC </a:t>
            </a:r>
            <a:r>
              <a:rPr lang="en-US" altLang="en-US" sz="2600" dirty="0" smtClean="0"/>
              <a:t>a </a:t>
            </a:r>
            <a:r>
              <a:rPr lang="en-US" altLang="en-US" sz="2600" i="1" dirty="0" smtClean="0"/>
              <a:t>major competitor </a:t>
            </a:r>
            <a:r>
              <a:rPr lang="en-US" altLang="en-US" sz="2600" dirty="0" smtClean="0"/>
              <a:t>of </a:t>
            </a:r>
            <a:r>
              <a:rPr lang="en-US" altLang="en-US" sz="2600" dirty="0" err="1" smtClean="0"/>
              <a:t>Buckman</a:t>
            </a:r>
            <a:r>
              <a:rPr lang="en-US" altLang="en-US" sz="2600" dirty="0" smtClean="0"/>
              <a:t> Laboratories</a:t>
            </a:r>
          </a:p>
          <a:p>
            <a:pPr lvl="2" eaLnBrk="1" hangingPunct="1">
              <a:spcAft>
                <a:spcPct val="0"/>
              </a:spcAft>
              <a:buFont typeface="Arial" pitchFamily="34" charset="0"/>
              <a:buChar char="•"/>
            </a:pPr>
            <a:endParaRPr lang="en-US" altLang="en-US" sz="2400" b="1" dirty="0" smtClean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b="1" dirty="0" smtClean="0">
                <a:cs typeface="Trebuchet MS" pitchFamily="34" charset="0"/>
              </a:rPr>
              <a:t>Facts </a:t>
            </a:r>
          </a:p>
        </p:txBody>
      </p:sp>
    </p:spTree>
    <p:extLst>
      <p:ext uri="{BB962C8B-B14F-4D97-AF65-F5344CB8AC3E}">
        <p14:creationId xmlns:p14="http://schemas.microsoft.com/office/powerpoint/2010/main" val="28995950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b="1" dirty="0" smtClean="0">
                <a:cs typeface="Trebuchet MS" pitchFamily="34" charset="0"/>
              </a:rPr>
              <a:t>Terms of Employment</a:t>
            </a:r>
            <a:endParaRPr lang="en-GB" altLang="en-US" dirty="0" smtClean="0">
              <a:cs typeface="Trebuchet MS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320456" y="2057400"/>
            <a:ext cx="9497126" cy="4052888"/>
          </a:xfrm>
        </p:spPr>
        <p:txBody>
          <a:bodyPr/>
          <a:lstStyle/>
          <a:p>
            <a:pPr eaLnBrk="1" hangingPunct="1"/>
            <a:r>
              <a:rPr lang="en-GB" altLang="en-US" sz="3700" i="1" dirty="0" smtClean="0"/>
              <a:t>Shall not divulge </a:t>
            </a:r>
            <a:r>
              <a:rPr lang="en-GB" altLang="en-US" sz="3700" i="1" u="sng" dirty="0" smtClean="0"/>
              <a:t>Proprietary Information </a:t>
            </a:r>
            <a:r>
              <a:rPr lang="en-GB" altLang="en-US" sz="3700" i="1" dirty="0" smtClean="0"/>
              <a:t>and to maintain confidentiality</a:t>
            </a:r>
          </a:p>
          <a:p>
            <a:pPr eaLnBrk="1" hangingPunct="1"/>
            <a:r>
              <a:rPr lang="en-GB" altLang="en-US" sz="3700" i="1" dirty="0" smtClean="0"/>
              <a:t>Shall not work for any Competitor </a:t>
            </a:r>
            <a:r>
              <a:rPr lang="en-GB" altLang="en-US" sz="3700" i="1" u="sng" dirty="0" smtClean="0"/>
              <a:t>one year </a:t>
            </a:r>
            <a:r>
              <a:rPr lang="en-GB" altLang="en-US" sz="3700" i="1" dirty="0" smtClean="0"/>
              <a:t>from termination date in </a:t>
            </a:r>
            <a:r>
              <a:rPr lang="en-GB" altLang="en-US" sz="3700" i="1" u="sng" dirty="0" smtClean="0"/>
              <a:t>25 countries </a:t>
            </a:r>
          </a:p>
          <a:p>
            <a:pPr eaLnBrk="1" hangingPunct="1"/>
            <a:endParaRPr lang="en-GB" altLang="en-US" sz="3700" dirty="0" smtClean="0"/>
          </a:p>
        </p:txBody>
      </p:sp>
    </p:spTree>
    <p:extLst>
      <p:ext uri="{BB962C8B-B14F-4D97-AF65-F5344CB8AC3E}">
        <p14:creationId xmlns:p14="http://schemas.microsoft.com/office/powerpoint/2010/main" val="38530246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b="1" smtClean="0">
                <a:cs typeface="Trebuchet MS" pitchFamily="34" charset="0"/>
              </a:rPr>
              <a:t>Buckman’s claim</a:t>
            </a:r>
            <a:r>
              <a:rPr lang="en-GB" altLang="en-US" smtClean="0">
                <a:cs typeface="Trebuchet MS" pitchFamily="34" charset="0"/>
              </a:rPr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3700" dirty="0" smtClean="0"/>
              <a:t>Lee had infringed the restraint of trade clause </a:t>
            </a:r>
          </a:p>
          <a:p>
            <a:pPr eaLnBrk="1" hangingPunct="1"/>
            <a:endParaRPr lang="en-GB" altLang="en-US" sz="37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3700" dirty="0" err="1" smtClean="0"/>
              <a:t>Buckman</a:t>
            </a:r>
            <a:r>
              <a:rPr lang="en-US" altLang="en-US" sz="3700" dirty="0" smtClean="0"/>
              <a:t> sought an </a:t>
            </a:r>
            <a:r>
              <a:rPr lang="en-US" altLang="en-US" sz="3700" u="sng" dirty="0" smtClean="0"/>
              <a:t>Injunction</a:t>
            </a:r>
            <a:r>
              <a:rPr lang="en-US" altLang="en-US" sz="3700" dirty="0" smtClean="0"/>
              <a:t> to prevent Lee from working with its competitors and from </a:t>
            </a:r>
            <a:r>
              <a:rPr lang="en-US" altLang="en-US" sz="3700" u="sng" dirty="0" smtClean="0"/>
              <a:t>disclosing </a:t>
            </a:r>
            <a:r>
              <a:rPr lang="en-US" altLang="en-US" sz="3700" dirty="0" smtClean="0"/>
              <a:t>confidential information to such competitors</a:t>
            </a:r>
          </a:p>
          <a:p>
            <a:pPr eaLnBrk="1" hangingPunct="1"/>
            <a:endParaRPr lang="en-GB" altLang="en-US" sz="3700" dirty="0" smtClean="0"/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9309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09836" y="1052736"/>
            <a:ext cx="10360501" cy="4114800"/>
          </a:xfrm>
        </p:spPr>
        <p:txBody>
          <a:bodyPr>
            <a:normAutofit fontScale="92500" lnSpcReduction="20000"/>
          </a:bodyPr>
          <a:lstStyle/>
          <a:p>
            <a:pPr marL="685680" indent="-685680">
              <a:buFont typeface="+mj-lt"/>
              <a:buAutoNum type="alphaUcPeriod"/>
              <a:defRPr/>
            </a:pPr>
            <a:r>
              <a:rPr lang="en-GB" sz="3700" dirty="0" smtClean="0">
                <a:latin typeface="Book Antiqua" pitchFamily="18" charset="0"/>
              </a:rPr>
              <a:t>If it protects employer’s </a:t>
            </a:r>
            <a:r>
              <a:rPr lang="en-GB" sz="3700" i="1" dirty="0" smtClean="0">
                <a:latin typeface="Book Antiqua" pitchFamily="18" charset="0"/>
              </a:rPr>
              <a:t>legitimate business interests </a:t>
            </a:r>
            <a:r>
              <a:rPr lang="en-GB" sz="3700" dirty="0" smtClean="0">
                <a:latin typeface="Book Antiqua" pitchFamily="18" charset="0"/>
              </a:rPr>
              <a:t>e.g. goodwill, business secrets and confidential information</a:t>
            </a:r>
          </a:p>
          <a:p>
            <a:pPr marL="685680" indent="-685680">
              <a:buFont typeface="+mj-lt"/>
              <a:buAutoNum type="alphaUcPeriod"/>
              <a:defRPr/>
            </a:pPr>
            <a:r>
              <a:rPr lang="en-GB" sz="3700" i="1" dirty="0" smtClean="0">
                <a:latin typeface="Book Antiqua" pitchFamily="18" charset="0"/>
              </a:rPr>
              <a:t>Scope, area and duration of restraint </a:t>
            </a:r>
            <a:r>
              <a:rPr lang="en-GB" sz="3700" dirty="0" smtClean="0">
                <a:latin typeface="Book Antiqua" pitchFamily="18" charset="0"/>
              </a:rPr>
              <a:t>must be  reasonable. Depending on the facts  </a:t>
            </a:r>
            <a:r>
              <a:rPr lang="en-GB" sz="3700" u="sng" dirty="0" smtClean="0">
                <a:latin typeface="Book Antiqua" pitchFamily="18" charset="0"/>
              </a:rPr>
              <a:t>and</a:t>
            </a:r>
          </a:p>
          <a:p>
            <a:pPr marL="685680" indent="-685680">
              <a:buFont typeface="+mj-lt"/>
              <a:buAutoNum type="alphaUcPeriod"/>
              <a:defRPr/>
            </a:pPr>
            <a:r>
              <a:rPr lang="en-GB" sz="3700" dirty="0" smtClean="0">
                <a:latin typeface="Book Antiqua" pitchFamily="18" charset="0"/>
              </a:rPr>
              <a:t>Restraint must </a:t>
            </a:r>
            <a:r>
              <a:rPr lang="en-GB" sz="3700" i="1" dirty="0" smtClean="0">
                <a:latin typeface="Book Antiqua" pitchFamily="18" charset="0"/>
              </a:rPr>
              <a:t>not be against public interest</a:t>
            </a:r>
            <a:r>
              <a:rPr lang="en-GB" sz="3700" dirty="0" smtClean="0">
                <a:latin typeface="Book Antiqua" pitchFamily="18" charset="0"/>
              </a:rPr>
              <a:t>. It must not prevent employee from using personal skills and experience even though this results in competition with the employer</a:t>
            </a:r>
          </a:p>
          <a:p>
            <a:pPr eaLnBrk="1" hangingPunct="1">
              <a:defRPr/>
            </a:pPr>
            <a:endParaRPr lang="en-GB" sz="3700" dirty="0" smtClean="0">
              <a:latin typeface="Book Antiqua" pitchFamily="18" charset="0"/>
            </a:endParaRPr>
          </a:p>
          <a:p>
            <a:pPr eaLnBrk="1" hangingPunct="1">
              <a:defRPr/>
            </a:pPr>
            <a:endParaRPr lang="en-GB" sz="3700" dirty="0" smtClean="0">
              <a:latin typeface="Book Antiqu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When will a Restraint Clause be Reasonable and Valid – the legal principles 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640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300" dirty="0" smtClean="0">
                <a:cs typeface="Trebuchet MS" pitchFamily="34" charset="0"/>
              </a:rPr>
              <a:t>A. Does it protect legitimate interest?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200" dirty="0" smtClean="0">
                <a:solidFill>
                  <a:schemeClr val="tx2"/>
                </a:solidFill>
              </a:rPr>
              <a:t>Trade secret</a:t>
            </a:r>
            <a:r>
              <a:rPr lang="en-GB" altLang="en-US" sz="3200" dirty="0" smtClean="0"/>
              <a:t> (chemical mix) and </a:t>
            </a:r>
            <a:r>
              <a:rPr lang="en-GB" altLang="en-US" sz="3200" dirty="0" smtClean="0">
                <a:solidFill>
                  <a:schemeClr val="tx2"/>
                </a:solidFill>
              </a:rPr>
              <a:t>trade contacts </a:t>
            </a:r>
            <a:r>
              <a:rPr lang="en-GB" altLang="en-US" sz="3200" dirty="0" smtClean="0"/>
              <a:t>(supplier/customers) constitute legitimate interest of the employer</a:t>
            </a:r>
          </a:p>
          <a:p>
            <a:pPr eaLnBrk="1" hangingPunct="1"/>
            <a:r>
              <a:rPr lang="en-GB" altLang="en-US" sz="3200" dirty="0" smtClean="0"/>
              <a:t>In the contract, employee was asked to “give adequate protection to the interests of [employer] in the </a:t>
            </a:r>
            <a:r>
              <a:rPr lang="en-GB" altLang="en-US" sz="3200" u="sng" dirty="0" smtClean="0">
                <a:solidFill>
                  <a:schemeClr val="tx2"/>
                </a:solidFill>
              </a:rPr>
              <a:t>Proprietary Information</a:t>
            </a:r>
            <a:r>
              <a:rPr lang="en-GB" altLang="en-US" sz="3200" dirty="0" smtClean="0"/>
              <a:t>”</a:t>
            </a:r>
          </a:p>
        </p:txBody>
      </p:sp>
      <p:sp>
        <p:nvSpPr>
          <p:cNvPr id="1126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0413767" y="5295900"/>
            <a:ext cx="914162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1899" tIns="60949" rIns="121899" bIns="60949" anchor="ctr"/>
          <a:lstStyle/>
          <a:p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39408064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ales presentation on product or service" id="{7EE400BE-508E-476C-BFCF-E5A4B7CBB911}" vid="{528475A2-2519-44AA-B642-41944284C867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50A9AA-52B9-4BCE-8F7B-96CF968CD3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0</TotalTime>
  <Words>990</Words>
  <Application>Microsoft Office PowerPoint</Application>
  <PresentationFormat>Custom</PresentationFormat>
  <Paragraphs>115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Adobe Fangsong Std R</vt:lpstr>
      <vt:lpstr>Arial</vt:lpstr>
      <vt:lpstr>Book Antiqua</vt:lpstr>
      <vt:lpstr>Calibri</vt:lpstr>
      <vt:lpstr>Cambria</vt:lpstr>
      <vt:lpstr>Corbel</vt:lpstr>
      <vt:lpstr>Monotype Corsiva</vt:lpstr>
      <vt:lpstr>Trebuchet MS</vt:lpstr>
      <vt:lpstr>Wingdings</vt:lpstr>
      <vt:lpstr>Wingdings 2</vt:lpstr>
      <vt:lpstr>Sales presentation on product or service</vt:lpstr>
      <vt:lpstr>Clip</vt:lpstr>
      <vt:lpstr>MS Org Chart</vt:lpstr>
      <vt:lpstr>Vitiating Factors – Affecting the Validity of a Contract  Topic 6 Video 1 </vt:lpstr>
      <vt:lpstr>Effect of Vitiating Factor </vt:lpstr>
      <vt:lpstr>Restraint Clauses in Employment Contracts </vt:lpstr>
      <vt:lpstr>Buckman Laboratories Asia Pte Ltd v Lee Wei Hoong  </vt:lpstr>
      <vt:lpstr>Facts </vt:lpstr>
      <vt:lpstr>Terms of Employment</vt:lpstr>
      <vt:lpstr>Buckman’s claim </vt:lpstr>
      <vt:lpstr>When will a Restraint Clause be Reasonable and Valid – the legal principles </vt:lpstr>
      <vt:lpstr>A. Does it protect legitimate interest?</vt:lpstr>
      <vt:lpstr>Proprietary Information</vt:lpstr>
      <vt:lpstr>PowerPoint Presentation</vt:lpstr>
      <vt:lpstr>B. Is it reasonable in scope, area &amp; duration? </vt:lpstr>
      <vt:lpstr>Geographical extent </vt:lpstr>
      <vt:lpstr>C. Is the restraint contrary to public interest? </vt:lpstr>
      <vt:lpstr>Other factors considered by the Court</vt:lpstr>
      <vt:lpstr>Dismissal of Injunction</vt:lpstr>
      <vt:lpstr>Vitiating Factors –Misrepresentation Topic 6 Video 2 </vt:lpstr>
      <vt:lpstr>Elements of Misrepresentation </vt:lpstr>
      <vt:lpstr>For Sale </vt:lpstr>
      <vt:lpstr>Types of Misrepresentation &amp; Remedies </vt:lpstr>
      <vt:lpstr>Types of Misrepresentations </vt:lpstr>
      <vt:lpstr>No Remedy of Rescission </vt:lpstr>
      <vt:lpstr>Vitiating Factors –Topic 6 Video 3 </vt:lpstr>
      <vt:lpstr>PowerPoint Presentation</vt:lpstr>
      <vt:lpstr>PowerPoint Presentation</vt:lpstr>
      <vt:lpstr>What measures to take when under Duress </vt:lpstr>
      <vt:lpstr>What to do when under duress</vt:lpstr>
      <vt:lpstr>Learning Outcomes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2014-03-25T11:31:52Z</dcterms:created>
  <dcterms:modified xsi:type="dcterms:W3CDTF">2020-07-03T09:35:10Z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TC034605559991</vt:lpwstr>
  </property>
</Properties>
</file>