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4" r:id="rId4"/>
    <p:sldId id="261" r:id="rId5"/>
    <p:sldId id="262" r:id="rId6"/>
    <p:sldId id="257" r:id="rId7"/>
    <p:sldId id="259" r:id="rId8"/>
    <p:sldId id="260" r:id="rId9"/>
    <p:sldId id="263" r:id="rId10"/>
    <p:sldId id="295" r:id="rId11"/>
    <p:sldId id="279" r:id="rId12"/>
    <p:sldId id="280" r:id="rId13"/>
    <p:sldId id="287" r:id="rId14"/>
    <p:sldId id="288" r:id="rId15"/>
    <p:sldId id="289" r:id="rId16"/>
    <p:sldId id="290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5C5C-0441-4174-A881-A77494F05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9DB56-99EF-447F-A8DD-04F4EBA60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26B3-B14E-4FF2-B842-428E750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13E1-125F-4A6C-AF14-75003EB6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91A0-84E8-423C-8CDC-9BE8B0C8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E575-5AAE-4BE9-8E7B-5324A8CF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139B7-514E-4A5F-95B2-5702FDD4A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DB59-BE4C-4E3B-AB80-91935AF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2A48-CE82-44AB-9188-A6D5A7EB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0E76-D2F0-4C3D-B94D-C4A4BDAF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3B411-8517-4435-A543-66F5246FD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A107D-4989-44C0-9F71-D1D508F2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B5C7-73EF-41AE-9E9D-642587D7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C578-F16C-4AEF-880A-EAB79B43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1C34-C07D-487B-BBEA-82CB966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A3D6-6C78-4C9A-ABFB-539C3B68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AFC8-7960-43B4-8E0A-AACEDA1B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20C3-91F4-4AA8-BD41-D18F3E7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B875-97B4-484F-8D76-AA45C912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C146-3C4A-4100-A9EC-106A76C8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4C0F-85AF-4008-9A7B-F3824DB2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12134-2191-4B6A-8AAC-3208049F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032C-039D-4BD5-AA3B-5E57BCE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4C8A-4E3F-4B15-8C40-1192F4E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4044-A681-455B-866A-D299C317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446E-6479-49AD-9EA8-35ADC80A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AAF1-021F-4126-9DDD-9D35E8DC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0C7AD-E6B3-4B7C-A775-AC6C39E0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A915-F58F-42C7-AE44-ADB17E80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4EE6-A20B-4521-8400-926FA342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7CE6-5F0E-40BC-B906-9F275E8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294-57B2-43A7-9D14-AF9B86CE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D0E57-E46F-4FBD-935A-E47D1D68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5025-0305-4FF7-9359-E19DF20F8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6766D-3FFF-4CA8-8CBE-10D18BCAA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A9B06-EA58-4A38-9143-C762192EC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93C57-D7C7-4DE4-AA95-2A76EE45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9B006-0BB6-4286-AC4E-F5D5ACC6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757B5-89A7-44F7-BB34-F1BD5BC2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A8B3-369B-42F3-BDBE-3B882E2A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4FBC0-061D-480D-92D1-D0A3BD1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8ADB6-6900-4C39-84CA-E0FFDCE9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5904-4BA6-4825-A77C-47EFF732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B1A6F-1B63-48F9-AC10-F83DF4AA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A0244-BE48-4423-83D9-AF8AF9C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739E-BC54-4E97-8BD9-CEA78769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28E8-3472-45F4-9484-BD85F85B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811D-5E0A-4AEB-8781-3EF87577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BF92A-4A22-4270-9262-BE82AD927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C37F8-9286-471F-9D2A-16D73E3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40DF7-E052-42DB-BCDA-096D202C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DE27-9DDD-4AA5-B961-9A116DF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413-59A9-41FA-A37C-0D301EDB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168D0-1334-4276-85B4-DC06FF62F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ECA74-9E14-48CF-8F04-C27F42C9C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621F-EC26-4252-BF3E-42CA119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DCE45-34EF-4B91-80C9-35805138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B007-0966-465A-8C4A-A1AA742A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33FFA-FDB3-4A29-ACDE-26DCA6E0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F183-9E53-4F35-ACAB-54B11D1B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0D64-5DB5-470F-9959-8882E6294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BC6C-5ACC-4BC1-BFB5-A4FBB751A5A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45F5-547D-4754-B1CA-62E5F6769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F472-4061-4CC7-8C7B-CB4F4EA6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3AD2-815A-4BA6-B283-ED29D9223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earthengine.google.com/343783ac317fd88221dcfef98cf4bb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pdaac.usgs.gov/products/mcd43a4v006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0DB6-5022-4387-944D-CE2DC4F2B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data &amp;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5A37-839C-4881-A9D7-C1145B216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Rong Yu</a:t>
            </a:r>
          </a:p>
          <a:p>
            <a:r>
              <a:rPr lang="en-US" dirty="0"/>
              <a:t>12/4/2020</a:t>
            </a:r>
          </a:p>
        </p:txBody>
      </p:sp>
    </p:spTree>
    <p:extLst>
      <p:ext uri="{BB962C8B-B14F-4D97-AF65-F5344CB8AC3E}">
        <p14:creationId xmlns:p14="http://schemas.microsoft.com/office/powerpoint/2010/main" val="257266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5C7-5014-495A-8E9F-627C420A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029"/>
            <a:ext cx="10515600" cy="754758"/>
          </a:xfrm>
        </p:spPr>
        <p:txBody>
          <a:bodyPr/>
          <a:lstStyle/>
          <a:p>
            <a:r>
              <a:rPr lang="en-US" dirty="0"/>
              <a:t>Codes and data files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9A711-669E-40F3-B463-A6BD8213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622101"/>
              </p:ext>
            </p:extLst>
          </p:nvPr>
        </p:nvGraphicFramePr>
        <p:xfrm>
          <a:off x="595901" y="2962524"/>
          <a:ext cx="108392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VIIRSsitelocidx.mat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Site-pixel information: site, tile, line,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h**v**.mat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Pheno</a:t>
                      </a:r>
                      <a:r>
                        <a:rPr lang="en-US" dirty="0"/>
                        <a:t>-matrix at 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VNP22Q2.???.h5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Tile level </a:t>
                      </a:r>
                      <a:r>
                        <a:rPr lang="en-US" dirty="0" err="1"/>
                        <a:t>pheno</a:t>
                      </a:r>
                      <a:r>
                        <a:rPr lang="en-US" dirty="0"/>
                        <a:t>-matrix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HDF5-EOS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phenodate</a:t>
                      </a:r>
                      <a:r>
                        <a:rPr lang="en-US" dirty="0"/>
                        <a:t>.****.mat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Extracted </a:t>
                      </a:r>
                      <a:r>
                        <a:rPr lang="en-US" dirty="0" err="1"/>
                        <a:t>pheno</a:t>
                      </a:r>
                      <a:r>
                        <a:rPr lang="en-US" dirty="0"/>
                        <a:t>-matrix at each NEON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neon-</a:t>
                      </a:r>
                      <a:r>
                        <a:rPr lang="en-US" dirty="0" err="1"/>
                        <a:t>vnpdaily</a:t>
                      </a:r>
                      <a:r>
                        <a:rPr lang="en-US" dirty="0"/>
                        <a:t> folder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APPEEARS downloaded daily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neon-vnp09h1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APPEEARS downloaded 8-day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22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AAAF4-5008-4219-8EFD-8F4B64728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208"/>
              </p:ext>
            </p:extLst>
          </p:nvPr>
        </p:nvGraphicFramePr>
        <p:xfrm>
          <a:off x="595901" y="1478365"/>
          <a:ext cx="10839236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VIIRStimeseries.mlx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 APPEEARS downloaded VNP09H1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VNP43IA4 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Matlab</a:t>
                      </a:r>
                      <a:r>
                        <a:rPr lang="en-US" altLang="zh-CN" dirty="0"/>
                        <a:t> live 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VIIRSphenomatrix.mlx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extract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VIIRS 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pheno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matrix (vpn22q2)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Matlab</a:t>
                      </a:r>
                      <a:r>
                        <a:rPr lang="en-US" altLang="zh-CN" dirty="0"/>
                        <a:t> live script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3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71F-6031-4310-BA67-C2A2DDFE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420"/>
            <a:ext cx="10515600" cy="1325563"/>
          </a:xfrm>
        </p:spPr>
        <p:txBody>
          <a:bodyPr>
            <a:noAutofit/>
          </a:bodyPr>
          <a:lstStyle/>
          <a:p>
            <a:r>
              <a:rPr lang="en-US" sz="3000" dirty="0"/>
              <a:t>VIIRS: VNP43IA4 N</a:t>
            </a:r>
            <a:r>
              <a:rPr lang="en-US" altLang="zh-CN" sz="3000" dirty="0"/>
              <a:t>adir BRDF-</a:t>
            </a:r>
            <a:r>
              <a:rPr lang="en-US" altLang="zh-CN" sz="3000" dirty="0" err="1"/>
              <a:t>Ajusted</a:t>
            </a:r>
            <a:r>
              <a:rPr lang="en-US" altLang="zh-CN" sz="3000" dirty="0"/>
              <a:t> Reflectance Daily L3 Global 500m SIN Grid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B4E2-7943-4335-AE70-73BE3657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67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MT"/>
              </a:rPr>
              <a:t>Data files:</a:t>
            </a:r>
          </a:p>
          <a:p>
            <a:pPr lvl="1"/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VNP43IA4clean.csv &amp; NEON-VNPdaily-VNP43IA4-001-metadata.xml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Google drive link: https://drive.google.com/drive/folders/1_QyR0_yzoinM4VuxWjvrraaoYdIqBYEf?usp=sharing</a:t>
            </a:r>
            <a:endParaRPr lang="en-US" altLang="zh-CN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latin typeface="TimesNewRomanPSMT"/>
              </a:rPr>
              <a:t>Product notes:</a:t>
            </a:r>
            <a:endParaRPr lang="en-US" sz="1800" b="1" dirty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he VNP43IA4 product is produced daily using 16 days of VIIRS data and is weighted temporally to the ninth day, which is reflected in the file name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VIs used: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NewRomanPSMT"/>
              </a:rPr>
              <a:t>NDVI=(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VNP43IA4_001_Nadir_Reflectance_I2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)/.(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+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 VNP43IA4_001_Nadir_Reflectance_I2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NewRomanPSMT"/>
              </a:rPr>
              <a:t>EVI2=2.5*(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VNP43IA4_001_Nadir_Reflectance_I2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nsolas Courier"/>
              </a:rPr>
              <a:t>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 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)./(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VNP43IA4_001_Nadir_Reflectance_I2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+2.4*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VNP43IA4_001_Nadir_Reflectance_I1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+1);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NewRomanPSMT"/>
              </a:rPr>
              <a:t>Pixels used: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NewRomanPSMT"/>
              </a:rPr>
              <a:t>VIIRS pixels cover 3*3 250m resolution MODIS pixels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5EFE-64A6-4AAF-8DD9-3ABD2F1D7721}"/>
              </a:ext>
            </a:extLst>
          </p:cNvPr>
          <p:cNvSpPr txBox="1"/>
          <p:nvPr/>
        </p:nvSpPr>
        <p:spPr>
          <a:xfrm>
            <a:off x="606287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2789-4BC9-488E-A9B1-7501E9D2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7" y="5259632"/>
            <a:ext cx="6877921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2B7B5C-3102-4968-B35E-3CBA84941E3D}"/>
              </a:ext>
            </a:extLst>
          </p:cNvPr>
          <p:cNvSpPr txBox="1"/>
          <p:nvPr/>
        </p:nvSpPr>
        <p:spPr>
          <a:xfrm>
            <a:off x="7015736" y="4738807"/>
            <a:ext cx="51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When insufficient high quality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/>
              </a:rPr>
              <a:t>reflectances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 are available (currently set to less than seven observations) or a poorly representative sampling of high quality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/>
              </a:rPr>
              <a:t>reflectances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/>
              </a:rPr>
              <a:t> is obtained (as indicated in the quality flags and determined through weights of determination), it is not possible to perform a full inversion. Instead, use is made of a database of archetypal BRDF parameters [11],[12] to supplement the observational data available and perform a lower quality magnitude inversion.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476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7307-602E-49CA-800D-CE0E27BD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400" dirty="0"/>
              <a:t>VIIRS: VNP43IA4 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A8BA-49EC-470F-A247-A6D3C6F4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3808A-EBFA-485E-A490-D4038FFA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951"/>
            <a:ext cx="10674590" cy="51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97BF-799D-4751-AE05-87327BE7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VNP22Q2: Land surface phenology (Land surface dynamics) Yearly L3 Global 500m SIN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7A59-0F9D-4A0D-BAAE-243B4A6B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NewRomanPSMT"/>
              </a:rPr>
              <a:t>Product notes:</a:t>
            </a:r>
            <a:endParaRPr lang="en-US" sz="2800" b="1" dirty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The VNP22Q2 data product is derived from time series of the two-band Enhanced Vegetation Index (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EVI2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) calculated from VIIRS Nadir Bidirectional Reflectance Distribution Function (BRDF)-Adjusted Reflectance (NBAR). Vegetation phenology metrics at 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500 meter 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spatial resolution are identified for up to two detected growing cycles per year.</a:t>
            </a:r>
          </a:p>
          <a:p>
            <a:pPr lvl="1"/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The product contains six phenological transition dates: 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onset of greenness increase, onset of greenness maximum, onset of greenness decrease, onset of greenness minimum, dates of mid-</a:t>
            </a:r>
            <a:r>
              <a:rPr lang="en-US" b="0" i="0" dirty="0" err="1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greenup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, and senescence phases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. The product also includes the 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Raleway"/>
              </a:rPr>
              <a:t>growing season length</a:t>
            </a: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. The greenness related metrics consist of EVI2 onset of greenness increase, EVI2 onset of greenness maximum, EVI2 growing season, rate of greenness increase and rate of greenness decrease.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217A-0F4F-4302-B43B-7924DEDB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9614-3DE2-423E-AA43-9A302989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CB71F-B57C-44DE-B593-C21A0112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28800"/>
            <a:ext cx="111918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10BF-C0B3-42EB-8ACA-2F0F5CEB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64D9-E5DC-4647-8F19-12D9637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62E95-194A-46D3-88A2-9505912F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033462"/>
            <a:ext cx="68103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73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AA0C-A132-4EFE-A9C8-692A27A7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VNP22Q2 </a:t>
            </a:r>
            <a:r>
              <a:rPr lang="en-US" dirty="0" err="1"/>
              <a:t>pheno</a:t>
            </a:r>
            <a:r>
              <a:rPr lang="en-US" dirty="0"/>
              <a:t> matrix for NEON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4937-85F9-4536-802F-77A3FE5A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ABBY: cycle 1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DSNY: NO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HARV: cycle 1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ONAQ: cycle 1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  <a:p>
            <a:r>
              <a:rPr lang="en-US" dirty="0"/>
              <a:t>OSBS: NO </a:t>
            </a:r>
            <a:r>
              <a:rPr lang="en-US" dirty="0" err="1"/>
              <a:t>pheno</a:t>
            </a:r>
            <a:r>
              <a:rPr lang="en-US" dirty="0"/>
              <a:t> dates</a:t>
            </a:r>
          </a:p>
        </p:txBody>
      </p:sp>
    </p:spTree>
    <p:extLst>
      <p:ext uri="{BB962C8B-B14F-4D97-AF65-F5344CB8AC3E}">
        <p14:creationId xmlns:p14="http://schemas.microsoft.com/office/powerpoint/2010/main" val="381967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23929-D8E6-46C3-99E0-A1A2FE6F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figures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D14E2-558D-4975-82F5-FFBFDAC1C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codes and final figures will be updated and shared soon</a:t>
            </a:r>
          </a:p>
        </p:txBody>
      </p:sp>
    </p:spTree>
    <p:extLst>
      <p:ext uri="{BB962C8B-B14F-4D97-AF65-F5344CB8AC3E}">
        <p14:creationId xmlns:p14="http://schemas.microsoft.com/office/powerpoint/2010/main" val="110046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412D6-79A5-4A44-BE00-85846602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8E794-4189-43DA-AF27-826A272D0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codes and final figures will be updated and shared soon</a:t>
            </a:r>
          </a:p>
        </p:txBody>
      </p:sp>
    </p:spTree>
    <p:extLst>
      <p:ext uri="{BB962C8B-B14F-4D97-AF65-F5344CB8AC3E}">
        <p14:creationId xmlns:p14="http://schemas.microsoft.com/office/powerpoint/2010/main" val="50888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88C695-7931-4787-960D-42B0D98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7166EB-32E8-4272-A276-C38BE92D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r>
              <a:rPr lang="zh-CN" altLang="en-US" dirty="0"/>
              <a:t>：</a:t>
            </a:r>
            <a:r>
              <a:rPr lang="en-US" altLang="zh-CN" dirty="0"/>
              <a:t>Because the file size limit (100MB) and </a:t>
            </a:r>
            <a:r>
              <a:rPr lang="en-US" dirty="0"/>
              <a:t>repository </a:t>
            </a:r>
            <a:r>
              <a:rPr lang="en-US" altLang="zh-CN" dirty="0"/>
              <a:t>limit (1GB) in </a:t>
            </a:r>
            <a:r>
              <a:rPr lang="en-US" altLang="zh-CN" dirty="0" err="1"/>
              <a:t>github</a:t>
            </a:r>
            <a:r>
              <a:rPr lang="en-US" altLang="zh-CN" dirty="0"/>
              <a:t>, all codes and data (~ GB in total) mentioned in this note can be accessed through Google Drive.</a:t>
            </a:r>
          </a:p>
          <a:p>
            <a:r>
              <a:rPr lang="en-US" altLang="zh-CN"/>
              <a:t>https</a:t>
            </a:r>
            <a:r>
              <a:rPr lang="en-US" altLang="zh-CN" dirty="0"/>
              <a:t>://drive.google.com/drive/folders/1qwELzlnUxh7P0G801XR-MFJOQUoh-h6s?usp=sharing</a:t>
            </a:r>
          </a:p>
        </p:txBody>
      </p:sp>
    </p:spTree>
    <p:extLst>
      <p:ext uri="{BB962C8B-B14F-4D97-AF65-F5344CB8AC3E}">
        <p14:creationId xmlns:p14="http://schemas.microsoft.com/office/powerpoint/2010/main" val="309913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A81E-D135-4201-B443-E698548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75" y="431737"/>
            <a:ext cx="10515600" cy="1325563"/>
          </a:xfrm>
        </p:spPr>
        <p:txBody>
          <a:bodyPr/>
          <a:lstStyle/>
          <a:p>
            <a:r>
              <a:rPr lang="en-US" dirty="0" err="1"/>
              <a:t>Pheno</a:t>
            </a:r>
            <a:r>
              <a:rPr lang="en-US" dirty="0"/>
              <a:t>-dates file summary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3354E-5DCA-4BFE-B675-3007064B2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98732"/>
              </p:ext>
            </p:extLst>
          </p:nvPr>
        </p:nvGraphicFramePr>
        <p:xfrm>
          <a:off x="993168" y="1548222"/>
          <a:ext cx="997021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834398"/>
                    </a:ext>
                  </a:extLst>
                </a:gridCol>
                <a:gridCol w="3182078">
                  <a:extLst>
                    <a:ext uri="{9D8B030D-6E8A-4147-A177-3AD203B41FA5}">
                      <a16:colId xmlns:a16="http://schemas.microsoft.com/office/drawing/2014/main" val="2265374221"/>
                    </a:ext>
                  </a:extLst>
                </a:gridCol>
                <a:gridCol w="4685015">
                  <a:extLst>
                    <a:ext uri="{9D8B030D-6E8A-4147-A177-3AD203B41FA5}">
                      <a16:colId xmlns:a16="http://schemas.microsoft.com/office/drawing/2014/main" val="403941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3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Phenocam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Phenocam_1000_3day_transition_dates.csv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GCC T10, T25, and T50 from GCC_90 smoothing line were used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6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Phenesse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phenesseFivesites.csv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est_05 and est_95 were used (5 and 95 percentiles)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0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MODIS 250m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modisPhenoDates250m.csv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 used in the final analysis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7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MODIS 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across 4 pixels were used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viirsdates_threesites.csv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across 3-4 pixels were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SI_fivesites.csv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AGDD_fivesites.csv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agdd0base were used (0 degree c used as base 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492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0F0448-FCAC-4BE4-A8CE-26D1101216E5}"/>
              </a:ext>
            </a:extLst>
          </p:cNvPr>
          <p:cNvSpPr txBox="1"/>
          <p:nvPr/>
        </p:nvSpPr>
        <p:spPr>
          <a:xfrm>
            <a:off x="993168" y="5301465"/>
            <a:ext cx="997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MODIS dates need to be updated.</a:t>
            </a:r>
          </a:p>
        </p:txBody>
      </p:sp>
    </p:spTree>
    <p:extLst>
      <p:ext uri="{BB962C8B-B14F-4D97-AF65-F5344CB8AC3E}">
        <p14:creationId xmlns:p14="http://schemas.microsoft.com/office/powerpoint/2010/main" val="8489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3181-F638-41EE-9592-4D62E8D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MODIS 500 daily reflectances &amp; snow QC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DE83-A49E-4AA4-8D29-3FC23E474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C5C7-5014-495A-8E9F-627C420A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98"/>
            <a:ext cx="10515600" cy="754758"/>
          </a:xfrm>
        </p:spPr>
        <p:txBody>
          <a:bodyPr/>
          <a:lstStyle/>
          <a:p>
            <a:r>
              <a:rPr lang="en-US" dirty="0"/>
              <a:t>Codes and data files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9A711-669E-40F3-B463-A6BD8213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925630"/>
              </p:ext>
            </p:extLst>
          </p:nvPr>
        </p:nvGraphicFramePr>
        <p:xfrm>
          <a:off x="595901" y="3429000"/>
          <a:ext cx="1083923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siteInfo.mat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Site information: site-pixel, latitude,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MCD43A2combn.mat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MCD43A2 (2012-2020): snow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MCD43A4combn.mat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MCD43A4 (2012-2020): bands 1, 2 &amp; 3 and calculated NDVI &amp; EVI2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MCD43A4wSnowFlag.mat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MCD43A2combn &amp; MCD43A4combn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Matlab</a:t>
                      </a:r>
                      <a:r>
                        <a:rPr lang="en-US" dirty="0"/>
                        <a:t> 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MCD43A4wSnowFlag.csv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Merge MCD43A2combn &amp; MCD43A4combn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228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8AAAF4-5008-4219-8EFD-8F4B64728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31020"/>
              </p:ext>
            </p:extLst>
          </p:nvPr>
        </p:nvGraphicFramePr>
        <p:xfrm>
          <a:off x="595901" y="748901"/>
          <a:ext cx="10839236" cy="257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270">
                  <a:extLst>
                    <a:ext uri="{9D8B030D-6E8A-4147-A177-3AD203B41FA5}">
                      <a16:colId xmlns:a16="http://schemas.microsoft.com/office/drawing/2014/main" val="241664267"/>
                    </a:ext>
                  </a:extLst>
                </a:gridCol>
                <a:gridCol w="5614880">
                  <a:extLst>
                    <a:ext uri="{9D8B030D-6E8A-4147-A177-3AD203B41FA5}">
                      <a16:colId xmlns:a16="http://schemas.microsoft.com/office/drawing/2014/main" val="1113938847"/>
                    </a:ext>
                  </a:extLst>
                </a:gridCol>
                <a:gridCol w="1856086">
                  <a:extLst>
                    <a:ext uri="{9D8B030D-6E8A-4147-A177-3AD203B41FA5}">
                      <a16:colId xmlns:a16="http://schemas.microsoft.com/office/drawing/2014/main" val="378590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3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mcd43a4extract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MCD43A4 extraction and export:</a:t>
                      </a:r>
                      <a:endParaRPr lang="en-US" dirty="0">
                        <a:hlinkClick r:id="rId2"/>
                      </a:endParaRPr>
                    </a:p>
                    <a:p>
                      <a:pPr lvl="1"/>
                      <a:r>
                        <a:rPr lang="en-US" dirty="0">
                          <a:hlinkClick r:id="rId2"/>
                        </a:rPr>
                        <a:t>https://code.earthengine.google.com/343783ac317fd88221dcfef98cf4bb09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GEE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mcd43a2extract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MCD43A2 extraction and export:</a:t>
                      </a:r>
                    </a:p>
                    <a:p>
                      <a:pPr lvl="1"/>
                      <a:r>
                        <a:rPr lang="en-US" dirty="0"/>
                        <a:t>https://code.earthengine.google.com/59c7107d5f6de965d1786602d1f6218e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GEE 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0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importCombine.mlx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MCD43A4 and MCD43A2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live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054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DBB3B0-149B-4374-AA4E-68DDFCD7541E}"/>
              </a:ext>
            </a:extLst>
          </p:cNvPr>
          <p:cNvSpPr txBox="1"/>
          <p:nvPr/>
        </p:nvSpPr>
        <p:spPr>
          <a:xfrm>
            <a:off x="595900" y="6109099"/>
            <a:ext cx="1075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</a:t>
            </a:r>
            <a:r>
              <a:rPr lang="en-US" dirty="0"/>
              <a:t>MCD43A4wSnowFlag.csv was used for MODIS transition date calculation, lag correlation &amp; integrative data figures.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B4BB-B876-4645-8C13-75286F3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MODIS 500 daily </a:t>
            </a:r>
            <a:r>
              <a:rPr lang="en-US" dirty="0" err="1"/>
              <a:t>reflectances</a:t>
            </a:r>
            <a:r>
              <a:rPr lang="en-US" dirty="0"/>
              <a:t> &amp; snow QC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174199-173D-4B84-9654-4BF886FFF8CE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Main issues:</a:t>
            </a:r>
          </a:p>
          <a:p>
            <a:pPr lvl="1"/>
            <a:r>
              <a:rPr lang="en-US" dirty="0"/>
              <a:t>MODIS </a:t>
            </a:r>
            <a:r>
              <a:rPr lang="en-US" altLang="zh-CN" dirty="0"/>
              <a:t>products in GEE is in the global composites, and looks like it cannot be downloaded with clips/bounds</a:t>
            </a:r>
            <a:endParaRPr lang="en-US" dirty="0"/>
          </a:p>
          <a:p>
            <a:pPr lvl="1"/>
            <a:r>
              <a:rPr lang="en-US" dirty="0"/>
              <a:t>Only can download with small chunks, e.g., ~every 4 month of MCD43A4, ~every year of MCD43A2. 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“</a:t>
            </a:r>
            <a:r>
              <a:rPr lang="en-US" dirty="0">
                <a:solidFill>
                  <a:srgbClr val="BB0000"/>
                </a:solidFill>
                <a:latin typeface="Roboto"/>
              </a:rPr>
              <a:t>Error: User memory limit exceeded.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“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（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）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End date not included in the extractions, so need the overlapped dates between two chunks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（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）</a:t>
            </a:r>
            <a:endParaRPr lang="en-US" altLang="zh-CN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Have to </a:t>
            </a:r>
            <a:r>
              <a:rPr lang="en-US" altLang="zh-CN" dirty="0" err="1">
                <a:solidFill>
                  <a:srgbClr val="222222"/>
                </a:solidFill>
                <a:latin typeface="georgia" panose="02040502050405020303" pitchFamily="18" charset="0"/>
              </a:rPr>
              <a:t>manuelly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 hit run to download each file !!!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（</a:t>
            </a:r>
            <a:r>
              <a:rPr lang="en-US" dirty="0"/>
              <a:t> </a:t>
            </a:r>
            <a:r>
              <a:rPr lang="en-US" dirty="0" err="1"/>
              <a:t>JavaScripts</a:t>
            </a:r>
            <a:r>
              <a:rPr lang="en-US" dirty="0"/>
              <a:t> </a:t>
            </a:r>
            <a:r>
              <a:rPr lang="zh-CN" altLang="en-US" dirty="0">
                <a:solidFill>
                  <a:srgbClr val="222222"/>
                </a:solidFill>
                <a:latin typeface="georgia" panose="02040502050405020303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6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2D7E-D81D-40A1-9E03-270AA054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Roboto"/>
              </a:rPr>
              <a:t>MCD43A4.006 MODIS Nadir BRDF-Adjusted Reflectance Daily 500m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C058-7DD6-49E9-A823-80654132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https://lpdaac.usgs.gov/products/mcd43a4v006/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F372D-D085-4141-9EC7-4A5468FD82B4}"/>
              </a:ext>
            </a:extLst>
          </p:cNvPr>
          <p:cNvGraphicFramePr>
            <a:graphicFrameLocks noGrp="1"/>
          </p:cNvGraphicFramePr>
          <p:nvPr/>
        </p:nvGraphicFramePr>
        <p:xfrm>
          <a:off x="1839074" y="2287962"/>
          <a:ext cx="9195368" cy="4351338"/>
        </p:xfrm>
        <a:graphic>
          <a:graphicData uri="http://schemas.openxmlformats.org/drawingml/2006/table">
            <a:tbl>
              <a:tblPr/>
              <a:tblGrid>
                <a:gridCol w="1149421">
                  <a:extLst>
                    <a:ext uri="{9D8B030D-6E8A-4147-A177-3AD203B41FA5}">
                      <a16:colId xmlns:a16="http://schemas.microsoft.com/office/drawing/2014/main" val="3472369343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943309297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725258567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1374365429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270025514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227010498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3486250691"/>
                    </a:ext>
                  </a:extLst>
                </a:gridCol>
                <a:gridCol w="1149421">
                  <a:extLst>
                    <a:ext uri="{9D8B030D-6E8A-4147-A177-3AD203B41FA5}">
                      <a16:colId xmlns:a16="http://schemas.microsoft.com/office/drawing/2014/main" val="2690320143"/>
                    </a:ext>
                  </a:extLst>
                </a:gridCol>
              </a:tblGrid>
              <a:tr h="14504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Nadir_Reflectance_Band1</a:t>
                      </a:r>
                    </a:p>
                  </a:txBody>
                  <a:tcPr marL="77015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500">
                          <a:effectLst/>
                        </a:rPr>
                        <a:t>NBAR at local solar noon for Band 1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16-bit signed integer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32767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 to 32766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0.0001</a:t>
                      </a:r>
                    </a:p>
                  </a:txBody>
                  <a:tcPr marL="64179" marR="77015" marT="32090" marB="320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8906"/>
                  </a:ext>
                </a:extLst>
              </a:tr>
              <a:tr h="14504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Nadir_Reflectance_Band2</a:t>
                      </a:r>
                    </a:p>
                  </a:txBody>
                  <a:tcPr marL="77015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500">
                          <a:effectLst/>
                        </a:rPr>
                        <a:t>NBAR at local solar noon for Band 2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16-bit signed integer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32767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 to 32766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0.0001</a:t>
                      </a:r>
                    </a:p>
                  </a:txBody>
                  <a:tcPr marL="64179" marR="77015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180639"/>
                  </a:ext>
                </a:extLst>
              </a:tr>
              <a:tr h="1450446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Nadir_Reflectance_Band3</a:t>
                      </a:r>
                    </a:p>
                  </a:txBody>
                  <a:tcPr marL="77015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n-NO" sz="1500">
                          <a:effectLst/>
                        </a:rPr>
                        <a:t>NBAR at local solar noon for Band 3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16-bit signed integer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32767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N/A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0 to 32766</a:t>
                      </a:r>
                    </a:p>
                  </a:txBody>
                  <a:tcPr marL="64179" marR="64179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0.0001</a:t>
                      </a:r>
                    </a:p>
                  </a:txBody>
                  <a:tcPr marL="64179" marR="77015" marT="32090" marB="3209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5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47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57E9-E1CA-465B-9CD9-B353B6B5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/>
              </a:rPr>
              <a:t>MCD43A2.006 MODIS BRDF-Albedo Quality Daily 500m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EA568E-1024-4BA5-8627-3C7E9B729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273361"/>
              </p:ext>
            </p:extLst>
          </p:nvPr>
        </p:nvGraphicFramePr>
        <p:xfrm>
          <a:off x="2238054" y="2287324"/>
          <a:ext cx="7715892" cy="4351338"/>
        </p:xfrm>
        <a:graphic>
          <a:graphicData uri="http://schemas.openxmlformats.org/drawingml/2006/table">
            <a:tbl>
              <a:tblPr/>
              <a:tblGrid>
                <a:gridCol w="1285982">
                  <a:extLst>
                    <a:ext uri="{9D8B030D-6E8A-4147-A177-3AD203B41FA5}">
                      <a16:colId xmlns:a16="http://schemas.microsoft.com/office/drawing/2014/main" val="3875181058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2875795071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127199556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3903133324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3282485615"/>
                    </a:ext>
                  </a:extLst>
                </a:gridCol>
                <a:gridCol w="1285982">
                  <a:extLst>
                    <a:ext uri="{9D8B030D-6E8A-4147-A177-3AD203B41FA5}">
                      <a16:colId xmlns:a16="http://schemas.microsoft.com/office/drawing/2014/main" val="1878333432"/>
                    </a:ext>
                  </a:extLst>
                </a:gridCol>
              </a:tblGrid>
              <a:tr h="551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Name</a:t>
                      </a:r>
                    </a:p>
                  </a:txBody>
                  <a:tcPr marL="91351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>
                          <a:effectLst/>
                        </a:rPr>
                        <a:t>Description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>
                          <a:effectLst/>
                        </a:rPr>
                        <a:t>Min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>
                          <a:effectLst/>
                        </a:rPr>
                        <a:t>Max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>
                          <a:effectLst/>
                        </a:rPr>
                        <a:t>Units</a:t>
                      </a:r>
                    </a:p>
                  </a:txBody>
                  <a:tcPr marL="68513" marR="68513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dirty="0">
                          <a:effectLst/>
                        </a:rPr>
                        <a:t>Scale</a:t>
                      </a:r>
                    </a:p>
                  </a:txBody>
                  <a:tcPr marL="68513" marR="91351" marT="27405" marB="304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9534"/>
                  </a:ext>
                </a:extLst>
              </a:tr>
              <a:tr h="2228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Snow_BRDF_Albedo</a:t>
                      </a:r>
                    </a:p>
                  </a:txBody>
                  <a:tcPr marL="91351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>
                          <a:effectLst/>
                        </a:rPr>
                        <a:t>Snow-free or snow BRDF/albedo retrieved</a:t>
                      </a: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>
                        <a:effectLst/>
                      </a:endParaRPr>
                    </a:p>
                  </a:txBody>
                  <a:tcPr marL="68513" marR="54810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68513" marR="91351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31649"/>
                  </a:ext>
                </a:extLst>
              </a:tr>
              <a:tr h="1571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Snow_BRDF_Albedo Bitmask</a:t>
                      </a:r>
                    </a:p>
                  </a:txBody>
                  <a:tcPr marL="91351" marR="54810" marT="45675" marB="456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Bit 0: Mandatory QA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0: Snow-free albedo retrieved</a:t>
                      </a:r>
                    </a:p>
                    <a:p>
                      <a:pPr marL="742950" lvl="1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effectLst/>
                        </a:rPr>
                        <a:t>1: Snow albedo retrieved</a:t>
                      </a:r>
                    </a:p>
                  </a:txBody>
                  <a:tcPr marL="68513" marR="91351" marT="45675" marB="45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DE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235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093FBA-ED57-4FB0-B68B-D9ED6467FC49}"/>
              </a:ext>
            </a:extLst>
          </p:cNvPr>
          <p:cNvSpPr txBox="1">
            <a:spLocks/>
          </p:cNvSpPr>
          <p:nvPr/>
        </p:nvSpPr>
        <p:spPr>
          <a:xfrm>
            <a:off x="961490" y="15995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https://lpdaac.usgs.gov/products/mcd43a4v006/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2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C91A4E-2A6A-4050-B3CD-1744FB0A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VIIRS 500 daily </a:t>
            </a:r>
            <a:r>
              <a:rPr lang="en-US" dirty="0" err="1"/>
              <a:t>reflectances</a:t>
            </a:r>
            <a:r>
              <a:rPr lang="en-US" dirty="0"/>
              <a:t> and transition dates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EB18B-5236-4624-9728-334D639DF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1155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Consolas Courier</vt:lpstr>
      <vt:lpstr>open sans</vt:lpstr>
      <vt:lpstr>Raleway</vt:lpstr>
      <vt:lpstr>Roboto</vt:lpstr>
      <vt:lpstr>TimesNewRomanPSMT</vt:lpstr>
      <vt:lpstr>Arial</vt:lpstr>
      <vt:lpstr>Calibri</vt:lpstr>
      <vt:lpstr>Calibri Light</vt:lpstr>
      <vt:lpstr>georgia</vt:lpstr>
      <vt:lpstr>Office Theme</vt:lpstr>
      <vt:lpstr>Notes on data &amp; codes</vt:lpstr>
      <vt:lpstr>PowerPoint Presentation</vt:lpstr>
      <vt:lpstr>Pheno-dates file summary </vt:lpstr>
      <vt:lpstr>MODIS 500 daily reflectances &amp; snow QC</vt:lpstr>
      <vt:lpstr>Codes and data files</vt:lpstr>
      <vt:lpstr>MODIS 500 daily reflectances &amp; snow QC</vt:lpstr>
      <vt:lpstr>MCD43A4.006 MODIS Nadir BRDF-Adjusted Reflectance Daily 500m</vt:lpstr>
      <vt:lpstr>MCD43A2.006 MODIS BRDF-Albedo Quality Daily 500m</vt:lpstr>
      <vt:lpstr>VIIRS 500 daily reflectances and transition dates</vt:lpstr>
      <vt:lpstr>Codes and data files</vt:lpstr>
      <vt:lpstr>VIIRS: VNP43IA4 Nadir BRDF-Ajusted Reflectance Daily L3 Global 500m SIN Grid</vt:lpstr>
      <vt:lpstr>VIIRS: VNP43IA4 layers</vt:lpstr>
      <vt:lpstr>VNP22Q2: Land surface phenology (Land surface dynamics) Yearly L3 Global 500m SIN Grid </vt:lpstr>
      <vt:lpstr>PowerPoint Presentation</vt:lpstr>
      <vt:lpstr>PowerPoint Presentation</vt:lpstr>
      <vt:lpstr>VNP22Q2 pheno matrix for NEON sites</vt:lpstr>
      <vt:lpstr>Info figures</vt:lpstr>
      <vt:lpstr>Scatter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data &amp; codes</dc:title>
  <dc:creator>Rong Yu</dc:creator>
  <cp:lastModifiedBy>Rong Yu</cp:lastModifiedBy>
  <cp:revision>77</cp:revision>
  <dcterms:created xsi:type="dcterms:W3CDTF">2020-12-04T21:17:33Z</dcterms:created>
  <dcterms:modified xsi:type="dcterms:W3CDTF">2020-12-10T16:35:34Z</dcterms:modified>
</cp:coreProperties>
</file>