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8"/>
  </p:notesMasterIdLst>
  <p:sldIdLst>
    <p:sldId id="306" r:id="rId3"/>
    <p:sldId id="273" r:id="rId4"/>
    <p:sldId id="257" r:id="rId5"/>
    <p:sldId id="259" r:id="rId6"/>
    <p:sldId id="270" r:id="rId7"/>
    <p:sldId id="260" r:id="rId8"/>
    <p:sldId id="261" r:id="rId9"/>
    <p:sldId id="279" r:id="rId10"/>
    <p:sldId id="278" r:id="rId11"/>
    <p:sldId id="275" r:id="rId12"/>
    <p:sldId id="276" r:id="rId13"/>
    <p:sldId id="277" r:id="rId14"/>
    <p:sldId id="280" r:id="rId15"/>
    <p:sldId id="283" r:id="rId16"/>
    <p:sldId id="284" r:id="rId17"/>
    <p:sldId id="285" r:id="rId18"/>
    <p:sldId id="286" r:id="rId19"/>
    <p:sldId id="287" r:id="rId20"/>
    <p:sldId id="310" r:id="rId21"/>
    <p:sldId id="282" r:id="rId22"/>
    <p:sldId id="292" r:id="rId23"/>
    <p:sldId id="289" r:id="rId24"/>
    <p:sldId id="295" r:id="rId25"/>
    <p:sldId id="290" r:id="rId26"/>
    <p:sldId id="291" r:id="rId27"/>
    <p:sldId id="293" r:id="rId28"/>
    <p:sldId id="296" r:id="rId29"/>
    <p:sldId id="294" r:id="rId30"/>
    <p:sldId id="311" r:id="rId31"/>
    <p:sldId id="288" r:id="rId32"/>
    <p:sldId id="281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262" r:id="rId46"/>
    <p:sldId id="269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Core Sans C 45 Regular" panose="020B0603030302020204" pitchFamily="34" charset="0"/>
      <p:regular r:id="rId54"/>
      <p:italic r:id="rId55"/>
    </p:embeddedFont>
    <p:embeddedFont>
      <p:font typeface="Core Sans C 65 Bold" panose="020B0603030302020204" pitchFamily="34" charset="0"/>
      <p:bold r:id="rId56"/>
      <p:boldItalic r:id="rId57"/>
    </p:embeddedFon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Segoe UI" panose="020B0502040204020203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CB4F1"/>
    <a:srgbClr val="BAA700"/>
    <a:srgbClr val="23784B"/>
    <a:srgbClr val="FF0000"/>
    <a:srgbClr val="8ADDB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0628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3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017371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017371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1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0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92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67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2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3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866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51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328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226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796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22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764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178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68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5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9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77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008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07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86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10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6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02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13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35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6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26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66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649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262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017371a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017371a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017371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017371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017371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017371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2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0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9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0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00"/>
            </a:lvl1pPr>
            <a:lvl2pPr marL="457200" lvl="1" indent="-1905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00"/>
            </a:lvl2pPr>
            <a:lvl3pPr marL="685800" lvl="2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3pPr>
            <a:lvl4pPr marL="914400" lvl="3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00"/>
            </a:lvl4pPr>
            <a:lvl5pPr marL="1143000" lvl="4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00"/>
            </a:lvl5pPr>
            <a:lvl6pPr marL="1371600" lvl="5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6pPr>
            <a:lvl7pPr marL="1600200" lvl="6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7pPr>
            <a:lvl8pPr marL="1828800" lvl="7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8pPr>
            <a:lvl9pPr marL="2057400" lvl="8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0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00"/>
            </a:lvl1pPr>
            <a:lvl2pPr marL="457200" lvl="1" indent="-1905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00"/>
            </a:lvl2pPr>
            <a:lvl3pPr marL="685800" lvl="2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3pPr>
            <a:lvl4pPr marL="914400" lvl="3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00"/>
            </a:lvl4pPr>
            <a:lvl5pPr marL="1143000" lvl="4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00"/>
            </a:lvl5pPr>
            <a:lvl6pPr marL="1371600" lvl="5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6pPr>
            <a:lvl7pPr marL="1600200" lvl="6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7pPr>
            <a:lvl8pPr marL="1828800" lvl="7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8pPr>
            <a:lvl9pPr marL="2057400" lvl="8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00" lvl="1" indent="-1143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00" lvl="2" indent="-1143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00" lvl="3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00" lvl="4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00" lvl="5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00" lvl="6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00" lvl="7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400" lvl="8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905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1pPr>
            <a:lvl2pPr marL="457200" lvl="1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2pPr>
            <a:lvl3pPr marL="685800" lvl="2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3pPr>
            <a:lvl4pPr marL="914400" lvl="3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00"/>
            </a:lvl4pPr>
            <a:lvl5pPr marL="1143000" lvl="4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00"/>
            </a:lvl5pPr>
            <a:lvl6pPr marL="1371600" lvl="5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6pPr>
            <a:lvl7pPr marL="1600200" lvl="6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7pPr>
            <a:lvl8pPr marL="1828800" lvl="7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8pPr>
            <a:lvl9pPr marL="2057400" lvl="8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 b="1"/>
            </a:lvl1pPr>
            <a:lvl2pPr marL="457200" lvl="1" indent="-1143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 b="1"/>
            </a:lvl2pPr>
            <a:lvl3pPr marL="685800" lvl="2" indent="-1143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00" b="1"/>
            </a:lvl3pPr>
            <a:lvl4pPr marL="914400" lvl="3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4pPr>
            <a:lvl5pPr marL="1143000" lvl="4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5pPr>
            <a:lvl6pPr marL="1371600" lvl="5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6pPr>
            <a:lvl7pPr marL="1600200" lvl="6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7pPr>
            <a:lvl8pPr marL="1828800" lvl="7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8pPr>
            <a:lvl9pPr marL="2057400" lvl="8" indent="-1143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905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1pPr>
            <a:lvl2pPr marL="457200" lvl="1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2pPr>
            <a:lvl3pPr marL="685800" lvl="2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00"/>
            </a:lvl3pPr>
            <a:lvl4pPr marL="914400" lvl="3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00"/>
            </a:lvl4pPr>
            <a:lvl5pPr marL="1143000" lvl="4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00"/>
            </a:lvl5pPr>
            <a:lvl6pPr marL="1371600" lvl="5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6pPr>
            <a:lvl7pPr marL="1600200" lvl="6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7pPr>
            <a:lvl8pPr marL="1828800" lvl="7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8pPr>
            <a:lvl9pPr marL="2057400" lvl="8" indent="-1651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159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600"/>
            </a:lvl1pPr>
            <a:lvl2pPr marL="457200" lvl="1" indent="-20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400"/>
            </a:lvl2pPr>
            <a:lvl3pPr marL="685800" lvl="2" indent="-1905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00"/>
            </a:lvl3pPr>
            <a:lvl4pPr marL="914400" lvl="3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00"/>
            </a:lvl4pPr>
            <a:lvl5pPr marL="1143000" lvl="4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000"/>
            </a:lvl5pPr>
            <a:lvl6pPr marL="1371600" lvl="5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6pPr>
            <a:lvl7pPr marL="1600200" lvl="6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7pPr>
            <a:lvl8pPr marL="1828800" lvl="7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8pPr>
            <a:lvl9pPr marL="2057400" lvl="8" indent="-177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00" lvl="1" indent="-1143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00" lvl="2" indent="-1143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00" lvl="3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00" lvl="4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00" lvl="5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00" lvl="6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00" lvl="7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400" lvl="8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2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00"/>
            </a:lvl1pPr>
            <a:lvl2pPr marL="457200" lvl="1" indent="-1143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00"/>
            </a:lvl2pPr>
            <a:lvl3pPr marL="685800" lvl="2" indent="-1143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00"/>
            </a:lvl3pPr>
            <a:lvl4pPr marL="914400" lvl="3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4pPr>
            <a:lvl5pPr marL="1143000" lvl="4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5pPr>
            <a:lvl6pPr marL="1371600" lvl="5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6pPr>
            <a:lvl7pPr marL="1600200" lvl="6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7pPr>
            <a:lvl8pPr marL="1828800" lvl="7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8pPr>
            <a:lvl9pPr marL="2057400" lvl="8" indent="-11430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5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10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00" lvl="2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00" lvl="4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00" lvl="5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1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00" lvl="2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00" lvl="4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00" lvl="5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2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6" name="2 Marcador de texto"/>
          <p:cNvSpPr>
            <a:spLocks noGrp="1"/>
          </p:cNvSpPr>
          <p:nvPr>
            <p:ph idx="1"/>
          </p:nvPr>
        </p:nvSpPr>
        <p:spPr bwMode="auto">
          <a:xfrm>
            <a:off x="1524000" y="1771650"/>
            <a:ext cx="7086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350">
                <a:solidFill>
                  <a:schemeClr val="tx1"/>
                </a:solidFill>
              </a:defRPr>
            </a:lvl1pPr>
          </a:lstStyle>
          <a:p>
            <a:pPr lv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2911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genérico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DFFF-A134-4EDA-A4AA-FCC1140B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84" y="500280"/>
            <a:ext cx="8150414" cy="59192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sz="21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900"/>
              </a:spcAft>
              <a:buFontTx/>
            </a:pPr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DAA201-FFC4-43BC-B842-C83DF1198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960" y="304801"/>
            <a:ext cx="8157202" cy="19548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indent="0">
              <a:lnSpc>
                <a:spcPct val="100000"/>
              </a:lnSpc>
              <a:buNone/>
              <a:defRPr lang="en-US" sz="1050" spc="-23" baseline="0" smtClean="0">
                <a:solidFill>
                  <a:srgbClr val="D1D2D3"/>
                </a:solidFill>
                <a:latin typeface="Core Sans C 45 Regular" panose="020B06030303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1. Titular de la sección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E2CF57B9-54A9-457C-9E7E-EEA38CDCA4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769" y="1897857"/>
            <a:ext cx="8158163" cy="2572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105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e Sans C 45 Regular" panose="020B0603030302020204" pitchFamily="34" charset="0"/>
                <a:ea typeface="+mn-ea"/>
                <a:cs typeface="+mn-cs"/>
              </a:defRPr>
            </a:lvl1pPr>
            <a:lvl2pPr marL="171450" indent="-171450">
              <a:buFontTx/>
              <a:buBlip>
                <a:blip r:embed="rId2"/>
              </a:buBlip>
              <a:defRPr kumimoji="0" lang="en-US" sz="105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e Sans C 45 Regular" panose="020B0603030302020204" pitchFamily="34" charset="0"/>
                <a:ea typeface="+mn-ea"/>
                <a:cs typeface="+mn-cs"/>
              </a:defRPr>
            </a:lvl2pPr>
            <a:lvl3pPr marL="264319" indent="-85725">
              <a:buClr>
                <a:schemeClr val="bg2"/>
              </a:buClr>
              <a:buFont typeface="Core Sans C 65 Bold" panose="020B0603030302020204" pitchFamily="34" charset="0"/>
              <a:buChar char="∕"/>
              <a:defRPr kumimoji="0" lang="en-US" sz="105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e Sans C 45 Regular" panose="020B0603030302020204" pitchFamily="34" charset="0"/>
                <a:ea typeface="+mn-ea"/>
                <a:cs typeface="+mn-cs"/>
              </a:defRPr>
            </a:lvl3pPr>
            <a:lvl4pPr marL="367904" indent="-85725">
              <a:buClr>
                <a:schemeClr val="bg2"/>
              </a:buClr>
              <a:buFont typeface="Core Sans C 65 Bold" panose="020B0603030302020204" pitchFamily="34" charset="0"/>
              <a:buChar char="∕"/>
              <a:defRPr kumimoji="0" lang="en-US" sz="105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e Sans C 45 Regular" panose="020B0603030302020204" pitchFamily="34" charset="0"/>
                <a:ea typeface="+mn-ea"/>
                <a:cs typeface="+mn-cs"/>
              </a:defRPr>
            </a:lvl4pPr>
            <a:lvl5pPr marL="500063" indent="-85725">
              <a:buClr>
                <a:schemeClr val="bg2"/>
              </a:buClr>
              <a:buFont typeface="Core Sans C 65 Bold" panose="020B0603030302020204" pitchFamily="34" charset="0"/>
              <a:buChar char="∕"/>
              <a:defRPr kumimoji="0" lang="en-US" sz="105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e Sans C 45 Regular" panose="020B06030303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3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204;p10">
            <a:extLst>
              <a:ext uri="{FF2B5EF4-FFF2-40B4-BE49-F238E27FC236}">
                <a16:creationId xmlns:a16="http://schemas.microsoft.com/office/drawing/2014/main" id="{9E53AEB0-B0AD-46EB-AC37-65B7887E46D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0;p10">
            <a:extLst>
              <a:ext uri="{FF2B5EF4-FFF2-40B4-BE49-F238E27FC236}">
                <a16:creationId xmlns:a16="http://schemas.microsoft.com/office/drawing/2014/main" id="{57F1802B-275F-4802-B13D-4400A6A256FD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" name="Google Shape;204;p10">
            <a:extLst>
              <a:ext uri="{FF2B5EF4-FFF2-40B4-BE49-F238E27FC236}">
                <a16:creationId xmlns:a16="http://schemas.microsoft.com/office/drawing/2014/main" id="{E32FB489-980D-4470-B99F-09DFB48E2E6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10">
            <a:extLst>
              <a:ext uri="{FF2B5EF4-FFF2-40B4-BE49-F238E27FC236}">
                <a16:creationId xmlns:a16="http://schemas.microsoft.com/office/drawing/2014/main" id="{8026B717-F784-4D13-92B0-EAE6B8814B58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" name="Google Shape;204;p10">
            <a:extLst>
              <a:ext uri="{FF2B5EF4-FFF2-40B4-BE49-F238E27FC236}">
                <a16:creationId xmlns:a16="http://schemas.microsoft.com/office/drawing/2014/main" id="{3C171290-2C54-4A8B-A7C3-5E1C1B83E3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0;p10">
            <a:extLst>
              <a:ext uri="{FF2B5EF4-FFF2-40B4-BE49-F238E27FC236}">
                <a16:creationId xmlns:a16="http://schemas.microsoft.com/office/drawing/2014/main" id="{6FEC1423-8EE3-4739-AD63-708ACDB61227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" name="Google Shape;204;p10">
            <a:extLst>
              <a:ext uri="{FF2B5EF4-FFF2-40B4-BE49-F238E27FC236}">
                <a16:creationId xmlns:a16="http://schemas.microsoft.com/office/drawing/2014/main" id="{BF0A87EA-0987-4143-9596-1110B4DFFE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0;p10">
            <a:extLst>
              <a:ext uri="{FF2B5EF4-FFF2-40B4-BE49-F238E27FC236}">
                <a16:creationId xmlns:a16="http://schemas.microsoft.com/office/drawing/2014/main" id="{B80904D0-8885-4AAD-9110-718E6BC5FC73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" name="Google Shape;204;p10">
            <a:extLst>
              <a:ext uri="{FF2B5EF4-FFF2-40B4-BE49-F238E27FC236}">
                <a16:creationId xmlns:a16="http://schemas.microsoft.com/office/drawing/2014/main" id="{8628B6F4-9F87-4A68-BB71-48928EC61D5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0;p10">
            <a:extLst>
              <a:ext uri="{FF2B5EF4-FFF2-40B4-BE49-F238E27FC236}">
                <a16:creationId xmlns:a16="http://schemas.microsoft.com/office/drawing/2014/main" id="{868D00C3-AC12-4096-BC5A-03BD3D0FD458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685800" lvl="2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143000" lvl="4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371600" lvl="5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2507600" y="2507400"/>
            <a:ext cx="51393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Google Shape;204;p10">
            <a:extLst>
              <a:ext uri="{FF2B5EF4-FFF2-40B4-BE49-F238E27FC236}">
                <a16:creationId xmlns:a16="http://schemas.microsoft.com/office/drawing/2014/main" id="{0B09F13C-2F43-4DFA-A19B-0288810926FC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8062175" y="4771707"/>
            <a:ext cx="1081825" cy="3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0;p10">
            <a:extLst>
              <a:ext uri="{FF2B5EF4-FFF2-40B4-BE49-F238E27FC236}">
                <a16:creationId xmlns:a16="http://schemas.microsoft.com/office/drawing/2014/main" id="{DA78F36E-9AEF-4115-861F-4F17E65F53B0}"/>
              </a:ext>
            </a:extLst>
          </p:cNvPr>
          <p:cNvSpPr/>
          <p:nvPr userDrawn="1"/>
        </p:nvSpPr>
        <p:spPr>
          <a:xfrm>
            <a:off x="-200" y="-1287"/>
            <a:ext cx="384657" cy="311562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413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rangadiya/fifa19/version/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e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2922701" y="2125042"/>
            <a:ext cx="3298598" cy="134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457200">
              <a:buSzPts val="6500"/>
              <a:defRPr/>
            </a:pPr>
            <a:r>
              <a:rPr lang="en-US" sz="2200" b="1" dirty="0" err="1">
                <a:solidFill>
                  <a:srgbClr val="F7F9F8"/>
                </a:solidFill>
                <a:latin typeface="Segoe UI" panose="020B0502040204020203" pitchFamily="34" charset="0"/>
                <a:ea typeface="Muli"/>
                <a:cs typeface="Segoe UI" panose="020B0502040204020203" pitchFamily="34" charset="0"/>
                <a:sym typeface="Muli"/>
              </a:rPr>
              <a:t>Álgebra</a:t>
            </a:r>
            <a:r>
              <a:rPr lang="en-US" sz="2200" b="1" dirty="0">
                <a:solidFill>
                  <a:srgbClr val="F7F9F8"/>
                </a:solidFill>
                <a:latin typeface="Segoe UI" panose="020B0502040204020203" pitchFamily="34" charset="0"/>
                <a:ea typeface="Muli"/>
                <a:cs typeface="Segoe UI" panose="020B0502040204020203" pitchFamily="34" charset="0"/>
                <a:sym typeface="Muli"/>
              </a:rPr>
              <a:t> Lineal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4715799-758C-468C-A0AB-11A9DB4D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70" y="1201464"/>
            <a:ext cx="5054860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Suma de Matrices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5"/>
                <a:ext cx="249936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5"/>
                <a:ext cx="2499360" cy="3416400"/>
              </a:xfrm>
              <a:prstGeom prst="rect">
                <a:avLst/>
              </a:prstGeom>
              <a:blipFill>
                <a:blip r:embed="rId3"/>
                <a:stretch>
                  <a:fillRect r="-17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lecha: hacia arriba 2">
            <a:extLst>
              <a:ext uri="{FF2B5EF4-FFF2-40B4-BE49-F238E27FC236}">
                <a16:creationId xmlns:a16="http://schemas.microsoft.com/office/drawing/2014/main" id="{F0EEB40F-BB23-4E86-A25A-92B5C8866039}"/>
              </a:ext>
            </a:extLst>
          </p:cNvPr>
          <p:cNvSpPr/>
          <p:nvPr/>
        </p:nvSpPr>
        <p:spPr>
          <a:xfrm>
            <a:off x="763254" y="2377440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CDDEAD2F-D8E5-4EE0-A243-486AAAD1CC60}"/>
              </a:ext>
            </a:extLst>
          </p:cNvPr>
          <p:cNvSpPr/>
          <p:nvPr/>
        </p:nvSpPr>
        <p:spPr>
          <a:xfrm>
            <a:off x="1902479" y="2338296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52100E-38DA-4816-8514-2202A4BB3062}"/>
              </a:ext>
            </a:extLst>
          </p:cNvPr>
          <p:cNvSpPr txBox="1"/>
          <p:nvPr/>
        </p:nvSpPr>
        <p:spPr>
          <a:xfrm>
            <a:off x="726408" y="28534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741862-4F84-4777-A8A7-BE1BFA6D3474}"/>
              </a:ext>
            </a:extLst>
          </p:cNvPr>
          <p:cNvSpPr txBox="1"/>
          <p:nvPr/>
        </p:nvSpPr>
        <p:spPr>
          <a:xfrm>
            <a:off x="1879360" y="286067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78;p16">
                <a:extLst>
                  <a:ext uri="{FF2B5EF4-FFF2-40B4-BE49-F238E27FC236}">
                    <a16:creationId xmlns:a16="http://schemas.microsoft.com/office/drawing/2014/main" id="{C3D6E466-3EF0-4CC4-9BB5-8EEA530D0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5964" y="1184073"/>
                <a:ext cx="249936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2" name="Google Shape;78;p16">
                <a:extLst>
                  <a:ext uri="{FF2B5EF4-FFF2-40B4-BE49-F238E27FC236}">
                    <a16:creationId xmlns:a16="http://schemas.microsoft.com/office/drawing/2014/main" id="{C3D6E466-3EF0-4CC4-9BB5-8EEA530D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64" y="1184073"/>
                <a:ext cx="2499360" cy="3416400"/>
              </a:xfrm>
              <a:prstGeom prst="rect">
                <a:avLst/>
              </a:prstGeom>
              <a:blipFill>
                <a:blip r:embed="rId4"/>
                <a:stretch>
                  <a:fillRect l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21D7A413-2965-405E-AAEE-582078304347}"/>
              </a:ext>
            </a:extLst>
          </p:cNvPr>
          <p:cNvSpPr/>
          <p:nvPr/>
        </p:nvSpPr>
        <p:spPr>
          <a:xfrm>
            <a:off x="2989126" y="2316598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1933F0-BC84-4F7A-A099-42F64AF84017}"/>
              </a:ext>
            </a:extLst>
          </p:cNvPr>
          <p:cNvSpPr txBox="1"/>
          <p:nvPr/>
        </p:nvSpPr>
        <p:spPr>
          <a:xfrm>
            <a:off x="2956112" y="286067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4CCABD9C-DE02-4E6A-A580-0274C78E28FF}"/>
              </a:ext>
            </a:extLst>
          </p:cNvPr>
          <p:cNvSpPr/>
          <p:nvPr/>
        </p:nvSpPr>
        <p:spPr>
          <a:xfrm>
            <a:off x="792480" y="3357492"/>
            <a:ext cx="1805940" cy="990600"/>
          </a:xfrm>
          <a:prstGeom prst="mathMultiply">
            <a:avLst/>
          </a:prstGeom>
          <a:solidFill>
            <a:srgbClr val="FF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F6E21B1-B86F-49CD-941B-67FB5FB7118B}"/>
              </a:ext>
            </a:extLst>
          </p:cNvPr>
          <p:cNvSpPr txBox="1"/>
          <p:nvPr/>
        </p:nvSpPr>
        <p:spPr>
          <a:xfrm>
            <a:off x="2833477" y="3715417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3"/>
                </a:solidFill>
                <a:latin typeface="Proxima Nova"/>
                <a:sym typeface="Proxima Nova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99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3" grpId="0" animBg="1"/>
      <p:bldP spid="7" grpId="0" animBg="1"/>
      <p:bldP spid="4" grpId="0"/>
      <p:bldP spid="9" grpId="0"/>
      <p:bldP spid="12" grpId="0" uiExpand="1" build="p"/>
      <p:bldP spid="13" grpId="0" animBg="1"/>
      <p:bldP spid="14" grpId="0"/>
      <p:bldP spid="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Multiplicación por un escalar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i="1" dirty="0"/>
              </a:p>
              <a:p>
                <a:pPr marL="0" indent="0"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8;p16">
                <a:extLst>
                  <a:ext uri="{FF2B5EF4-FFF2-40B4-BE49-F238E27FC236}">
                    <a16:creationId xmlns:a16="http://schemas.microsoft.com/office/drawing/2014/main" id="{831C4358-EC3A-468A-9801-559E98EFE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4715" y="1152475"/>
                <a:ext cx="2499360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6" name="Google Shape;78;p16">
                <a:extLst>
                  <a:ext uri="{FF2B5EF4-FFF2-40B4-BE49-F238E27FC236}">
                    <a16:creationId xmlns:a16="http://schemas.microsoft.com/office/drawing/2014/main" id="{831C4358-EC3A-468A-9801-559E98EFE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715" y="1152475"/>
                <a:ext cx="2499360" cy="1217099"/>
              </a:xfrm>
              <a:prstGeom prst="rect">
                <a:avLst/>
              </a:prstGeom>
              <a:blipFill>
                <a:blip r:embed="rId4"/>
                <a:stretch>
                  <a:fillRect l="-1951" b="-113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8;p16">
                <a:extLst>
                  <a:ext uri="{FF2B5EF4-FFF2-40B4-BE49-F238E27FC236}">
                    <a16:creationId xmlns:a16="http://schemas.microsoft.com/office/drawing/2014/main" id="{4E98E50A-7ACD-4836-93F5-663FD16C6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5995" y="3106992"/>
                <a:ext cx="2499360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7" name="Google Shape;78;p16">
                <a:extLst>
                  <a:ext uri="{FF2B5EF4-FFF2-40B4-BE49-F238E27FC236}">
                    <a16:creationId xmlns:a16="http://schemas.microsoft.com/office/drawing/2014/main" id="{4E98E50A-7ACD-4836-93F5-663FD16C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995" y="3106992"/>
                <a:ext cx="2499360" cy="1217099"/>
              </a:xfrm>
              <a:prstGeom prst="rect">
                <a:avLst/>
              </a:prstGeom>
              <a:blipFill>
                <a:blip r:embed="rId5"/>
                <a:stretch>
                  <a:fillRect l="-2195" b="-90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8;p16">
                <a:extLst>
                  <a:ext uri="{FF2B5EF4-FFF2-40B4-BE49-F238E27FC236}">
                    <a16:creationId xmlns:a16="http://schemas.microsoft.com/office/drawing/2014/main" id="{9EC901D0-A725-41D8-8ED1-CD43173B2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7024" y="1132810"/>
                <a:ext cx="2499360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ar-AE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8" name="Google Shape;78;p16">
                <a:extLst>
                  <a:ext uri="{FF2B5EF4-FFF2-40B4-BE49-F238E27FC236}">
                    <a16:creationId xmlns:a16="http://schemas.microsoft.com/office/drawing/2014/main" id="{9EC901D0-A725-41D8-8ED1-CD43173B2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24" y="1132810"/>
                <a:ext cx="2499360" cy="1217099"/>
              </a:xfrm>
              <a:prstGeom prst="rect">
                <a:avLst/>
              </a:prstGeom>
              <a:blipFill>
                <a:blip r:embed="rId6"/>
                <a:stretch>
                  <a:fillRect l="-1951" b="-114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8;p16">
                <a:extLst>
                  <a:ext uri="{FF2B5EF4-FFF2-40B4-BE49-F238E27FC236}">
                    <a16:creationId xmlns:a16="http://schemas.microsoft.com/office/drawing/2014/main" id="{8207FFFC-6B72-4241-950C-BE8ABAD27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7184" y="3085224"/>
                <a:ext cx="2499360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9" name="Google Shape;78;p16">
                <a:extLst>
                  <a:ext uri="{FF2B5EF4-FFF2-40B4-BE49-F238E27FC236}">
                    <a16:creationId xmlns:a16="http://schemas.microsoft.com/office/drawing/2014/main" id="{8207FFFC-6B72-4241-950C-BE8ABAD2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84" y="3085224"/>
                <a:ext cx="2499360" cy="1217099"/>
              </a:xfrm>
              <a:prstGeom prst="rect">
                <a:avLst/>
              </a:prstGeom>
              <a:blipFill>
                <a:blip r:embed="rId7"/>
                <a:stretch>
                  <a:fillRect l="-1951" b="-4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0BB8F757-3053-4A05-B26D-C232D032EA45}"/>
              </a:ext>
            </a:extLst>
          </p:cNvPr>
          <p:cNvSpPr/>
          <p:nvPr/>
        </p:nvSpPr>
        <p:spPr>
          <a:xfrm>
            <a:off x="1047338" y="2331526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DB8F5AC4-CD9E-44EB-A6F5-5028FA5F4ADC}"/>
              </a:ext>
            </a:extLst>
          </p:cNvPr>
          <p:cNvSpPr/>
          <p:nvPr/>
        </p:nvSpPr>
        <p:spPr>
          <a:xfrm>
            <a:off x="2631670" y="2292428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BF6DD-D4C3-470D-841F-28A8BF6ABBE8}"/>
              </a:ext>
            </a:extLst>
          </p:cNvPr>
          <p:cNvSpPr txBox="1"/>
          <p:nvPr/>
        </p:nvSpPr>
        <p:spPr>
          <a:xfrm>
            <a:off x="1010492" y="28074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A308C7-7FA7-4EE1-BB39-3B77E9C69255}"/>
              </a:ext>
            </a:extLst>
          </p:cNvPr>
          <p:cNvSpPr txBox="1"/>
          <p:nvPr/>
        </p:nvSpPr>
        <p:spPr>
          <a:xfrm>
            <a:off x="2608551" y="28148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FF2666A1-4DC3-4FC9-9DAF-FCB00EE8A082}"/>
              </a:ext>
            </a:extLst>
          </p:cNvPr>
          <p:cNvSpPr/>
          <p:nvPr/>
        </p:nvSpPr>
        <p:spPr>
          <a:xfrm>
            <a:off x="531515" y="3978034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68B2FB-A7B6-4F8D-9A91-C5AD94898C9F}"/>
              </a:ext>
            </a:extLst>
          </p:cNvPr>
          <p:cNvSpPr txBox="1"/>
          <p:nvPr/>
        </p:nvSpPr>
        <p:spPr>
          <a:xfrm>
            <a:off x="494669" y="4454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2x2</a:t>
            </a:r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6D3070C8-5499-491F-B038-C714DB05EE63}"/>
              </a:ext>
            </a:extLst>
          </p:cNvPr>
          <p:cNvSpPr/>
          <p:nvPr/>
        </p:nvSpPr>
        <p:spPr>
          <a:xfrm>
            <a:off x="2225245" y="3960877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1A767B-877E-43A6-BD44-DBED56583B9A}"/>
              </a:ext>
            </a:extLst>
          </p:cNvPr>
          <p:cNvSpPr txBox="1"/>
          <p:nvPr/>
        </p:nvSpPr>
        <p:spPr>
          <a:xfrm>
            <a:off x="2188399" y="44368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  <p:bldP spid="6" grpId="0" uiExpand="1" build="p"/>
      <p:bldP spid="7" grpId="0" uiExpand="1" build="p"/>
      <p:bldP spid="8" grpId="0"/>
      <p:bldP spid="9" grpId="0"/>
      <p:bldP spid="10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Combinación de operaciones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37235"/>
                <a:ext cx="39999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endParaRPr lang="es-ES" sz="1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20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endParaRPr lang="es-E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Google Shape;9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37235"/>
                <a:ext cx="39999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AC0DA1E-6F1D-410F-B5C4-FA767F00A94B}"/>
              </a:ext>
            </a:extLst>
          </p:cNvPr>
          <p:cNvSpPr/>
          <p:nvPr/>
        </p:nvSpPr>
        <p:spPr>
          <a:xfrm>
            <a:off x="331364" y="1445342"/>
            <a:ext cx="878003" cy="1032387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E67B93-E651-4F4E-A95D-86C75B41E267}"/>
              </a:ext>
            </a:extLst>
          </p:cNvPr>
          <p:cNvSpPr/>
          <p:nvPr/>
        </p:nvSpPr>
        <p:spPr>
          <a:xfrm>
            <a:off x="2291986" y="1450258"/>
            <a:ext cx="775679" cy="1032387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11A46CD-DD2A-4F72-827B-7E0D9621559C}"/>
              </a:ext>
            </a:extLst>
          </p:cNvPr>
          <p:cNvCxnSpPr/>
          <p:nvPr/>
        </p:nvCxnSpPr>
        <p:spPr>
          <a:xfrm>
            <a:off x="688258" y="2477729"/>
            <a:ext cx="0" cy="3932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77DCED9-8096-4AF8-BD0A-36D2647DD9A7}"/>
              </a:ext>
            </a:extLst>
          </p:cNvPr>
          <p:cNvCxnSpPr/>
          <p:nvPr/>
        </p:nvCxnSpPr>
        <p:spPr>
          <a:xfrm>
            <a:off x="2649794" y="2477729"/>
            <a:ext cx="0" cy="3932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8;p16">
                <a:extLst>
                  <a:ext uri="{FF2B5EF4-FFF2-40B4-BE49-F238E27FC236}">
                    <a16:creationId xmlns:a16="http://schemas.microsoft.com/office/drawing/2014/main" id="{FB52E728-2FEC-4266-BFB6-9629B62FE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69" y="2845435"/>
                <a:ext cx="878001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3" name="Google Shape;78;p16">
                <a:extLst>
                  <a:ext uri="{FF2B5EF4-FFF2-40B4-BE49-F238E27FC236}">
                    <a16:creationId xmlns:a16="http://schemas.microsoft.com/office/drawing/2014/main" id="{FB52E728-2FEC-4266-BFB6-9629B62F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9" y="2845435"/>
                <a:ext cx="878001" cy="1217099"/>
              </a:xfrm>
              <a:prstGeom prst="rect">
                <a:avLst/>
              </a:prstGeom>
              <a:blipFill>
                <a:blip r:embed="rId4"/>
                <a:stretch>
                  <a:fillRect l="-5556" b="-1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78;p16">
                <a:extLst>
                  <a:ext uri="{FF2B5EF4-FFF2-40B4-BE49-F238E27FC236}">
                    <a16:creationId xmlns:a16="http://schemas.microsoft.com/office/drawing/2014/main" id="{60D54988-8D29-4434-9812-0E50441F4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3584" y="2845434"/>
                <a:ext cx="878001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4" name="Google Shape;78;p16">
                <a:extLst>
                  <a:ext uri="{FF2B5EF4-FFF2-40B4-BE49-F238E27FC236}">
                    <a16:creationId xmlns:a16="http://schemas.microsoft.com/office/drawing/2014/main" id="{60D54988-8D29-4434-9812-0E50441F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84" y="2845434"/>
                <a:ext cx="878001" cy="1217099"/>
              </a:xfrm>
              <a:prstGeom prst="rect">
                <a:avLst/>
              </a:prstGeom>
              <a:blipFill>
                <a:blip r:embed="rId5"/>
                <a:stretch>
                  <a:fillRect l="-5556" b="-1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8;p16">
                <a:extLst>
                  <a:ext uri="{FF2B5EF4-FFF2-40B4-BE49-F238E27FC236}">
                    <a16:creationId xmlns:a16="http://schemas.microsoft.com/office/drawing/2014/main" id="{B78BCC3A-D19D-4C40-A650-38B737C34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948" y="2857077"/>
                <a:ext cx="1432633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es-E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6" name="Google Shape;78;p16">
                <a:extLst>
                  <a:ext uri="{FF2B5EF4-FFF2-40B4-BE49-F238E27FC236}">
                    <a16:creationId xmlns:a16="http://schemas.microsoft.com/office/drawing/2014/main" id="{B78BCC3A-D19D-4C40-A650-38B737C3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8" y="2857077"/>
                <a:ext cx="1432633" cy="1217099"/>
              </a:xfrm>
              <a:prstGeom prst="rect">
                <a:avLst/>
              </a:prstGeom>
              <a:blipFill>
                <a:blip r:embed="rId6"/>
                <a:stretch>
                  <a:fillRect l="-3404" r="-8511" b="-1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78;p16">
                <a:extLst>
                  <a:ext uri="{FF2B5EF4-FFF2-40B4-BE49-F238E27FC236}">
                    <a16:creationId xmlns:a16="http://schemas.microsoft.com/office/drawing/2014/main" id="{6DDC664D-AC50-41BD-9652-D06DC4E692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2062" y="2832496"/>
                <a:ext cx="1349531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  <m:r>
                            <a:rPr lang="es-E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7" name="Google Shape;78;p16">
                <a:extLst>
                  <a:ext uri="{FF2B5EF4-FFF2-40B4-BE49-F238E27FC236}">
                    <a16:creationId xmlns:a16="http://schemas.microsoft.com/office/drawing/2014/main" id="{6DDC664D-AC50-41BD-9652-D06DC4E69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62" y="2832496"/>
                <a:ext cx="1349531" cy="1217099"/>
              </a:xfrm>
              <a:prstGeom prst="rect">
                <a:avLst/>
              </a:prstGeom>
              <a:blipFill>
                <a:blip r:embed="rId7"/>
                <a:stretch>
                  <a:fillRect l="-4072" b="-1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uiExpand="1" build="p"/>
      <p:bldP spid="14" grpId="0" uiExpand="1" build="p"/>
      <p:bldP spid="16" grpId="0" uiExpand="1" build="p"/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3. Operaciones con vectores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59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Producto escalar de dos vectores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s-ES" sz="1600" dirty="0"/>
                  <a:t>Es un número real</a:t>
                </a: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 		</a:t>
                </a:r>
                <a:endParaRPr lang="ar-AE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ar-AE" sz="16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/>
              <p:nvPr/>
            </p:nvSpPr>
            <p:spPr>
              <a:xfrm>
                <a:off x="2430215" y="1669212"/>
                <a:ext cx="329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∙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𝑏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1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×−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2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+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3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×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5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13</m:t>
                      </m:r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15" y="1669212"/>
                <a:ext cx="3297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3F695AC-ED31-4548-A1E8-A59CA310E7F9}"/>
                  </a:ext>
                </a:extLst>
              </p:cNvPr>
              <p:cNvSpPr txBox="1"/>
              <p:nvPr/>
            </p:nvSpPr>
            <p:spPr>
              <a:xfrm>
                <a:off x="2099643" y="2635928"/>
                <a:ext cx="3958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∙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𝑑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=−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1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×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1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+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×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2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+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2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×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3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5</m:t>
                      </m:r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3F695AC-ED31-4548-A1E8-A59CA31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43" y="2635928"/>
                <a:ext cx="3958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6ABCCE-7E2B-40D2-BF5E-C0FA9D6E22BF}"/>
                  </a:ext>
                </a:extLst>
              </p:cNvPr>
              <p:cNvSpPr txBox="1"/>
              <p:nvPr/>
            </p:nvSpPr>
            <p:spPr>
              <a:xfrm>
                <a:off x="2209107" y="3971976"/>
                <a:ext cx="4634346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⇒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𝑥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∙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𝑦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=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𝑦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+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𝑦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2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+⋯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𝑦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𝑛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=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ea typeface="Cambria Math" panose="02040503050406030204" pitchFamily="18" charset="0"/>
                    <a:sym typeface="Proxima Nov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𝑖</m:t>
                        </m:r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6ABCCE-7E2B-40D2-BF5E-C0FA9D6E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7" y="3971976"/>
                <a:ext cx="4634346" cy="370358"/>
              </a:xfrm>
              <a:prstGeom prst="rect">
                <a:avLst/>
              </a:prstGeom>
              <a:blipFill>
                <a:blip r:embed="rId6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Módulo o norma de un vector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s-ES" dirty="0"/>
                  <a:t>Es un número real mayor o igual a cero</a:t>
                </a:r>
                <a:endParaRPr lang="es-ES" sz="20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		</a:t>
                </a:r>
                <a:endParaRPr lang="ar-AE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600" dirty="0"/>
                  <a:t>	</a:t>
                </a:r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s-ES" sz="1600" dirty="0"/>
                  <a:t>	</a:t>
                </a:r>
                <a:endParaRPr lang="ar-AE" sz="16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/>
              <p:nvPr/>
            </p:nvSpPr>
            <p:spPr>
              <a:xfrm>
                <a:off x="1340673" y="1600478"/>
                <a:ext cx="2718245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𝑎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73" y="1600478"/>
                <a:ext cx="2718245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6ABCCE-7E2B-40D2-BF5E-C0FA9D6E22BF}"/>
                  </a:ext>
                </a:extLst>
              </p:cNvPr>
              <p:cNvSpPr txBox="1"/>
              <p:nvPr/>
            </p:nvSpPr>
            <p:spPr>
              <a:xfrm>
                <a:off x="1369808" y="3823120"/>
                <a:ext cx="392190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⇒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|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𝑥</m:t>
                    </m:r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sSubSupPr>
                          <m:e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1</m:t>
                            </m:r>
                          </m:sub>
                          <m:sup>
                            <m: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2</m:t>
                            </m:r>
                          </m:sup>
                        </m:sSubSup>
                        <m: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+</m:t>
                        </m:r>
                        <m:sSubSup>
                          <m:sSubSupPr>
                            <m:ctrlP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sSubSupPr>
                          <m:e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2</m:t>
                            </m:r>
                          </m:sub>
                          <m:sup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2</m:t>
                            </m:r>
                          </m:sup>
                        </m:sSubSup>
                        <m: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+</m:t>
                        </m:r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  <m:t>⋯</m:t>
                        </m:r>
                        <m:sSubSup>
                          <m:sSubSupPr>
                            <m:ctrlP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sSubSupPr>
                          <m:e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𝑛</m:t>
                            </m:r>
                          </m:sub>
                          <m:sup>
                            <m: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Proxima Nova"/>
                      </a:rPr>
                      <m:t>=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ea typeface="Cambria Math" panose="02040503050406030204" pitchFamily="18" charset="0"/>
                    <a:sym typeface="Proxima Nov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roxima Nova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𝑖</m:t>
                            </m:r>
                            <m: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=</m:t>
                            </m:r>
                            <m: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1</m:t>
                            </m:r>
                          </m:sub>
                          <m:sup>
                            <m: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roxima Nova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Proxima Nova"/>
                                  </a:rPr>
                                </m:ctrlPr>
                              </m:sSubSupPr>
                              <m:e>
                                <m: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Proxima Nov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Proxima Nova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Proxima Nova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6ABCCE-7E2B-40D2-BF5E-C0FA9D6E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08" y="3823120"/>
                <a:ext cx="3921907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C88A961-FEE7-471C-9683-D44C57D5FF30}"/>
                  </a:ext>
                </a:extLst>
              </p:cNvPr>
              <p:cNvSpPr txBox="1"/>
              <p:nvPr/>
            </p:nvSpPr>
            <p:spPr>
              <a:xfrm>
                <a:off x="1340672" y="2559198"/>
                <a:ext cx="335970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𝑏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(−</m:t>
                              </m:r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1</m:t>
                              </m:r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C88A961-FEE7-471C-9683-D44C57D5F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72" y="2559198"/>
                <a:ext cx="3359701" cy="42774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9" grpId="0"/>
      <p:bldP spid="1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 unitarios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sz="1600" dirty="0"/>
                  <a:t>Son vectores con norma igual a 1</a:t>
                </a:r>
              </a:p>
              <a:p>
                <a:pPr marL="285750" indent="-285750"/>
                <a:r>
                  <a:rPr lang="es-ES" sz="1600" dirty="0"/>
                  <a:t>Todo vector puede convertirse en unitario al dividirlo por su norma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</a:t>
                </a:r>
              </a:p>
              <a:p>
                <a:pPr marL="0" lv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		</a:t>
                </a:r>
              </a:p>
              <a:p>
                <a:pPr marL="0" lv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/>
              <p:nvPr/>
            </p:nvSpPr>
            <p:spPr>
              <a:xfrm>
                <a:off x="1349511" y="2201660"/>
                <a:ext cx="2718245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𝑎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511" y="2201660"/>
                <a:ext cx="2718245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B60CD6-0567-4021-8E7B-E6AEA43127F2}"/>
                  </a:ext>
                </a:extLst>
              </p:cNvPr>
              <p:cNvSpPr txBox="1"/>
              <p:nvPr/>
            </p:nvSpPr>
            <p:spPr>
              <a:xfrm>
                <a:off x="1846667" y="2672540"/>
                <a:ext cx="1042850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ES" sz="18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  <m:t>10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s-ES" sz="18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  <m:t>10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B60CD6-0567-4021-8E7B-E6AEA431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67" y="2672540"/>
                <a:ext cx="1042850" cy="127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Vectores: representación geométrica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</a:t>
                </a:r>
              </a:p>
              <a:p>
                <a:pPr marL="0" lv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		</a:t>
                </a:r>
              </a:p>
              <a:p>
                <a:pPr marL="0" lvl="0" indent="0">
                  <a:buNone/>
                </a:pPr>
                <a:endParaRPr lang="es-E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/>
              <p:nvPr/>
            </p:nvSpPr>
            <p:spPr>
              <a:xfrm>
                <a:off x="1271539" y="1627502"/>
                <a:ext cx="2718245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𝑎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Proxima Nov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9741862-4F84-4777-A8A7-BE1BFA6D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39" y="1627502"/>
                <a:ext cx="2718245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B60CD6-0567-4021-8E7B-E6AEA43127F2}"/>
                  </a:ext>
                </a:extLst>
              </p:cNvPr>
              <p:cNvSpPr txBox="1"/>
              <p:nvPr/>
            </p:nvSpPr>
            <p:spPr>
              <a:xfrm>
                <a:off x="1811225" y="2119647"/>
                <a:ext cx="1042850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ES" sz="18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  <m:t>10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s-ES" sz="18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8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  <m:t>10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B60CD6-0567-4021-8E7B-E6AEA431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5" y="2119647"/>
                <a:ext cx="1042850" cy="127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1C88F99-D098-410B-AAD1-C7007E6B076F}"/>
              </a:ext>
            </a:extLst>
          </p:cNvPr>
          <p:cNvCxnSpPr>
            <a:cxnSpLocks/>
          </p:cNvCxnSpPr>
          <p:nvPr/>
        </p:nvCxnSpPr>
        <p:spPr>
          <a:xfrm flipV="1">
            <a:off x="4720856" y="1448964"/>
            <a:ext cx="0" cy="190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86BD1B-BE78-4895-97E1-B12AF073B9E0}"/>
              </a:ext>
            </a:extLst>
          </p:cNvPr>
          <p:cNvCxnSpPr>
            <a:cxnSpLocks/>
          </p:cNvCxnSpPr>
          <p:nvPr/>
        </p:nvCxnSpPr>
        <p:spPr>
          <a:xfrm>
            <a:off x="4720856" y="3358560"/>
            <a:ext cx="2289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4F334D-2CDD-414E-A460-9BAD57D4AB1F}"/>
              </a:ext>
            </a:extLst>
          </p:cNvPr>
          <p:cNvCxnSpPr>
            <a:cxnSpLocks/>
          </p:cNvCxnSpPr>
          <p:nvPr/>
        </p:nvCxnSpPr>
        <p:spPr>
          <a:xfrm flipV="1">
            <a:off x="4724031" y="2183219"/>
            <a:ext cx="446220" cy="11753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/>
              <p:nvPr/>
            </p:nvSpPr>
            <p:spPr>
              <a:xfrm>
                <a:off x="4725392" y="2313199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</m:oMath>
                  </m:oMathPara>
                </a14:m>
                <a:endParaRPr lang="es-ES" sz="1800" i="1" dirty="0">
                  <a:solidFill>
                    <a:srgbClr val="00B0F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92" y="2313199"/>
                <a:ext cx="3698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EDE7C8-FBCF-40A9-8519-98281F5CB387}"/>
              </a:ext>
            </a:extLst>
          </p:cNvPr>
          <p:cNvCxnSpPr/>
          <p:nvPr/>
        </p:nvCxnSpPr>
        <p:spPr>
          <a:xfrm>
            <a:off x="5190670" y="2185595"/>
            <a:ext cx="0" cy="1198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8140BE-3D40-4AFB-9DE2-3420FA783231}"/>
              </a:ext>
            </a:extLst>
          </p:cNvPr>
          <p:cNvCxnSpPr>
            <a:cxnSpLocks/>
          </p:cNvCxnSpPr>
          <p:nvPr/>
        </p:nvCxnSpPr>
        <p:spPr>
          <a:xfrm flipV="1">
            <a:off x="4720855" y="2178890"/>
            <a:ext cx="467833" cy="4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0402BDC-3BAF-45C9-BDA4-5655815B537F}"/>
                  </a:ext>
                </a:extLst>
              </p:cNvPr>
              <p:cNvSpPr txBox="1"/>
              <p:nvPr/>
            </p:nvSpPr>
            <p:spPr>
              <a:xfrm>
                <a:off x="5003766" y="3308644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1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0402BDC-3BAF-45C9-BDA4-5655815B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66" y="3308644"/>
                <a:ext cx="3698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568652-0B07-4EE2-859F-A2E707D96B4C}"/>
                  </a:ext>
                </a:extLst>
              </p:cNvPr>
              <p:cNvSpPr txBox="1"/>
              <p:nvPr/>
            </p:nvSpPr>
            <p:spPr>
              <a:xfrm>
                <a:off x="4327418" y="1998553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3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568652-0B07-4EE2-859F-A2E707D9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18" y="1998553"/>
                <a:ext cx="3698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C7F6AB5-4062-4A42-BF8A-135050940676}"/>
              </a:ext>
            </a:extLst>
          </p:cNvPr>
          <p:cNvCxnSpPr>
            <a:cxnSpLocks/>
          </p:cNvCxnSpPr>
          <p:nvPr/>
        </p:nvCxnSpPr>
        <p:spPr>
          <a:xfrm flipV="1">
            <a:off x="4725199" y="2789082"/>
            <a:ext cx="216203" cy="56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F05C39E-9DCA-4849-89AC-806734A18649}"/>
                  </a:ext>
                </a:extLst>
              </p:cNvPr>
              <p:cNvSpPr txBox="1"/>
              <p:nvPr/>
            </p:nvSpPr>
            <p:spPr>
              <a:xfrm>
                <a:off x="4605216" y="2580985"/>
                <a:ext cx="374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𝑢</m:t>
                      </m:r>
                    </m:oMath>
                  </m:oMathPara>
                </a14:m>
                <a:endParaRPr lang="es-ES" sz="1800" i="1" dirty="0">
                  <a:solidFill>
                    <a:srgbClr val="C0000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F05C39E-9DCA-4849-89AC-806734A1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216" y="2580985"/>
                <a:ext cx="3748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556A60E-2E15-40C0-B8EE-C08DF19788B4}"/>
                  </a:ext>
                </a:extLst>
              </p:cNvPr>
              <p:cNvSpPr txBox="1"/>
              <p:nvPr/>
            </p:nvSpPr>
            <p:spPr>
              <a:xfrm>
                <a:off x="4270872" y="3285718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(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,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556A60E-2E15-40C0-B8EE-C08DF197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72" y="3285718"/>
                <a:ext cx="73289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4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3" grpId="0"/>
      <p:bldP spid="33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Vectores: representación geométrica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2168" y="1057675"/>
                <a:ext cx="8410132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El producto escalar de dos vectores también se puede calcular como el producto de sus módulos por el coseno del ángulo que forman</a:t>
                </a:r>
              </a:p>
              <a:p>
                <a:pPr marL="285750" indent="-285750"/>
                <a:endParaRPr lang="es-ES" dirty="0"/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285750" indent="-285750"/>
                <a:r>
                  <a:rPr lang="es-ES" dirty="0"/>
                  <a:t>Esta propiedad nos permite calcular el ángulo entre dos vectores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×−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|∙|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ES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</m:oMath>
                  </m:oMathPara>
                </a14:m>
                <a:endParaRPr lang="es-ES" sz="1200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2168" y="1057675"/>
                <a:ext cx="8410132" cy="3991025"/>
              </a:xfrm>
              <a:prstGeom prst="rect">
                <a:avLst/>
              </a:prstGeom>
              <a:blipFill>
                <a:blip r:embed="rId3"/>
                <a:stretch>
                  <a:fillRect l="-580" b="-42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1C88F99-D098-410B-AAD1-C7007E6B076F}"/>
              </a:ext>
            </a:extLst>
          </p:cNvPr>
          <p:cNvCxnSpPr>
            <a:cxnSpLocks/>
          </p:cNvCxnSpPr>
          <p:nvPr/>
        </p:nvCxnSpPr>
        <p:spPr>
          <a:xfrm flipV="1">
            <a:off x="6790392" y="2943136"/>
            <a:ext cx="0" cy="190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86BD1B-BE78-4895-97E1-B12AF073B9E0}"/>
              </a:ext>
            </a:extLst>
          </p:cNvPr>
          <p:cNvCxnSpPr>
            <a:cxnSpLocks/>
          </p:cNvCxnSpPr>
          <p:nvPr/>
        </p:nvCxnSpPr>
        <p:spPr>
          <a:xfrm>
            <a:off x="5702710" y="4852732"/>
            <a:ext cx="337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4F334D-2CDD-414E-A460-9BAD57D4AB1F}"/>
              </a:ext>
            </a:extLst>
          </p:cNvPr>
          <p:cNvCxnSpPr>
            <a:cxnSpLocks/>
          </p:cNvCxnSpPr>
          <p:nvPr/>
        </p:nvCxnSpPr>
        <p:spPr>
          <a:xfrm flipV="1">
            <a:off x="6793567" y="3677391"/>
            <a:ext cx="446220" cy="11753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/>
              <p:nvPr/>
            </p:nvSpPr>
            <p:spPr>
              <a:xfrm>
                <a:off x="6794928" y="3807371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</m:oMath>
                  </m:oMathPara>
                </a14:m>
                <a:endParaRPr lang="es-ES" sz="1800" i="1" dirty="0">
                  <a:solidFill>
                    <a:srgbClr val="00B0F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28" y="3807371"/>
                <a:ext cx="369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EDE7C8-FBCF-40A9-8519-98281F5CB387}"/>
              </a:ext>
            </a:extLst>
          </p:cNvPr>
          <p:cNvCxnSpPr/>
          <p:nvPr/>
        </p:nvCxnSpPr>
        <p:spPr>
          <a:xfrm>
            <a:off x="7260206" y="3679767"/>
            <a:ext cx="0" cy="1198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8140BE-3D40-4AFB-9DE2-3420FA783231}"/>
              </a:ext>
            </a:extLst>
          </p:cNvPr>
          <p:cNvCxnSpPr>
            <a:cxnSpLocks/>
          </p:cNvCxnSpPr>
          <p:nvPr/>
        </p:nvCxnSpPr>
        <p:spPr>
          <a:xfrm>
            <a:off x="6207967" y="3051098"/>
            <a:ext cx="5687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0402BDC-3BAF-45C9-BDA4-5655815B537F}"/>
                  </a:ext>
                </a:extLst>
              </p:cNvPr>
              <p:cNvSpPr txBox="1"/>
              <p:nvPr/>
            </p:nvSpPr>
            <p:spPr>
              <a:xfrm>
                <a:off x="7073302" y="4802816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1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0402BDC-3BAF-45C9-BDA4-5655815B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02" y="4802816"/>
                <a:ext cx="369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568652-0B07-4EE2-859F-A2E707D96B4C}"/>
                  </a:ext>
                </a:extLst>
              </p:cNvPr>
              <p:cNvSpPr txBox="1"/>
              <p:nvPr/>
            </p:nvSpPr>
            <p:spPr>
              <a:xfrm>
                <a:off x="6499178" y="3495090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3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568652-0B07-4EE2-859F-A2E707D9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78" y="3495090"/>
                <a:ext cx="3698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63D174B-A4CF-44F4-8F22-AF5824E8CF47}"/>
                  </a:ext>
                </a:extLst>
              </p:cNvPr>
              <p:cNvSpPr/>
              <p:nvPr/>
            </p:nvSpPr>
            <p:spPr>
              <a:xfrm>
                <a:off x="2824067" y="1884479"/>
                <a:ext cx="329380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𝒂</m:t>
                      </m:r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𝒃</m:t>
                      </m:r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𝒂</m:t>
                          </m:r>
                        </m:e>
                      </m:d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𝒃</m:t>
                          </m:r>
                        </m:e>
                      </m:d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funcPr>
                        <m:fName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𝐜𝐨𝐬</m:t>
                          </m:r>
                        </m:fName>
                        <m:e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(</m:t>
                          </m:r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𝒂</m:t>
                          </m:r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𝒃</m:t>
                          </m:r>
                          <m:r>
                            <a:rPr lang="es-ES" sz="20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)</m:t>
                          </m:r>
                        </m:e>
                      </m:func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algn="ctr"/>
                <a:endParaRPr lang="es-E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63D174B-A4CF-44F4-8F22-AF5824E8C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67" y="1884479"/>
                <a:ext cx="3293803" cy="369332"/>
              </a:xfrm>
              <a:prstGeom prst="rect">
                <a:avLst/>
              </a:prstGeom>
              <a:blipFill>
                <a:blip r:embed="rId7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ECB1D83-E0EB-4D55-B4E0-2D6EFA082372}"/>
                  </a:ext>
                </a:extLst>
              </p:cNvPr>
              <p:cNvSpPr txBox="1"/>
              <p:nvPr/>
            </p:nvSpPr>
            <p:spPr>
              <a:xfrm>
                <a:off x="5889978" y="483399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−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2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ECB1D83-E0EB-4D55-B4E0-2D6EFA08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978" y="4833994"/>
                <a:ext cx="5373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2CC072E-7FD1-4E54-98D4-C895187E0CE6}"/>
                  </a:ext>
                </a:extLst>
              </p:cNvPr>
              <p:cNvSpPr txBox="1"/>
              <p:nvPr/>
            </p:nvSpPr>
            <p:spPr>
              <a:xfrm>
                <a:off x="6499179" y="2876113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5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2CC072E-7FD1-4E54-98D4-C895187E0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79" y="2876113"/>
                <a:ext cx="369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310CDD-B7A2-47BA-A2CB-33F30E1F8A05}"/>
              </a:ext>
            </a:extLst>
          </p:cNvPr>
          <p:cNvCxnSpPr>
            <a:cxnSpLocks/>
          </p:cNvCxnSpPr>
          <p:nvPr/>
        </p:nvCxnSpPr>
        <p:spPr>
          <a:xfrm flipH="1" flipV="1">
            <a:off x="6208899" y="3053187"/>
            <a:ext cx="580561" cy="182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AAA5DB-8EBB-4B99-B3C5-F44A6FDBEF90}"/>
                  </a:ext>
                </a:extLst>
              </p:cNvPr>
              <p:cNvSpPr txBox="1"/>
              <p:nvPr/>
            </p:nvSpPr>
            <p:spPr>
              <a:xfrm>
                <a:off x="6129334" y="3729683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𝑏</m:t>
                      </m:r>
                    </m:oMath>
                  </m:oMathPara>
                </a14:m>
                <a:endParaRPr lang="es-ES" sz="1800" i="1" dirty="0">
                  <a:solidFill>
                    <a:srgbClr val="FF000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AAA5DB-8EBB-4B99-B3C5-F44A6FDB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4" y="3729683"/>
                <a:ext cx="3698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6D6FDE0-B345-4A89-BAA7-3A1F22802380}"/>
              </a:ext>
            </a:extLst>
          </p:cNvPr>
          <p:cNvCxnSpPr>
            <a:cxnSpLocks/>
          </p:cNvCxnSpPr>
          <p:nvPr/>
        </p:nvCxnSpPr>
        <p:spPr>
          <a:xfrm flipV="1">
            <a:off x="6801636" y="3683923"/>
            <a:ext cx="467833" cy="4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C087C9A-DAD1-4E2F-9233-8F72B5243AF2}"/>
              </a:ext>
            </a:extLst>
          </p:cNvPr>
          <p:cNvCxnSpPr>
            <a:cxnSpLocks/>
          </p:cNvCxnSpPr>
          <p:nvPr/>
        </p:nvCxnSpPr>
        <p:spPr>
          <a:xfrm>
            <a:off x="6207967" y="3051098"/>
            <a:ext cx="0" cy="18016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96309C9D-126B-4B23-981A-0BED20F863A0}"/>
              </a:ext>
            </a:extLst>
          </p:cNvPr>
          <p:cNvSpPr/>
          <p:nvPr/>
        </p:nvSpPr>
        <p:spPr>
          <a:xfrm>
            <a:off x="6653213" y="4394200"/>
            <a:ext cx="288925" cy="465138"/>
          </a:xfrm>
          <a:custGeom>
            <a:avLst/>
            <a:gdLst>
              <a:gd name="connsiteX0" fmla="*/ 130175 w 288925"/>
              <a:gd name="connsiteY0" fmla="*/ 465138 h 465138"/>
              <a:gd name="connsiteX1" fmla="*/ 0 w 288925"/>
              <a:gd name="connsiteY1" fmla="*/ 47625 h 465138"/>
              <a:gd name="connsiteX2" fmla="*/ 92075 w 288925"/>
              <a:gd name="connsiteY2" fmla="*/ 3175 h 465138"/>
              <a:gd name="connsiteX3" fmla="*/ 125412 w 288925"/>
              <a:gd name="connsiteY3" fmla="*/ 0 h 465138"/>
              <a:gd name="connsiteX4" fmla="*/ 161925 w 288925"/>
              <a:gd name="connsiteY4" fmla="*/ 3175 h 465138"/>
              <a:gd name="connsiteX5" fmla="*/ 196850 w 288925"/>
              <a:gd name="connsiteY5" fmla="*/ 6350 h 465138"/>
              <a:gd name="connsiteX6" fmla="*/ 225425 w 288925"/>
              <a:gd name="connsiteY6" fmla="*/ 23813 h 465138"/>
              <a:gd name="connsiteX7" fmla="*/ 246062 w 288925"/>
              <a:gd name="connsiteY7" fmla="*/ 39688 h 465138"/>
              <a:gd name="connsiteX8" fmla="*/ 268287 w 288925"/>
              <a:gd name="connsiteY8" fmla="*/ 57150 h 465138"/>
              <a:gd name="connsiteX9" fmla="*/ 280987 w 288925"/>
              <a:gd name="connsiteY9" fmla="*/ 73025 h 465138"/>
              <a:gd name="connsiteX10" fmla="*/ 288925 w 288925"/>
              <a:gd name="connsiteY10" fmla="*/ 77788 h 465138"/>
              <a:gd name="connsiteX11" fmla="*/ 130175 w 288925"/>
              <a:gd name="connsiteY11" fmla="*/ 465138 h 46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925" h="465138">
                <a:moveTo>
                  <a:pt x="130175" y="465138"/>
                </a:moveTo>
                <a:lnTo>
                  <a:pt x="0" y="47625"/>
                </a:lnTo>
                <a:lnTo>
                  <a:pt x="92075" y="3175"/>
                </a:lnTo>
                <a:lnTo>
                  <a:pt x="125412" y="0"/>
                </a:lnTo>
                <a:lnTo>
                  <a:pt x="161925" y="3175"/>
                </a:lnTo>
                <a:lnTo>
                  <a:pt x="196850" y="6350"/>
                </a:lnTo>
                <a:lnTo>
                  <a:pt x="225425" y="23813"/>
                </a:lnTo>
                <a:lnTo>
                  <a:pt x="246062" y="39688"/>
                </a:lnTo>
                <a:lnTo>
                  <a:pt x="268287" y="57150"/>
                </a:lnTo>
                <a:lnTo>
                  <a:pt x="280987" y="73025"/>
                </a:lnTo>
                <a:lnTo>
                  <a:pt x="288925" y="77788"/>
                </a:lnTo>
                <a:lnTo>
                  <a:pt x="130175" y="46513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CBE410-7542-4704-9645-2F762B0265E9}"/>
                  </a:ext>
                </a:extLst>
              </p:cNvPr>
              <p:cNvSpPr txBox="1"/>
              <p:nvPr/>
            </p:nvSpPr>
            <p:spPr>
              <a:xfrm>
                <a:off x="6599522" y="4310553"/>
                <a:ext cx="380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𝛼</m:t>
                      </m:r>
                    </m:oMath>
                  </m:oMathPara>
                </a14:m>
                <a:endParaRPr lang="es-ES" sz="1800" i="1" dirty="0">
                  <a:solidFill>
                    <a:srgbClr val="00B0F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CBE410-7542-4704-9645-2F762B02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22" y="4310553"/>
                <a:ext cx="3808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5C61E98-4B74-45FF-80B3-1F78FA215B85}"/>
                  </a:ext>
                </a:extLst>
              </p:cNvPr>
              <p:cNvSpPr txBox="1"/>
              <p:nvPr/>
            </p:nvSpPr>
            <p:spPr>
              <a:xfrm>
                <a:off x="2035977" y="3327111"/>
                <a:ext cx="155702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f>
                        <m:fPr>
                          <m:ctrlPr>
                            <a:rPr lang="es-ES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s-ES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1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5C61E98-4B74-45FF-80B3-1F78FA21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977" y="3327111"/>
                <a:ext cx="1557029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A4B74B9-4B3D-4E64-B363-7FCE24F0B37A}"/>
                  </a:ext>
                </a:extLst>
              </p:cNvPr>
              <p:cNvSpPr txBox="1"/>
              <p:nvPr/>
            </p:nvSpPr>
            <p:spPr>
              <a:xfrm>
                <a:off x="3468404" y="3446203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A4B74B9-4B3D-4E64-B363-7FCE24F0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04" y="3446203"/>
                <a:ext cx="9060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1C7A76D-86F6-4A74-9911-536DDC6E1BF4}"/>
                  </a:ext>
                </a:extLst>
              </p:cNvPr>
              <p:cNvSpPr txBox="1"/>
              <p:nvPr/>
            </p:nvSpPr>
            <p:spPr>
              <a:xfrm>
                <a:off x="4199225" y="3431980"/>
                <a:ext cx="1594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⇒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𝛼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40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23</m:t>
                      </m:r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°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1C7A76D-86F6-4A74-9911-536DDC6E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25" y="3431980"/>
                <a:ext cx="159428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14" grpId="0"/>
      <p:bldP spid="21" grpId="0"/>
      <p:bldP spid="23" grpId="0"/>
      <p:bldP spid="5" grpId="0" animBg="1"/>
      <p:bldP spid="22" grpId="0"/>
      <p:bldP spid="24" grpId="0"/>
      <p:bldP spid="26" grpId="0"/>
      <p:bldP spid="18" grpId="0" animBg="1"/>
      <p:bldP spid="32" grpId="0"/>
      <p:bldP spid="34" grpId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Vectores: representación geométrica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22168" y="1057675"/>
            <a:ext cx="8410132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Si dos vectores son ortogonales (perpendiculares), su producto escalar es cero</a:t>
            </a:r>
          </a:p>
          <a:p>
            <a:pPr marL="0" indent="0">
              <a:buNone/>
            </a:pPr>
            <a:endParaRPr lang="es-ES" dirty="0"/>
          </a:p>
          <a:p>
            <a:pPr marL="285750" indent="-285750"/>
            <a:endParaRPr lang="es-ES" dirty="0"/>
          </a:p>
          <a:p>
            <a:pPr marL="0" indent="0">
              <a:buNone/>
            </a:pPr>
            <a:endParaRPr lang="es-E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ar-A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1C88F99-D098-410B-AAD1-C7007E6B076F}"/>
              </a:ext>
            </a:extLst>
          </p:cNvPr>
          <p:cNvCxnSpPr>
            <a:cxnSpLocks/>
          </p:cNvCxnSpPr>
          <p:nvPr/>
        </p:nvCxnSpPr>
        <p:spPr>
          <a:xfrm flipV="1">
            <a:off x="4022452" y="2513404"/>
            <a:ext cx="0" cy="190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86BD1B-BE78-4895-97E1-B12AF073B9E0}"/>
              </a:ext>
            </a:extLst>
          </p:cNvPr>
          <p:cNvCxnSpPr>
            <a:cxnSpLocks/>
          </p:cNvCxnSpPr>
          <p:nvPr/>
        </p:nvCxnSpPr>
        <p:spPr>
          <a:xfrm>
            <a:off x="2934770" y="4423000"/>
            <a:ext cx="337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4F334D-2CDD-414E-A460-9BAD57D4AB1F}"/>
              </a:ext>
            </a:extLst>
          </p:cNvPr>
          <p:cNvCxnSpPr>
            <a:cxnSpLocks/>
          </p:cNvCxnSpPr>
          <p:nvPr/>
        </p:nvCxnSpPr>
        <p:spPr>
          <a:xfrm flipV="1">
            <a:off x="4025627" y="3964468"/>
            <a:ext cx="1503682" cy="4585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/>
              <p:nvPr/>
            </p:nvSpPr>
            <p:spPr>
              <a:xfrm>
                <a:off x="5032286" y="3639736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</m:oMath>
                  </m:oMathPara>
                </a14:m>
                <a:endParaRPr lang="es-ES" sz="1800" i="1" dirty="0">
                  <a:solidFill>
                    <a:srgbClr val="00B0F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EE09B50-9D6D-42FD-A1B9-C7B35B6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86" y="3639736"/>
                <a:ext cx="369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EDE7C8-FBCF-40A9-8519-98281F5CB387}"/>
              </a:ext>
            </a:extLst>
          </p:cNvPr>
          <p:cNvCxnSpPr/>
          <p:nvPr/>
        </p:nvCxnSpPr>
        <p:spPr>
          <a:xfrm>
            <a:off x="4492266" y="3250035"/>
            <a:ext cx="0" cy="1198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8140BE-3D40-4AFB-9DE2-3420FA783231}"/>
              </a:ext>
            </a:extLst>
          </p:cNvPr>
          <p:cNvCxnSpPr>
            <a:cxnSpLocks/>
          </p:cNvCxnSpPr>
          <p:nvPr/>
        </p:nvCxnSpPr>
        <p:spPr>
          <a:xfrm>
            <a:off x="3440027" y="2621366"/>
            <a:ext cx="5687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63D174B-A4CF-44F4-8F22-AF5824E8CF47}"/>
                  </a:ext>
                </a:extLst>
              </p:cNvPr>
              <p:cNvSpPr/>
              <p:nvPr/>
            </p:nvSpPr>
            <p:spPr>
              <a:xfrm>
                <a:off x="722175" y="1769709"/>
                <a:ext cx="360323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  <m:r>
                        <a:rPr lang="es-ES" sz="2000" b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r>
                        <a:rPr lang="es-ES" sz="2000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𝑏</m:t>
                      </m:r>
                      <m:r>
                        <a:rPr lang="es-ES" sz="2000" b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20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𝑎</m:t>
                          </m:r>
                        </m:e>
                      </m:d>
                      <m:r>
                        <a:rPr lang="es-ES" sz="2000" b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lang="es-ES" sz="20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𝑏</m:t>
                          </m:r>
                        </m:e>
                      </m:d>
                      <m:r>
                        <a:rPr lang="es-ES" sz="2000" b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∙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dPr>
                            <m:e>
                              <m:r>
                                <a:rPr lang="es-ES" sz="2000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90</m:t>
                              </m:r>
                            </m:e>
                          </m:d>
                          <m:r>
                            <a:rPr lang="es-ES" sz="20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=</m:t>
                          </m:r>
                          <m:r>
                            <a:rPr lang="es-ES" sz="20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0</m:t>
                          </m:r>
                        </m:e>
                      </m:func>
                      <m:r>
                        <a:rPr lang="es-ES" sz="20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algn="ctr"/>
                <a:endParaRPr lang="es-E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63D174B-A4CF-44F4-8F22-AF5824E8C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5" y="1769709"/>
                <a:ext cx="360323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310CDD-B7A2-47BA-A2CB-33F30E1F8A05}"/>
              </a:ext>
            </a:extLst>
          </p:cNvPr>
          <p:cNvCxnSpPr>
            <a:cxnSpLocks/>
          </p:cNvCxnSpPr>
          <p:nvPr/>
        </p:nvCxnSpPr>
        <p:spPr>
          <a:xfrm flipH="1" flipV="1">
            <a:off x="3440959" y="2623455"/>
            <a:ext cx="580561" cy="182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AAA5DB-8EBB-4B99-B3C5-F44A6FDBEF90}"/>
                  </a:ext>
                </a:extLst>
              </p:cNvPr>
              <p:cNvSpPr txBox="1"/>
              <p:nvPr/>
            </p:nvSpPr>
            <p:spPr>
              <a:xfrm>
                <a:off x="3361394" y="3299951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𝑏</m:t>
                      </m:r>
                    </m:oMath>
                  </m:oMathPara>
                </a14:m>
                <a:endParaRPr lang="es-ES" sz="1800" i="1" dirty="0">
                  <a:solidFill>
                    <a:srgbClr val="FF000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AAA5DB-8EBB-4B99-B3C5-F44A6FDB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394" y="3299951"/>
                <a:ext cx="369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6D6FDE0-B345-4A89-BAA7-3A1F22802380}"/>
              </a:ext>
            </a:extLst>
          </p:cNvPr>
          <p:cNvCxnSpPr>
            <a:cxnSpLocks/>
          </p:cNvCxnSpPr>
          <p:nvPr/>
        </p:nvCxnSpPr>
        <p:spPr>
          <a:xfrm flipV="1">
            <a:off x="4033696" y="3254191"/>
            <a:ext cx="467833" cy="4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C087C9A-DAD1-4E2F-9233-8F72B5243AF2}"/>
              </a:ext>
            </a:extLst>
          </p:cNvPr>
          <p:cNvCxnSpPr>
            <a:cxnSpLocks/>
          </p:cNvCxnSpPr>
          <p:nvPr/>
        </p:nvCxnSpPr>
        <p:spPr>
          <a:xfrm>
            <a:off x="3440027" y="2621366"/>
            <a:ext cx="0" cy="18016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CA4E471C-E372-4362-A9C2-169D714074AE}"/>
              </a:ext>
            </a:extLst>
          </p:cNvPr>
          <p:cNvSpPr/>
          <p:nvPr/>
        </p:nvSpPr>
        <p:spPr>
          <a:xfrm rot="20545706">
            <a:off x="3989769" y="4265949"/>
            <a:ext cx="152384" cy="151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4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14" grpId="0"/>
      <p:bldP spid="5" grpId="0" animBg="1"/>
      <p:bldP spid="26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8;p19">
            <a:extLst>
              <a:ext uri="{FF2B5EF4-FFF2-40B4-BE49-F238E27FC236}">
                <a16:creationId xmlns:a16="http://schemas.microsoft.com/office/drawing/2014/main" id="{99B2A63E-24FA-408C-9EDC-332528BA0FA9}"/>
              </a:ext>
            </a:extLst>
          </p:cNvPr>
          <p:cNvSpPr txBox="1">
            <a:spLocks/>
          </p:cNvSpPr>
          <p:nvPr/>
        </p:nvSpPr>
        <p:spPr>
          <a:xfrm>
            <a:off x="514264" y="1282075"/>
            <a:ext cx="490137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ES" sz="1800" b="1" dirty="0"/>
              <a:t>1. Matrices y vectores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2. Suma, resta y multiplicación por escalares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3. Operaciones con vectores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4. Representación vectorial de objetos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5. Multiplicación de matrices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6. Matriz inversa y traspuesta</a:t>
            </a:r>
          </a:p>
          <a:p>
            <a:pPr marL="0" indent="0">
              <a:buFont typeface="Proxima Nova"/>
              <a:buNone/>
            </a:pPr>
            <a:r>
              <a:rPr lang="es-ES" sz="1800" b="1" dirty="0"/>
              <a:t>7. Combinaciones lineales</a:t>
            </a:r>
          </a:p>
          <a:p>
            <a:pPr marL="0" indent="0">
              <a:buFont typeface="Proxima Nova"/>
              <a:buNone/>
            </a:pPr>
            <a:endParaRPr lang="es-ES" dirty="0"/>
          </a:p>
          <a:p>
            <a:pPr marL="0" indent="0">
              <a:buFont typeface="Proxima Nova"/>
              <a:buNone/>
            </a:pPr>
            <a:endParaRPr lang="es-ES" dirty="0"/>
          </a:p>
          <a:p>
            <a:pPr marL="0" indent="0">
              <a:buFont typeface="Proxima Nova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5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4. Representación vectorial de objetos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69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A72150C-BB04-437A-9634-2F24A7553E86}"/>
              </a:ext>
            </a:extLst>
          </p:cNvPr>
          <p:cNvCxnSpPr>
            <a:cxnSpLocks/>
          </p:cNvCxnSpPr>
          <p:nvPr/>
        </p:nvCxnSpPr>
        <p:spPr>
          <a:xfrm flipV="1">
            <a:off x="3603255" y="3518805"/>
            <a:ext cx="467833" cy="4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045B51C-81B9-48E0-AA17-21E7F58ABFA5}"/>
              </a:ext>
            </a:extLst>
          </p:cNvPr>
          <p:cNvCxnSpPr/>
          <p:nvPr/>
        </p:nvCxnSpPr>
        <p:spPr>
          <a:xfrm>
            <a:off x="4073070" y="3525510"/>
            <a:ext cx="0" cy="1198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1BDA68B-B60C-45C5-AAC2-C9351F007F46}"/>
              </a:ext>
            </a:extLst>
          </p:cNvPr>
          <p:cNvSpPr/>
          <p:nvPr/>
        </p:nvSpPr>
        <p:spPr>
          <a:xfrm>
            <a:off x="4005949" y="3453665"/>
            <a:ext cx="130279" cy="1302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 y puntos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2168" y="1057675"/>
                <a:ext cx="8410132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Un conjunto de </a:t>
                </a:r>
                <a:r>
                  <a:rPr lang="es-ES" i="1" dirty="0"/>
                  <a:t>n</a:t>
                </a:r>
                <a:r>
                  <a:rPr lang="es-ES" dirty="0"/>
                  <a:t> números reales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se puede representar:</a:t>
                </a:r>
              </a:p>
              <a:p>
                <a:pPr marL="742950" lvl="1" indent="-285750"/>
                <a:r>
                  <a:rPr lang="es-ES" sz="1600" dirty="0"/>
                  <a:t>Como un punto en el espacio n-dimensional</a:t>
                </a:r>
              </a:p>
              <a:p>
                <a:pPr marL="742950" lvl="1" indent="-285750"/>
                <a:r>
                  <a:rPr lang="es-ES" sz="1600" dirty="0"/>
                  <a:t>Como un vector con punto inicial en el origen de coordenadas y punto final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/>
                  <a:t> </a:t>
                </a:r>
              </a:p>
              <a:p>
                <a:pPr marL="285750" indent="-285750"/>
                <a:endParaRPr lang="es-ES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2168" y="1057675"/>
                <a:ext cx="8410132" cy="3991025"/>
              </a:xfrm>
              <a:prstGeom prst="rect">
                <a:avLst/>
              </a:prstGeo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B1D95E0-292E-4F1D-BA98-6A5B623E1CA3}"/>
              </a:ext>
            </a:extLst>
          </p:cNvPr>
          <p:cNvCxnSpPr>
            <a:cxnSpLocks/>
          </p:cNvCxnSpPr>
          <p:nvPr/>
        </p:nvCxnSpPr>
        <p:spPr>
          <a:xfrm flipV="1">
            <a:off x="3603256" y="2788879"/>
            <a:ext cx="0" cy="190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A500489-4E7E-43A2-A48E-3B10AEC42FA3}"/>
              </a:ext>
            </a:extLst>
          </p:cNvPr>
          <p:cNvCxnSpPr>
            <a:cxnSpLocks/>
          </p:cNvCxnSpPr>
          <p:nvPr/>
        </p:nvCxnSpPr>
        <p:spPr>
          <a:xfrm>
            <a:off x="3603256" y="4698475"/>
            <a:ext cx="2289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37B83F3-A305-49A6-B8B3-05BED9D7C72A}"/>
              </a:ext>
            </a:extLst>
          </p:cNvPr>
          <p:cNvCxnSpPr>
            <a:cxnSpLocks/>
          </p:cNvCxnSpPr>
          <p:nvPr/>
        </p:nvCxnSpPr>
        <p:spPr>
          <a:xfrm flipV="1">
            <a:off x="3606431" y="3525510"/>
            <a:ext cx="445318" cy="11729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6CD42A6-54E9-428B-BA96-4FC2D961EA75}"/>
                  </a:ext>
                </a:extLst>
              </p:cNvPr>
              <p:cNvSpPr txBox="1"/>
              <p:nvPr/>
            </p:nvSpPr>
            <p:spPr>
              <a:xfrm>
                <a:off x="3607792" y="3653114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</m:oMath>
                  </m:oMathPara>
                </a14:m>
                <a:endParaRPr lang="es-ES" sz="1800" i="1" dirty="0">
                  <a:solidFill>
                    <a:srgbClr val="00B0F0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6CD42A6-54E9-428B-BA96-4FC2D961E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92" y="3653114"/>
                <a:ext cx="369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6BF5DB8-4506-4969-AEFA-3595958804C3}"/>
                  </a:ext>
                </a:extLst>
              </p:cNvPr>
              <p:cNvSpPr txBox="1"/>
              <p:nvPr/>
            </p:nvSpPr>
            <p:spPr>
              <a:xfrm>
                <a:off x="3886166" y="4648559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1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6BF5DB8-4506-4969-AEFA-35959588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66" y="4648559"/>
                <a:ext cx="369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C96A2EA-6EFF-49C8-A64F-9BF9DD192C84}"/>
                  </a:ext>
                </a:extLst>
              </p:cNvPr>
              <p:cNvSpPr txBox="1"/>
              <p:nvPr/>
            </p:nvSpPr>
            <p:spPr>
              <a:xfrm>
                <a:off x="3209818" y="3338468"/>
                <a:ext cx="3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3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C96A2EA-6EFF-49C8-A64F-9BF9DD19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18" y="3338468"/>
                <a:ext cx="3698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34F2BC5-32E8-4E56-8A17-AA6CC7D62EEC}"/>
                  </a:ext>
                </a:extLst>
              </p:cNvPr>
              <p:cNvSpPr txBox="1"/>
              <p:nvPr/>
            </p:nvSpPr>
            <p:spPr>
              <a:xfrm>
                <a:off x="3153272" y="4625633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(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,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0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34F2BC5-32E8-4E56-8A17-AA6CC7D6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72" y="4625633"/>
                <a:ext cx="732893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6E0FAE5-3236-4957-9CC0-F80F1A5C62E5}"/>
                  </a:ext>
                </a:extLst>
              </p:cNvPr>
              <p:cNvSpPr/>
              <p:nvPr/>
            </p:nvSpPr>
            <p:spPr>
              <a:xfrm>
                <a:off x="1515837" y="3525517"/>
                <a:ext cx="1436864" cy="585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𝑎</m:t>
                      </m:r>
                      <m:r>
                        <a:rPr lang="es-ES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eqArrPr>
                            <m:e>
                              <m:r>
                                <a:rPr lang="es-ES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6E0FAE5-3236-4957-9CC0-F80F1A5C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37" y="3525517"/>
                <a:ext cx="1436864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B881371F-6AF2-4744-9995-5C552FD940EA}"/>
                  </a:ext>
                </a:extLst>
              </p:cNvPr>
              <p:cNvSpPr txBox="1"/>
              <p:nvPr/>
            </p:nvSpPr>
            <p:spPr>
              <a:xfrm>
                <a:off x="3901125" y="3095738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(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1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,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3</m:t>
                      </m:r>
                      <m:r>
                        <a:rPr lang="es-E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es-ES" sz="18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B881371F-6AF2-4744-9995-5C552FD9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25" y="3095738"/>
                <a:ext cx="732893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2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Representación vectorial de objetos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Cualquier objeto puede representarse con un vector n-dimensional, cuyas componentes son los atributos del objeto</a:t>
            </a:r>
          </a:p>
          <a:p>
            <a:pPr marL="285750" indent="-285750"/>
            <a:r>
              <a:rPr lang="es-ES" dirty="0"/>
              <a:t>Ejemplos:</a:t>
            </a:r>
          </a:p>
          <a:p>
            <a:pPr marL="742950" lvl="1" indent="-285750"/>
            <a:r>
              <a:rPr lang="es-ES" sz="1600" dirty="0"/>
              <a:t>Alumno = [Marta, 23, Mujer, 7.8]</a:t>
            </a:r>
          </a:p>
          <a:p>
            <a:pPr marL="742950" lvl="1" indent="-285750"/>
            <a:r>
              <a:rPr lang="es-ES" sz="1600" dirty="0"/>
              <a:t>Empleado = [Juan, Derecho, Financiero, 28.000]</a:t>
            </a:r>
          </a:p>
          <a:p>
            <a:pPr marL="742950" lvl="1" indent="-285750"/>
            <a:r>
              <a:rPr lang="es-ES" sz="1600" dirty="0"/>
              <a:t>Película = [Drama, Acción, Aventura, Ciencia Ficción]</a:t>
            </a:r>
          </a:p>
          <a:p>
            <a:pPr marL="742950" lvl="1" indent="-285750"/>
            <a:r>
              <a:rPr lang="es-ES" sz="1600" dirty="0"/>
              <a:t>Futbolista = [10,5,0,13,1]</a:t>
            </a:r>
          </a:p>
          <a:p>
            <a:pPr marL="0" indent="0">
              <a:buNone/>
            </a:pPr>
            <a:endParaRPr lang="es-ES" sz="1600" dirty="0"/>
          </a:p>
          <a:p>
            <a:pPr marL="285750" indent="-285750"/>
            <a:r>
              <a:rPr lang="es-ES" sz="1600" dirty="0"/>
              <a:t>La representación vectorial permite calcular distancias (o similitudes) entre pares de objetos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ar-A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lobo: flecha izquierda 1">
            <a:extLst>
              <a:ext uri="{FF2B5EF4-FFF2-40B4-BE49-F238E27FC236}">
                <a16:creationId xmlns:a16="http://schemas.microsoft.com/office/drawing/2014/main" id="{8583C754-6AED-433D-B701-F251FE758AAC}"/>
              </a:ext>
            </a:extLst>
          </p:cNvPr>
          <p:cNvSpPr/>
          <p:nvPr/>
        </p:nvSpPr>
        <p:spPr>
          <a:xfrm>
            <a:off x="4241800" y="2378300"/>
            <a:ext cx="3568700" cy="292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10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[</a:t>
            </a:r>
            <a:r>
              <a:rPr lang="es-ES" sz="1100" dirty="0" err="1">
                <a:solidFill>
                  <a:schemeClr val="tx1"/>
                </a:solidFill>
              </a:rPr>
              <a:t>nombre,edad,sexo,nota</a:t>
            </a:r>
            <a:r>
              <a:rPr lang="es-ES" sz="1100" dirty="0">
                <a:solidFill>
                  <a:schemeClr val="tx1"/>
                </a:solidFill>
              </a:rPr>
              <a:t> media]</a:t>
            </a:r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0C8FA5B1-6AF8-484F-9216-15D8AAA7FEA1}"/>
              </a:ext>
            </a:extLst>
          </p:cNvPr>
          <p:cNvSpPr/>
          <p:nvPr/>
        </p:nvSpPr>
        <p:spPr>
          <a:xfrm>
            <a:off x="5650096" y="2891901"/>
            <a:ext cx="3033094" cy="292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2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[</a:t>
            </a:r>
            <a:r>
              <a:rPr lang="es-ES" sz="1100" dirty="0" err="1">
                <a:solidFill>
                  <a:schemeClr val="tx1"/>
                </a:solidFill>
              </a:rPr>
              <a:t>nombre,formación,dpto,salario</a:t>
            </a:r>
            <a:r>
              <a:rPr lang="es-ES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Globo: flecha izquierda 10">
            <a:extLst>
              <a:ext uri="{FF2B5EF4-FFF2-40B4-BE49-F238E27FC236}">
                <a16:creationId xmlns:a16="http://schemas.microsoft.com/office/drawing/2014/main" id="{473FBE25-7055-4A6B-A3E5-D9B566010D75}"/>
              </a:ext>
            </a:extLst>
          </p:cNvPr>
          <p:cNvSpPr/>
          <p:nvPr/>
        </p:nvSpPr>
        <p:spPr>
          <a:xfrm>
            <a:off x="3476191" y="3857725"/>
            <a:ext cx="3117850" cy="292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2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[pases, pérdidas, goles, asistencias]</a:t>
            </a:r>
          </a:p>
        </p:txBody>
      </p:sp>
    </p:spTree>
    <p:extLst>
      <p:ext uri="{BB962C8B-B14F-4D97-AF65-F5344CB8AC3E}">
        <p14:creationId xmlns:p14="http://schemas.microsoft.com/office/powerpoint/2010/main" val="14023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2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Representación vectorial de objetos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Las variables categóricas pueden transformarse en numéricas:</a:t>
            </a:r>
          </a:p>
          <a:p>
            <a:pPr marL="0" lvl="0" indent="0">
              <a:buNone/>
            </a:pPr>
            <a:endParaRPr lang="ar-A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DA258B-38E2-4DB2-A479-10122DB349A4}"/>
              </a:ext>
            </a:extLst>
          </p:cNvPr>
          <p:cNvSpPr/>
          <p:nvPr/>
        </p:nvSpPr>
        <p:spPr>
          <a:xfrm>
            <a:off x="311700" y="1602750"/>
            <a:ext cx="5982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/>
            <a:r>
              <a:rPr lang="es-ES" sz="1600" dirty="0" err="1"/>
              <a:t>Titanic</a:t>
            </a:r>
            <a:r>
              <a:rPr lang="es-ES" sz="1600" dirty="0"/>
              <a:t> = [Drama, Aventura]</a:t>
            </a:r>
          </a:p>
          <a:p>
            <a:pPr marL="742950" lvl="1" indent="-285750"/>
            <a:r>
              <a:rPr lang="es-ES" sz="1600" dirty="0"/>
              <a:t>Misión Imposible = [Acción, Ciencia Ficción]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F45E8FC-29F8-4801-94ED-D0667C828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46563"/>
              </p:ext>
            </p:extLst>
          </p:nvPr>
        </p:nvGraphicFramePr>
        <p:xfrm>
          <a:off x="830981" y="2187525"/>
          <a:ext cx="6590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35">
                  <a:extLst>
                    <a:ext uri="{9D8B030D-6E8A-4147-A177-3AD203B41FA5}">
                      <a16:colId xmlns:a16="http://schemas.microsoft.com/office/drawing/2014/main" val="647920211"/>
                    </a:ext>
                  </a:extLst>
                </a:gridCol>
                <a:gridCol w="1022203">
                  <a:extLst>
                    <a:ext uri="{9D8B030D-6E8A-4147-A177-3AD203B41FA5}">
                      <a16:colId xmlns:a16="http://schemas.microsoft.com/office/drawing/2014/main" val="1347869489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1841320254"/>
                    </a:ext>
                  </a:extLst>
                </a:gridCol>
                <a:gridCol w="1124873">
                  <a:extLst>
                    <a:ext uri="{9D8B030D-6E8A-4147-A177-3AD203B41FA5}">
                      <a16:colId xmlns:a16="http://schemas.microsoft.com/office/drawing/2014/main" val="1704977320"/>
                    </a:ext>
                  </a:extLst>
                </a:gridCol>
                <a:gridCol w="1511165">
                  <a:extLst>
                    <a:ext uri="{9D8B030D-6E8A-4147-A177-3AD203B41FA5}">
                      <a16:colId xmlns:a16="http://schemas.microsoft.com/office/drawing/2014/main" val="24645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Aventura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Ciencia Ficción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Titanic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Misión Imposible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92848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DAEA411-FB48-48B6-83B6-32B8F654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87809"/>
              </p:ext>
            </p:extLst>
          </p:nvPr>
        </p:nvGraphicFramePr>
        <p:xfrm>
          <a:off x="830981" y="3991026"/>
          <a:ext cx="6590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88">
                  <a:extLst>
                    <a:ext uri="{9D8B030D-6E8A-4147-A177-3AD203B41FA5}">
                      <a16:colId xmlns:a16="http://schemas.microsoft.com/office/drawing/2014/main" val="647920211"/>
                    </a:ext>
                  </a:extLst>
                </a:gridCol>
                <a:gridCol w="811188">
                  <a:extLst>
                    <a:ext uri="{9D8B030D-6E8A-4147-A177-3AD203B41FA5}">
                      <a16:colId xmlns:a16="http://schemas.microsoft.com/office/drawing/2014/main" val="1347869489"/>
                    </a:ext>
                  </a:extLst>
                </a:gridCol>
                <a:gridCol w="872181">
                  <a:extLst>
                    <a:ext uri="{9D8B030D-6E8A-4147-A177-3AD203B41FA5}">
                      <a16:colId xmlns:a16="http://schemas.microsoft.com/office/drawing/2014/main" val="1841320254"/>
                    </a:ext>
                  </a:extLst>
                </a:gridCol>
                <a:gridCol w="1089220">
                  <a:extLst>
                    <a:ext uri="{9D8B030D-6E8A-4147-A177-3AD203B41FA5}">
                      <a16:colId xmlns:a16="http://schemas.microsoft.com/office/drawing/2014/main" val="1704977320"/>
                    </a:ext>
                  </a:extLst>
                </a:gridCol>
                <a:gridCol w="1154950">
                  <a:extLst>
                    <a:ext uri="{9D8B030D-6E8A-4147-A177-3AD203B41FA5}">
                      <a16:colId xmlns:a16="http://schemas.microsoft.com/office/drawing/2014/main" val="2464573698"/>
                    </a:ext>
                  </a:extLst>
                </a:gridCol>
                <a:gridCol w="1381869">
                  <a:extLst>
                    <a:ext uri="{9D8B030D-6E8A-4147-A177-3AD203B41FA5}">
                      <a16:colId xmlns:a16="http://schemas.microsoft.com/office/drawing/2014/main" val="363857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Economía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Derecho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92848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3B582EB4-6B1D-4AC9-A773-B2325E1DC6B4}"/>
              </a:ext>
            </a:extLst>
          </p:cNvPr>
          <p:cNvSpPr/>
          <p:nvPr/>
        </p:nvSpPr>
        <p:spPr>
          <a:xfrm>
            <a:off x="311700" y="3391702"/>
            <a:ext cx="5982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/>
            <a:r>
              <a:rPr lang="es-ES" sz="1600" dirty="0"/>
              <a:t>Pablo = [Hombre, 23, Economía, 23.000]</a:t>
            </a:r>
          </a:p>
          <a:p>
            <a:pPr marL="742950" lvl="1" indent="-285750"/>
            <a:r>
              <a:rPr lang="es-ES" sz="1600" dirty="0"/>
              <a:t>Carmen= [Mujer, 25, Derecho, 23.000]</a:t>
            </a:r>
          </a:p>
        </p:txBody>
      </p:sp>
    </p:spTree>
    <p:extLst>
      <p:ext uri="{BB962C8B-B14F-4D97-AF65-F5344CB8AC3E}">
        <p14:creationId xmlns:p14="http://schemas.microsoft.com/office/powerpoint/2010/main" val="33263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4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C76AF5F8-7AE4-49DE-874A-BE81899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0" y="1694875"/>
            <a:ext cx="4247053" cy="3168700"/>
          </a:xfrm>
          <a:prstGeom prst="rect">
            <a:avLst/>
          </a:prstGeom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Distancia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La distancia mide lo “lejanos” que están dos puntos u objetos</a:t>
                </a:r>
              </a:p>
              <a:p>
                <a:pPr marL="285750" indent="-285750"/>
                <a:r>
                  <a:rPr lang="es-ES" dirty="0"/>
                  <a:t>Propiedades de una distancia:</a:t>
                </a:r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/>
                  <a:t> y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1600" b="0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1600" b="0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/>
                  <a:t> 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endParaRPr lang="es-ES" sz="1200" dirty="0"/>
              </a:p>
              <a:p>
                <a:pPr marL="400050" indent="-400050"/>
                <a:r>
                  <a:rPr lang="es-ES" b="1" dirty="0"/>
                  <a:t>Distancia euclídea </a:t>
                </a:r>
                <a:r>
                  <a:rPr lang="es-ES" dirty="0"/>
                  <a:t>entre dos puntos A y B</a:t>
                </a:r>
                <a:endParaRPr lang="es-ES" sz="2000" dirty="0"/>
              </a:p>
              <a:p>
                <a:pPr marL="0" lvl="0" indent="0">
                  <a:buNone/>
                </a:pPr>
                <a:r>
                  <a:rPr lang="es-ES" b="0" dirty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b="0" dirty="0"/>
              </a:p>
              <a:p>
                <a:pPr marL="0" lvl="0" indent="0">
                  <a:buNone/>
                </a:pPr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s-ES" dirty="0"/>
              </a:p>
              <a:p>
                <a:pPr marL="0" lvl="0" indent="0">
                  <a:buNone/>
                </a:pPr>
                <a:r>
                  <a:rPr lang="es-E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s-E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4"/>
                <a:stretch>
                  <a:fillRect l="-633" b="-93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6D55BD8-AEAD-4CCC-ADFC-072001D2BBA0}"/>
              </a:ext>
            </a:extLst>
          </p:cNvPr>
          <p:cNvCxnSpPr/>
          <p:nvPr/>
        </p:nvCxnSpPr>
        <p:spPr>
          <a:xfrm>
            <a:off x="6534150" y="3067050"/>
            <a:ext cx="1060450" cy="381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43CC358-6035-4D57-814F-4F27372FB559}"/>
              </a:ext>
            </a:extLst>
          </p:cNvPr>
          <p:cNvCxnSpPr>
            <a:cxnSpLocks/>
          </p:cNvCxnSpPr>
          <p:nvPr/>
        </p:nvCxnSpPr>
        <p:spPr>
          <a:xfrm flipV="1">
            <a:off x="7594600" y="2844800"/>
            <a:ext cx="304800" cy="603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2F0C9BD-2DE0-4779-87FE-6CAA31ACBDB3}"/>
              </a:ext>
            </a:extLst>
          </p:cNvPr>
          <p:cNvCxnSpPr>
            <a:cxnSpLocks/>
          </p:cNvCxnSpPr>
          <p:nvPr/>
        </p:nvCxnSpPr>
        <p:spPr>
          <a:xfrm flipV="1">
            <a:off x="6534150" y="2844800"/>
            <a:ext cx="1365250" cy="2222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Distancia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Ejemplo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ar-A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F98EE0-4D2F-4E52-8AAF-9C34294C2482}"/>
              </a:ext>
            </a:extLst>
          </p:cNvPr>
          <p:cNvCxnSpPr/>
          <p:nvPr/>
        </p:nvCxnSpPr>
        <p:spPr>
          <a:xfrm flipV="1">
            <a:off x="1264653" y="2022651"/>
            <a:ext cx="0" cy="267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4A8032-3560-42E2-945E-AA2A1EE094E5}"/>
              </a:ext>
            </a:extLst>
          </p:cNvPr>
          <p:cNvCxnSpPr>
            <a:cxnSpLocks/>
          </p:cNvCxnSpPr>
          <p:nvPr/>
        </p:nvCxnSpPr>
        <p:spPr>
          <a:xfrm>
            <a:off x="1264653" y="4698475"/>
            <a:ext cx="383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851FEA-E044-43AE-8E42-CA56B51F1C8A}"/>
              </a:ext>
            </a:extLst>
          </p:cNvPr>
          <p:cNvSpPr txBox="1"/>
          <p:nvPr/>
        </p:nvSpPr>
        <p:spPr>
          <a:xfrm>
            <a:off x="190116" y="2103685"/>
            <a:ext cx="265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Remates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F65027-1F2C-48A1-8828-AA43F61DDB79}"/>
              </a:ext>
            </a:extLst>
          </p:cNvPr>
          <p:cNvSpPr txBox="1"/>
          <p:nvPr/>
        </p:nvSpPr>
        <p:spPr>
          <a:xfrm>
            <a:off x="5184023" y="4510706"/>
            <a:ext cx="265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Pases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1F86867-1E0D-471A-9DEF-AE3D2B2BBB05}"/>
              </a:ext>
            </a:extLst>
          </p:cNvPr>
          <p:cNvSpPr/>
          <p:nvPr/>
        </p:nvSpPr>
        <p:spPr>
          <a:xfrm>
            <a:off x="3963086" y="4128866"/>
            <a:ext cx="175898" cy="175898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470C14F-82C9-4F7E-BD7F-C8855588A531}"/>
              </a:ext>
            </a:extLst>
          </p:cNvPr>
          <p:cNvSpPr/>
          <p:nvPr/>
        </p:nvSpPr>
        <p:spPr>
          <a:xfrm>
            <a:off x="1673378" y="2574182"/>
            <a:ext cx="175898" cy="17589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825DD92-13E5-440E-905E-BA1EBF61BF8B}"/>
              </a:ext>
            </a:extLst>
          </p:cNvPr>
          <p:cNvSpPr/>
          <p:nvPr/>
        </p:nvSpPr>
        <p:spPr>
          <a:xfrm>
            <a:off x="2151523" y="3393450"/>
            <a:ext cx="175898" cy="1758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64B4C5-7765-4BC2-B619-1EDDD07CD5AB}"/>
              </a:ext>
            </a:extLst>
          </p:cNvPr>
          <p:cNvSpPr txBox="1"/>
          <p:nvPr/>
        </p:nvSpPr>
        <p:spPr>
          <a:xfrm>
            <a:off x="1375109" y="2253896"/>
            <a:ext cx="265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70C0"/>
                </a:solidFill>
              </a:rPr>
              <a:t>Benzema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A2AFDD-C85F-4DD8-8E67-8E38835D5114}"/>
              </a:ext>
            </a:extLst>
          </p:cNvPr>
          <p:cNvSpPr txBox="1"/>
          <p:nvPr/>
        </p:nvSpPr>
        <p:spPr>
          <a:xfrm>
            <a:off x="2206852" y="3150175"/>
            <a:ext cx="265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Isco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4AB2C08-7293-4D86-B9CD-EEA278D5CCD4}"/>
              </a:ext>
            </a:extLst>
          </p:cNvPr>
          <p:cNvSpPr txBox="1"/>
          <p:nvPr/>
        </p:nvSpPr>
        <p:spPr>
          <a:xfrm>
            <a:off x="3679280" y="3814959"/>
            <a:ext cx="265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Kross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B866E71-7202-4D11-8323-0A804BC7597C}"/>
              </a:ext>
            </a:extLst>
          </p:cNvPr>
          <p:cNvCxnSpPr>
            <a:cxnSpLocks/>
          </p:cNvCxnSpPr>
          <p:nvPr/>
        </p:nvCxnSpPr>
        <p:spPr>
          <a:xfrm flipV="1">
            <a:off x="1264653" y="2742661"/>
            <a:ext cx="466464" cy="19558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2359F71-83DB-496D-9911-085E6797A619}"/>
              </a:ext>
            </a:extLst>
          </p:cNvPr>
          <p:cNvCxnSpPr>
            <a:cxnSpLocks/>
          </p:cNvCxnSpPr>
          <p:nvPr/>
        </p:nvCxnSpPr>
        <p:spPr>
          <a:xfrm flipV="1">
            <a:off x="1264650" y="3543661"/>
            <a:ext cx="922636" cy="1147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1C463EB-3EFD-4100-B8B9-BF036EA28210}"/>
              </a:ext>
            </a:extLst>
          </p:cNvPr>
          <p:cNvCxnSpPr>
            <a:cxnSpLocks/>
          </p:cNvCxnSpPr>
          <p:nvPr/>
        </p:nvCxnSpPr>
        <p:spPr>
          <a:xfrm flipV="1">
            <a:off x="1264651" y="4247791"/>
            <a:ext cx="2688544" cy="443031"/>
          </a:xfrm>
          <a:prstGeom prst="straightConnector1">
            <a:avLst/>
          </a:prstGeom>
          <a:ln w="28575">
            <a:solidFill>
              <a:srgbClr val="8ADD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10F07B5-6026-46D2-8A57-ABE64B12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29615"/>
              </p:ext>
            </p:extLst>
          </p:nvPr>
        </p:nvGraphicFramePr>
        <p:xfrm>
          <a:off x="3964297" y="1010962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069068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74572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1691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Jugador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8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Benzema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8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8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Kross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525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EB6A970-DC3C-4AE2-B707-2C820D51C95C}"/>
                  </a:ext>
                </a:extLst>
              </p:cNvPr>
              <p:cNvSpPr/>
              <p:nvPr/>
            </p:nvSpPr>
            <p:spPr>
              <a:xfrm>
                <a:off x="4087323" y="2705152"/>
                <a:ext cx="5138177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d</m:t>
                    </m:r>
                    <m:d>
                      <m:d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Benzema</m:t>
                        </m:r>
                        <m: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Isco</m:t>
                        </m:r>
                      </m:e>
                    </m: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=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6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  <m:r>
                          <a:rPr lang="es-E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1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s-ES" sz="1800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EB6A970-DC3C-4AE2-B707-2C820D51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3" y="2705152"/>
                <a:ext cx="5138177" cy="427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165E5E91-DFF8-45A5-B403-9FA6012CF445}"/>
                  </a:ext>
                </a:extLst>
              </p:cNvPr>
              <p:cNvSpPr/>
              <p:nvPr/>
            </p:nvSpPr>
            <p:spPr>
              <a:xfrm>
                <a:off x="4087323" y="3091047"/>
                <a:ext cx="5138177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d</m:t>
                    </m:r>
                    <m:d>
                      <m:d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Benzema</m:t>
                        </m:r>
                        <m: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Kross</m:t>
                        </m:r>
                      </m:e>
                    </m: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=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6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  <m:r>
                          <a:rPr lang="es-E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1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8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74</m:t>
                        </m:r>
                      </m:e>
                    </m:rad>
                  </m:oMath>
                </a14:m>
                <a:endParaRPr lang="es-ES" sz="1800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165E5E91-DFF8-45A5-B403-9FA6012CF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3" y="3091047"/>
                <a:ext cx="5138177" cy="427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ABA6F14-F692-444D-99A7-FD86F00A4745}"/>
                  </a:ext>
                </a:extLst>
              </p:cNvPr>
              <p:cNvSpPr/>
              <p:nvPr/>
            </p:nvSpPr>
            <p:spPr>
              <a:xfrm>
                <a:off x="4087323" y="3476020"/>
                <a:ext cx="5138177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d</m:t>
                    </m:r>
                    <m:d>
                      <m:d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Isco</m:t>
                        </m:r>
                        <m: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sz="18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Kross</m:t>
                        </m:r>
                      </m:e>
                    </m: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=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4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  <m:r>
                          <a:rPr lang="es-ES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</m:ctrlPr>
                              </m:dPr>
                              <m:e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2</m:t>
                                </m:r>
                                <m:r>
                                  <a:rPr lang="es-ES" sz="180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−</m:t>
                                </m:r>
                                <m:r>
                                  <a:rPr lang="es-ES" sz="18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</a:rPr>
                                  <m:t>8</m:t>
                                </m:r>
                              </m:e>
                            </m:d>
                          </m:e>
                          <m:sup>
                            <m:r>
                              <a:rPr lang="es-ES" sz="1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sz="18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e>
                    </m:rad>
                  </m:oMath>
                </a14:m>
                <a:endParaRPr lang="es-ES" sz="1800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ABA6F14-F692-444D-99A7-FD86F00A4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3" y="3476020"/>
                <a:ext cx="5138177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6AB33E6-8952-4291-8328-B4301BACB3AE}"/>
              </a:ext>
            </a:extLst>
          </p:cNvPr>
          <p:cNvCxnSpPr>
            <a:cxnSpLocks/>
          </p:cNvCxnSpPr>
          <p:nvPr/>
        </p:nvCxnSpPr>
        <p:spPr>
          <a:xfrm>
            <a:off x="1771105" y="2684609"/>
            <a:ext cx="478145" cy="819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C5A04B4-28B6-4083-BC75-B4B1B40BB247}"/>
              </a:ext>
            </a:extLst>
          </p:cNvPr>
          <p:cNvCxnSpPr>
            <a:cxnSpLocks/>
          </p:cNvCxnSpPr>
          <p:nvPr/>
        </p:nvCxnSpPr>
        <p:spPr>
          <a:xfrm>
            <a:off x="2239472" y="3495308"/>
            <a:ext cx="1873197" cy="725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FE96D2E-5DFB-43D8-AA2B-4037FDEBA355}"/>
              </a:ext>
            </a:extLst>
          </p:cNvPr>
          <p:cNvCxnSpPr>
            <a:cxnSpLocks/>
          </p:cNvCxnSpPr>
          <p:nvPr/>
        </p:nvCxnSpPr>
        <p:spPr>
          <a:xfrm>
            <a:off x="1730038" y="2636731"/>
            <a:ext cx="2358146" cy="1615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Fuente: </a:t>
            </a:r>
            <a:r>
              <a:rPr lang="es-ES" sz="1600" dirty="0">
                <a:hlinkClick r:id="rId3"/>
              </a:rPr>
              <a:t>https://www.kaggle.com/karangadiya/fifa19/version/4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ar-A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4098A8-6EA2-4727-961C-385544F9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0" y="1394815"/>
            <a:ext cx="9019700" cy="2995202"/>
          </a:xfrm>
          <a:prstGeom prst="rect">
            <a:avLst/>
          </a:prstGeom>
        </p:spPr>
      </p:pic>
      <p:sp>
        <p:nvSpPr>
          <p:cNvPr id="28" name="Google Shape;77;p16">
            <a:extLst>
              <a:ext uri="{FF2B5EF4-FFF2-40B4-BE49-F238E27FC236}">
                <a16:creationId xmlns:a16="http://schemas.microsoft.com/office/drawing/2014/main" id="{08A4C7B3-80E6-4F41-8EF0-FF432ECF0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Distancia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30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Similitud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La similitud mide lo “cercanos” que están dos puntos u objetos</a:t>
                </a:r>
              </a:p>
              <a:p>
                <a:pPr marL="285750" indent="-285750"/>
                <a:r>
                  <a:rPr lang="es-ES" dirty="0"/>
                  <a:t>Propiedades de una similitud:</a:t>
                </a:r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𝑠𝑖𝑚𝑖𝑙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𝑠𝑖𝑚𝑖𝑙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/>
                  <a:t> y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𝑠𝑖𝑚𝑖𝑙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1600" b="0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𝑠𝑖𝑚𝑖𝑙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sz="1600" b="0" dirty="0"/>
              </a:p>
              <a:p>
                <a:pPr marL="457200" lvl="1" indent="0">
                  <a:buNone/>
                </a:pPr>
                <a:endParaRPr lang="es-ES" sz="1200" dirty="0"/>
              </a:p>
              <a:p>
                <a:pPr marL="400050" indent="-400050"/>
                <a:r>
                  <a:rPr lang="es-ES" dirty="0"/>
                  <a:t>A partir de una distancia, se puede calcular una similitud: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𝑠𝑖𝑚𝑖𝑙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/>
              </a:p>
              <a:p>
                <a:pPr marL="400050" indent="-400050"/>
                <a:endParaRPr lang="es-ES" dirty="0"/>
              </a:p>
              <a:p>
                <a:pPr marL="400050" indent="-400050"/>
                <a:r>
                  <a:rPr lang="es-ES" dirty="0"/>
                  <a:t>Existen numerosas métricas de similitud, una de ellas es la </a:t>
                </a:r>
                <a:r>
                  <a:rPr lang="es-ES" b="1" dirty="0"/>
                  <a:t>similitud del coseno</a:t>
                </a:r>
                <a:endParaRPr lang="es-ES" dirty="0"/>
              </a:p>
              <a:p>
                <a:pPr marL="0" indent="0">
                  <a:buNone/>
                </a:pPr>
                <a:endParaRPr lang="pt-BR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>
                  <a:buNone/>
                </a:pPr>
                <a:endParaRPr lang="es-ES" b="1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 b="-77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4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Similitud del coseno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483D030-F467-462A-9A6D-FD37DBF2F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887" y="1134350"/>
                <a:ext cx="7886700" cy="32262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pt-BR" sz="1425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𝑠𝑖𝑚𝑖𝑙</m:t>
                      </m:r>
                      <m:d>
                        <m:dPr>
                          <m:ctrlPr>
                            <a:rPr lang="pt-BR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X</m:t>
                          </m:r>
                          <m:r>
                            <a:rPr lang="pt-BR" sz="18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Y</m:t>
                          </m:r>
                        </m:e>
                      </m:d>
                      <m:r>
                        <a:rPr lang="pt-BR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func>
                        <m:funcPr>
                          <m:ctrlPr>
                            <a:rPr lang="pt-BR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8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dPr>
                            <m:e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pt-BR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s-ES" sz="18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𝐴</m:t>
                              </m:r>
                            </m:sub>
                          </m:sSub>
                          <m:r>
                            <a:rPr lang="es-ES" sz="18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|</m:t>
                          </m:r>
                          <m:r>
                            <a:rPr lang="es-E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⋅</m:t>
                          </m:r>
                          <m:r>
                            <a:rPr lang="es-ES" sz="18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pt-BR" sz="180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8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B</m:t>
                              </m:r>
                            </m:sub>
                          </m:sSub>
                          <m:r>
                            <a:rPr lang="es-ES" sz="18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pt-BR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342900" lvl="1" indent="0">
                  <a:buNone/>
                </a:pPr>
                <a:endParaRPr lang="pt-BR" sz="1425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lvl="1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accent3"/>
                  </a:buClr>
                  <a:buSzPts val="1800"/>
                  <a:buNone/>
                </a:pPr>
                <a14:m>
                  <m:oMath xmlns:m="http://schemas.openxmlformats.org/officeDocument/2006/math">
                    <m:r>
                      <a:rPr lang="pt-BR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𝐴</m:t>
                    </m:r>
                    <m:r>
                      <a:rPr lang="pt-BR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 </m:t>
                    </m:r>
                  </m:oMath>
                </a14:m>
                <a:r>
                  <a:rPr lang="pt-BR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y </a:t>
                </a:r>
                <a14:m>
                  <m:oMath xmlns:m="http://schemas.openxmlformats.org/officeDocument/2006/math">
                    <m:r>
                      <a:rPr lang="pt-BR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𝐵</m:t>
                    </m:r>
                  </m:oMath>
                </a14:m>
                <a:r>
                  <a:rPr lang="pt-BR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son los objetos</a:t>
                </a:r>
              </a:p>
              <a:p>
                <a:pPr marL="0" lvl="1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accent3"/>
                  </a:buClr>
                  <a:buSzPts val="18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sSubPr>
                      <m:e>
                        <m:r>
                          <a:rPr lang="pt-BR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𝑣</m:t>
                        </m:r>
                      </m:e>
                      <m:sub>
                        <m:r>
                          <a:rPr lang="pt-BR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sSubPr>
                      <m:e>
                        <m:r>
                          <a:rPr lang="pt-BR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𝑣</m:t>
                        </m:r>
                      </m:e>
                      <m:sub>
                        <m:r>
                          <a:rPr lang="pt-BR" sz="18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son los vectores que representan los objetos A y B</a:t>
                </a:r>
              </a:p>
              <a:p>
                <a:pPr marL="0" indent="0">
                  <a:buNone/>
                </a:pPr>
                <a:endParaRPr lang="pt-BR" sz="1425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>
                  <a:buNone/>
                </a:pPr>
                <a:endParaRPr lang="pt-BR" sz="21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483D030-F467-462A-9A6D-FD37DBF2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" y="1134350"/>
                <a:ext cx="7886700" cy="3226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7A77965-258C-4621-89F3-8D99814DBB8E}"/>
              </a:ext>
            </a:extLst>
          </p:cNvPr>
          <p:cNvCxnSpPr/>
          <p:nvPr/>
        </p:nvCxnSpPr>
        <p:spPr>
          <a:xfrm flipV="1">
            <a:off x="2815390" y="3003082"/>
            <a:ext cx="0" cy="200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EA0E2E9-2AEF-4687-90D4-C143F3BDC926}"/>
              </a:ext>
            </a:extLst>
          </p:cNvPr>
          <p:cNvCxnSpPr>
            <a:cxnSpLocks/>
          </p:cNvCxnSpPr>
          <p:nvPr/>
        </p:nvCxnSpPr>
        <p:spPr>
          <a:xfrm>
            <a:off x="2815390" y="5009950"/>
            <a:ext cx="287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AA81DCF-A4AE-4081-8F25-A140EB72F0B6}"/>
              </a:ext>
            </a:extLst>
          </p:cNvPr>
          <p:cNvSpPr txBox="1"/>
          <p:nvPr/>
        </p:nvSpPr>
        <p:spPr>
          <a:xfrm>
            <a:off x="2009488" y="3063858"/>
            <a:ext cx="198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Comedia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FBAEB75-AF32-490F-8C45-C8B0B676D064}"/>
              </a:ext>
            </a:extLst>
          </p:cNvPr>
          <p:cNvSpPr txBox="1"/>
          <p:nvPr/>
        </p:nvSpPr>
        <p:spPr>
          <a:xfrm>
            <a:off x="5754918" y="4869124"/>
            <a:ext cx="198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Acción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F2E9B6A-442E-4C59-A6D7-D3FE24C194DD}"/>
              </a:ext>
            </a:extLst>
          </p:cNvPr>
          <p:cNvSpPr/>
          <p:nvPr/>
        </p:nvSpPr>
        <p:spPr>
          <a:xfrm>
            <a:off x="4839214" y="4582743"/>
            <a:ext cx="131924" cy="1319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BC3545A-FB58-4922-8FD3-CE42D038E9BD}"/>
              </a:ext>
            </a:extLst>
          </p:cNvPr>
          <p:cNvSpPr/>
          <p:nvPr/>
        </p:nvSpPr>
        <p:spPr>
          <a:xfrm>
            <a:off x="3121933" y="3416730"/>
            <a:ext cx="131924" cy="1319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rgbClr val="0070C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C031003-4919-4991-BCC9-0AD5B2D05C05}"/>
              </a:ext>
            </a:extLst>
          </p:cNvPr>
          <p:cNvSpPr/>
          <p:nvPr/>
        </p:nvSpPr>
        <p:spPr>
          <a:xfrm>
            <a:off x="3730594" y="4246773"/>
            <a:ext cx="131924" cy="1319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600DEC5-A170-486A-A03C-456DFABD5091}"/>
              </a:ext>
            </a:extLst>
          </p:cNvPr>
          <p:cNvSpPr txBox="1"/>
          <p:nvPr/>
        </p:nvSpPr>
        <p:spPr>
          <a:xfrm>
            <a:off x="2898232" y="3176516"/>
            <a:ext cx="198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La Vida de Brian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86CB364-22DE-4CC5-9A0E-659B6C3C90A9}"/>
              </a:ext>
            </a:extLst>
          </p:cNvPr>
          <p:cNvSpPr txBox="1"/>
          <p:nvPr/>
        </p:nvSpPr>
        <p:spPr>
          <a:xfrm>
            <a:off x="3386007" y="3945592"/>
            <a:ext cx="198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La Máscara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FE1A2EF-C909-498C-8D19-56753C17531E}"/>
              </a:ext>
            </a:extLst>
          </p:cNvPr>
          <p:cNvSpPr txBox="1"/>
          <p:nvPr/>
        </p:nvSpPr>
        <p:spPr>
          <a:xfrm>
            <a:off x="4366237" y="4344481"/>
            <a:ext cx="198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Misión Imposible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228E6B1-BB1E-4DA4-BDD6-AA75225285EC}"/>
              </a:ext>
            </a:extLst>
          </p:cNvPr>
          <p:cNvCxnSpPr>
            <a:cxnSpLocks/>
          </p:cNvCxnSpPr>
          <p:nvPr/>
        </p:nvCxnSpPr>
        <p:spPr>
          <a:xfrm flipV="1">
            <a:off x="2815390" y="3543090"/>
            <a:ext cx="349848" cy="146686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444FBA0-FE4B-4092-9D77-451D10E166B7}"/>
              </a:ext>
            </a:extLst>
          </p:cNvPr>
          <p:cNvCxnSpPr>
            <a:cxnSpLocks/>
          </p:cNvCxnSpPr>
          <p:nvPr/>
        </p:nvCxnSpPr>
        <p:spPr>
          <a:xfrm flipV="1">
            <a:off x="2815388" y="4347793"/>
            <a:ext cx="915206" cy="656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73D0B89-BACE-4E8E-A294-9EB74457B5A4}"/>
              </a:ext>
            </a:extLst>
          </p:cNvPr>
          <p:cNvCxnSpPr>
            <a:cxnSpLocks/>
          </p:cNvCxnSpPr>
          <p:nvPr/>
        </p:nvCxnSpPr>
        <p:spPr>
          <a:xfrm flipV="1">
            <a:off x="2815388" y="4671937"/>
            <a:ext cx="2016408" cy="332273"/>
          </a:xfrm>
          <a:prstGeom prst="straightConnector1">
            <a:avLst/>
          </a:prstGeom>
          <a:ln w="28575">
            <a:solidFill>
              <a:srgbClr val="575F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0F430F70-9C38-49A2-AFB4-74B3D55D675D}"/>
              </a:ext>
            </a:extLst>
          </p:cNvPr>
          <p:cNvSpPr/>
          <p:nvPr/>
        </p:nvSpPr>
        <p:spPr>
          <a:xfrm>
            <a:off x="2811780" y="4663440"/>
            <a:ext cx="297180" cy="350520"/>
          </a:xfrm>
          <a:custGeom>
            <a:avLst/>
            <a:gdLst>
              <a:gd name="connsiteX0" fmla="*/ 0 w 396240"/>
              <a:gd name="connsiteY0" fmla="*/ 467360 h 467360"/>
              <a:gd name="connsiteX1" fmla="*/ 101600 w 396240"/>
              <a:gd name="connsiteY1" fmla="*/ 0 h 467360"/>
              <a:gd name="connsiteX2" fmla="*/ 299720 w 396240"/>
              <a:gd name="connsiteY2" fmla="*/ 35560 h 467360"/>
              <a:gd name="connsiteX3" fmla="*/ 396240 w 396240"/>
              <a:gd name="connsiteY3" fmla="*/ 172720 h 467360"/>
              <a:gd name="connsiteX4" fmla="*/ 0 w 396240"/>
              <a:gd name="connsiteY4" fmla="*/ 46736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" h="467360">
                <a:moveTo>
                  <a:pt x="0" y="467360"/>
                </a:moveTo>
                <a:lnTo>
                  <a:pt x="101600" y="0"/>
                </a:lnTo>
                <a:lnTo>
                  <a:pt x="299720" y="35560"/>
                </a:lnTo>
                <a:lnTo>
                  <a:pt x="396240" y="172720"/>
                </a:lnTo>
                <a:lnTo>
                  <a:pt x="0" y="46736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0C476971-67A3-4A2C-9BD0-45966F162D12}"/>
                  </a:ext>
                </a:extLst>
              </p:cNvPr>
              <p:cNvSpPr/>
              <p:nvPr/>
            </p:nvSpPr>
            <p:spPr>
              <a:xfrm>
                <a:off x="2766216" y="4669120"/>
                <a:ext cx="35067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05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1050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0C476971-67A3-4A2C-9BD0-45966F16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16" y="4669120"/>
                <a:ext cx="350673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ACE2E3EB-524C-4D0C-A8F0-9788DA860A40}"/>
              </a:ext>
            </a:extLst>
          </p:cNvPr>
          <p:cNvSpPr/>
          <p:nvPr/>
        </p:nvSpPr>
        <p:spPr>
          <a:xfrm>
            <a:off x="2806087" y="4476551"/>
            <a:ext cx="670560" cy="533400"/>
          </a:xfrm>
          <a:custGeom>
            <a:avLst/>
            <a:gdLst>
              <a:gd name="connsiteX0" fmla="*/ 0 w 894080"/>
              <a:gd name="connsiteY0" fmla="*/ 711200 h 711200"/>
              <a:gd name="connsiteX1" fmla="*/ 167640 w 894080"/>
              <a:gd name="connsiteY1" fmla="*/ 0 h 711200"/>
              <a:gd name="connsiteX2" fmla="*/ 533400 w 894080"/>
              <a:gd name="connsiteY2" fmla="*/ 116840 h 711200"/>
              <a:gd name="connsiteX3" fmla="*/ 746760 w 894080"/>
              <a:gd name="connsiteY3" fmla="*/ 243840 h 711200"/>
              <a:gd name="connsiteX4" fmla="*/ 878840 w 894080"/>
              <a:gd name="connsiteY4" fmla="*/ 538480 h 711200"/>
              <a:gd name="connsiteX5" fmla="*/ 894080 w 894080"/>
              <a:gd name="connsiteY5" fmla="*/ 558800 h 711200"/>
              <a:gd name="connsiteX6" fmla="*/ 0 w 894080"/>
              <a:gd name="connsiteY6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711200">
                <a:moveTo>
                  <a:pt x="0" y="711200"/>
                </a:moveTo>
                <a:lnTo>
                  <a:pt x="167640" y="0"/>
                </a:lnTo>
                <a:lnTo>
                  <a:pt x="533400" y="116840"/>
                </a:lnTo>
                <a:lnTo>
                  <a:pt x="746760" y="243840"/>
                </a:lnTo>
                <a:lnTo>
                  <a:pt x="878840" y="538480"/>
                </a:lnTo>
                <a:lnTo>
                  <a:pt x="894080" y="558800"/>
                </a:lnTo>
                <a:lnTo>
                  <a:pt x="0" y="711200"/>
                </a:lnTo>
                <a:close/>
              </a:path>
            </a:pathLst>
          </a:custGeom>
          <a:solidFill>
            <a:srgbClr val="FFFF00">
              <a:alpha val="4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F9A2A391-A207-4655-A1E4-B765875E954C}"/>
                  </a:ext>
                </a:extLst>
              </p:cNvPr>
              <p:cNvSpPr/>
              <p:nvPr/>
            </p:nvSpPr>
            <p:spPr>
              <a:xfrm>
                <a:off x="2995748" y="4484450"/>
                <a:ext cx="3538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05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1050" dirty="0"/>
              </a:p>
            </p:txBody>
          </p:sp>
        </mc:Choice>
        <mc:Fallback xmlns="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F9A2A391-A207-4655-A1E4-B765875E9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48" y="4484450"/>
                <a:ext cx="353815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D7C8E080-DE67-4B3A-88A1-C531B17654A8}"/>
                  </a:ext>
                </a:extLst>
              </p:cNvPr>
              <p:cNvSpPr/>
              <p:nvPr/>
            </p:nvSpPr>
            <p:spPr>
              <a:xfrm>
                <a:off x="5641100" y="3268849"/>
                <a:ext cx="3186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8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18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ES" sz="18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D7C8E080-DE67-4B3A-88A1-C531B1765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00" y="3268849"/>
                <a:ext cx="318612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1214B368-0A4E-40B9-9259-B219ED06F9C0}"/>
                  </a:ext>
                </a:extLst>
              </p:cNvPr>
              <p:cNvSpPr txBox="1"/>
              <p:nvPr/>
            </p:nvSpPr>
            <p:spPr>
              <a:xfrm>
                <a:off x="5978764" y="3728714"/>
                <a:ext cx="3006519" cy="1036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3"/>
                  </a:buClr>
                  <a:buSzPts val="1800"/>
                </a:pP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⟹  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La Vida de Brian es más similar a La Máscara que a Misión Imposible</a:t>
                </a: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1214B368-0A4E-40B9-9259-B219ED06F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4" y="3728714"/>
                <a:ext cx="3006519" cy="1036117"/>
              </a:xfrm>
              <a:prstGeom prst="rect">
                <a:avLst/>
              </a:prstGeom>
              <a:blipFill>
                <a:blip r:embed="rId7"/>
                <a:stretch>
                  <a:fillRect l="-1826" t="-588" r="-2231" b="-8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CC8F27E-5108-4106-B4DE-DD04016698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2209" y="725802"/>
            <a:ext cx="21431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 animBg="1"/>
      <p:bldP spid="47" grpId="0" animBg="1"/>
      <p:bldP spid="48" grpId="0" animBg="1"/>
      <p:bldP spid="49" grpId="0"/>
      <p:bldP spid="51" grpId="0"/>
      <p:bldP spid="52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lient segmentation">
            <a:extLst>
              <a:ext uri="{FF2B5EF4-FFF2-40B4-BE49-F238E27FC236}">
                <a16:creationId xmlns:a16="http://schemas.microsoft.com/office/drawing/2014/main" id="{DA438D4F-8433-426C-8725-19950D3B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33" y="1263784"/>
            <a:ext cx="4357111" cy="33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Ejemplo: Segmentación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8DE981-7CB0-49E9-9F66-0415210C5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074" y="978941"/>
            <a:ext cx="1217478" cy="1366557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D837FFD-433E-432B-ACDC-CCD482A0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8106"/>
              </p:ext>
            </p:extLst>
          </p:nvPr>
        </p:nvGraphicFramePr>
        <p:xfrm>
          <a:off x="504755" y="2345498"/>
          <a:ext cx="34706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74">
                  <a:extLst>
                    <a:ext uri="{9D8B030D-6E8A-4147-A177-3AD203B41FA5}">
                      <a16:colId xmlns:a16="http://schemas.microsoft.com/office/drawing/2014/main" val="335423398"/>
                    </a:ext>
                  </a:extLst>
                </a:gridCol>
                <a:gridCol w="1156874">
                  <a:extLst>
                    <a:ext uri="{9D8B030D-6E8A-4147-A177-3AD203B41FA5}">
                      <a16:colId xmlns:a16="http://schemas.microsoft.com/office/drawing/2014/main" val="1622564761"/>
                    </a:ext>
                  </a:extLst>
                </a:gridCol>
                <a:gridCol w="1156874">
                  <a:extLst>
                    <a:ext uri="{9D8B030D-6E8A-4147-A177-3AD203B41FA5}">
                      <a16:colId xmlns:a16="http://schemas.microsoft.com/office/drawing/2014/main" val="341268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Income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6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20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91372EF-5792-4D99-B602-9C6C6EC90438}"/>
              </a:ext>
            </a:extLst>
          </p:cNvPr>
          <p:cNvSpPr/>
          <p:nvPr/>
        </p:nvSpPr>
        <p:spPr>
          <a:xfrm>
            <a:off x="4087906" y="2981405"/>
            <a:ext cx="484094" cy="453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nk icon">
            <a:extLst>
              <a:ext uri="{FF2B5EF4-FFF2-40B4-BE49-F238E27FC236}">
                <a16:creationId xmlns:a16="http://schemas.microsoft.com/office/drawing/2014/main" id="{37806815-79B5-4F28-8AE3-28A3BF1C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9" y="1140415"/>
            <a:ext cx="1058425" cy="10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3200" dirty="0">
                <a:solidFill>
                  <a:srgbClr val="000000"/>
                </a:solidFill>
              </a:rPr>
              <a:t>1. Matrices y Vectores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5. Multiplicación de matrices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16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Multiplicaciones de matrices y vectores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9105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:endParaRPr lang="es-E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91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0BB8F757-3053-4A05-B26D-C232D032EA45}"/>
              </a:ext>
            </a:extLst>
          </p:cNvPr>
          <p:cNvSpPr/>
          <p:nvPr/>
        </p:nvSpPr>
        <p:spPr>
          <a:xfrm>
            <a:off x="635462" y="2335683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DB8F5AC4-CD9E-44EB-A6F5-5028FA5F4ADC}"/>
              </a:ext>
            </a:extLst>
          </p:cNvPr>
          <p:cNvSpPr/>
          <p:nvPr/>
        </p:nvSpPr>
        <p:spPr>
          <a:xfrm>
            <a:off x="1569495" y="2310194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BF6DD-D4C3-470D-841F-28A8BF6ABBE8}"/>
              </a:ext>
            </a:extLst>
          </p:cNvPr>
          <p:cNvSpPr txBox="1"/>
          <p:nvPr/>
        </p:nvSpPr>
        <p:spPr>
          <a:xfrm>
            <a:off x="598616" y="280781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A308C7-7FA7-4EE1-BB39-3B77E9C69255}"/>
              </a:ext>
            </a:extLst>
          </p:cNvPr>
          <p:cNvSpPr txBox="1"/>
          <p:nvPr/>
        </p:nvSpPr>
        <p:spPr>
          <a:xfrm>
            <a:off x="1546585" y="280781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85DF80C-97FD-477F-A2AA-F646380F4B18}"/>
              </a:ext>
            </a:extLst>
          </p:cNvPr>
          <p:cNvSpPr/>
          <p:nvPr/>
        </p:nvSpPr>
        <p:spPr>
          <a:xfrm>
            <a:off x="927532" y="2874635"/>
            <a:ext cx="145618" cy="224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D8D2FC-D72A-4701-A170-09458D8989EC}"/>
              </a:ext>
            </a:extLst>
          </p:cNvPr>
          <p:cNvSpPr/>
          <p:nvPr/>
        </p:nvSpPr>
        <p:spPr>
          <a:xfrm>
            <a:off x="1630598" y="2867025"/>
            <a:ext cx="145618" cy="224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curvada hacia arriba 24">
            <a:extLst>
              <a:ext uri="{FF2B5EF4-FFF2-40B4-BE49-F238E27FC236}">
                <a16:creationId xmlns:a16="http://schemas.microsoft.com/office/drawing/2014/main" id="{D13A2427-D8EB-4B7A-8314-9E848AED86C3}"/>
              </a:ext>
            </a:extLst>
          </p:cNvPr>
          <p:cNvSpPr/>
          <p:nvPr/>
        </p:nvSpPr>
        <p:spPr>
          <a:xfrm>
            <a:off x="1009650" y="3184759"/>
            <a:ext cx="698500" cy="2165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1DBA20D-982B-4241-B75D-DD03618D4E1A}"/>
              </a:ext>
            </a:extLst>
          </p:cNvPr>
          <p:cNvSpPr/>
          <p:nvPr/>
        </p:nvSpPr>
        <p:spPr>
          <a:xfrm>
            <a:off x="677767" y="2874635"/>
            <a:ext cx="145618" cy="224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98C813F-296F-4CA7-8565-D80EEEC9E767}"/>
              </a:ext>
            </a:extLst>
          </p:cNvPr>
          <p:cNvSpPr/>
          <p:nvPr/>
        </p:nvSpPr>
        <p:spPr>
          <a:xfrm>
            <a:off x="1872929" y="2874635"/>
            <a:ext cx="145618" cy="224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78;p16">
                <a:extLst>
                  <a:ext uri="{FF2B5EF4-FFF2-40B4-BE49-F238E27FC236}">
                    <a16:creationId xmlns:a16="http://schemas.microsoft.com/office/drawing/2014/main" id="{97FA63F7-34B7-4EEB-A602-393B868E7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7308" y="1152475"/>
                <a:ext cx="1349531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30" name="Google Shape;78;p16">
                <a:extLst>
                  <a:ext uri="{FF2B5EF4-FFF2-40B4-BE49-F238E27FC236}">
                    <a16:creationId xmlns:a16="http://schemas.microsoft.com/office/drawing/2014/main" id="{97FA63F7-34B7-4EEB-A602-393B868E7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08" y="1152475"/>
                <a:ext cx="1349531" cy="1217099"/>
              </a:xfrm>
              <a:prstGeom prst="rect">
                <a:avLst/>
              </a:prstGeom>
              <a:blipFill>
                <a:blip r:embed="rId4"/>
                <a:stretch>
                  <a:fillRect l="-3604" b="-114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CA5F3FD8-CE5C-4CDE-86C4-A52F2F61A721}"/>
              </a:ext>
            </a:extLst>
          </p:cNvPr>
          <p:cNvSpPr/>
          <p:nvPr/>
        </p:nvSpPr>
        <p:spPr>
          <a:xfrm>
            <a:off x="2328598" y="2310014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4704BC6-F49D-47BA-B8E3-93AB89479BC5}"/>
              </a:ext>
            </a:extLst>
          </p:cNvPr>
          <p:cNvSpPr txBox="1"/>
          <p:nvPr/>
        </p:nvSpPr>
        <p:spPr>
          <a:xfrm>
            <a:off x="2305688" y="280763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DB350C8-808B-4056-94B5-3BBF80836C2B}"/>
              </a:ext>
            </a:extLst>
          </p:cNvPr>
          <p:cNvSpPr/>
          <p:nvPr/>
        </p:nvSpPr>
        <p:spPr>
          <a:xfrm>
            <a:off x="311700" y="1343746"/>
            <a:ext cx="1155700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A0823D3-333A-4DFE-AF5E-8F7A53775DF3}"/>
              </a:ext>
            </a:extLst>
          </p:cNvPr>
          <p:cNvSpPr/>
          <p:nvPr/>
        </p:nvSpPr>
        <p:spPr>
          <a:xfrm rot="5400000">
            <a:off x="1408883" y="1588305"/>
            <a:ext cx="808904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C61E905D-8C97-4F21-876E-B1C3A42F55F2}"/>
                  </a:ext>
                </a:extLst>
              </p:cNvPr>
              <p:cNvSpPr/>
              <p:nvPr/>
            </p:nvSpPr>
            <p:spPr>
              <a:xfrm>
                <a:off x="3100408" y="1355755"/>
                <a:ext cx="16955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C61E905D-8C97-4F21-876E-B1C3A42F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08" y="1355755"/>
                <a:ext cx="16955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852234D-58E0-4422-998D-E887AD7EA60B}"/>
              </a:ext>
            </a:extLst>
          </p:cNvPr>
          <p:cNvCxnSpPr/>
          <p:nvPr/>
        </p:nvCxnSpPr>
        <p:spPr>
          <a:xfrm>
            <a:off x="2809142" y="1503639"/>
            <a:ext cx="27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4BEE242A-0E1F-4732-8875-123FC7EE93F6}"/>
                  </a:ext>
                </a:extLst>
              </p:cNvPr>
              <p:cNvSpPr/>
              <p:nvPr/>
            </p:nvSpPr>
            <p:spPr>
              <a:xfrm>
                <a:off x="3100408" y="1644393"/>
                <a:ext cx="16955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4BEE242A-0E1F-4732-8875-123FC7EE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08" y="1644393"/>
                <a:ext cx="169552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E68C1CE-5A73-4F4C-A432-5E44469AA813}"/>
              </a:ext>
            </a:extLst>
          </p:cNvPr>
          <p:cNvCxnSpPr/>
          <p:nvPr/>
        </p:nvCxnSpPr>
        <p:spPr>
          <a:xfrm>
            <a:off x="2809142" y="1792277"/>
            <a:ext cx="27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19D5404B-4F0C-49A6-AC20-E55BD9180D88}"/>
                  </a:ext>
                </a:extLst>
              </p:cNvPr>
              <p:cNvSpPr/>
              <p:nvPr/>
            </p:nvSpPr>
            <p:spPr>
              <a:xfrm>
                <a:off x="3053119" y="1938487"/>
                <a:ext cx="17901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19D5404B-4F0C-49A6-AC20-E55BD9180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19" y="1938487"/>
                <a:ext cx="17901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9124A92-23A4-4AC8-A65C-753380FF6D6C}"/>
              </a:ext>
            </a:extLst>
          </p:cNvPr>
          <p:cNvCxnSpPr/>
          <p:nvPr/>
        </p:nvCxnSpPr>
        <p:spPr>
          <a:xfrm>
            <a:off x="2796521" y="2086872"/>
            <a:ext cx="27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78;p16">
                <a:extLst>
                  <a:ext uri="{FF2B5EF4-FFF2-40B4-BE49-F238E27FC236}">
                    <a16:creationId xmlns:a16="http://schemas.microsoft.com/office/drawing/2014/main" id="{EF261DD1-7694-4013-BA67-78BC7EF006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3408" y="1147762"/>
                <a:ext cx="1349531" cy="12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45" name="Google Shape;78;p16">
                <a:extLst>
                  <a:ext uri="{FF2B5EF4-FFF2-40B4-BE49-F238E27FC236}">
                    <a16:creationId xmlns:a16="http://schemas.microsoft.com/office/drawing/2014/main" id="{EF261DD1-7694-4013-BA67-78BC7EF0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08" y="1147762"/>
                <a:ext cx="1349531" cy="1217099"/>
              </a:xfrm>
              <a:prstGeom prst="rect">
                <a:avLst/>
              </a:prstGeom>
              <a:blipFill>
                <a:blip r:embed="rId8"/>
                <a:stretch>
                  <a:fillRect l="-3604" b="-114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>
            <a:extLst>
              <a:ext uri="{FF2B5EF4-FFF2-40B4-BE49-F238E27FC236}">
                <a16:creationId xmlns:a16="http://schemas.microsoft.com/office/drawing/2014/main" id="{5F6D5BFA-6F04-4A76-BE07-D6C565191DB4}"/>
              </a:ext>
            </a:extLst>
          </p:cNvPr>
          <p:cNvSpPr/>
          <p:nvPr/>
        </p:nvSpPr>
        <p:spPr>
          <a:xfrm>
            <a:off x="302621" y="1608557"/>
            <a:ext cx="1155700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5644352-84E9-4E12-A882-BA3942892794}"/>
              </a:ext>
            </a:extLst>
          </p:cNvPr>
          <p:cNvSpPr/>
          <p:nvPr/>
        </p:nvSpPr>
        <p:spPr>
          <a:xfrm>
            <a:off x="311700" y="1865100"/>
            <a:ext cx="1155700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47F3C50-881D-4502-BB01-F67F1DEECCDA}"/>
              </a:ext>
            </a:extLst>
          </p:cNvPr>
          <p:cNvSpPr txBox="1"/>
          <p:nvPr/>
        </p:nvSpPr>
        <p:spPr>
          <a:xfrm>
            <a:off x="1008123" y="48481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0CB4F1"/>
                </a:solidFill>
                <a:latin typeface="Proxima Nova"/>
                <a:sym typeface="Proxima Nova"/>
              </a:rPr>
              <a:t>3</a:t>
            </a:r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x</a:t>
            </a:r>
            <a:r>
              <a:rPr lang="es-ES" sz="1800" dirty="0">
                <a:solidFill>
                  <a:srgbClr val="BAA700"/>
                </a:solidFill>
                <a:latin typeface="Proxima Nova"/>
                <a:sym typeface="Proxima Nova"/>
              </a:rPr>
              <a:t>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1F3C9CB-EA4A-487A-B8C4-31EC1AED7D6D}"/>
              </a:ext>
            </a:extLst>
          </p:cNvPr>
          <p:cNvSpPr txBox="1"/>
          <p:nvPr/>
        </p:nvSpPr>
        <p:spPr>
          <a:xfrm>
            <a:off x="2336740" y="485826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BAA700"/>
                </a:solidFill>
                <a:latin typeface="Proxima Nova"/>
                <a:sym typeface="Proxima Nova"/>
              </a:rPr>
              <a:t>4</a:t>
            </a:r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x</a:t>
            </a:r>
            <a:r>
              <a:rPr lang="es-ES" sz="1800" dirty="0">
                <a:solidFill>
                  <a:srgbClr val="0CB4F1"/>
                </a:solidFill>
                <a:latin typeface="Proxima Nova"/>
                <a:sym typeface="Proxima Nova"/>
              </a:rPr>
              <a:t>1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ED2E3-0AE1-4E08-81BC-2991B2EB3ECA}"/>
              </a:ext>
            </a:extLst>
          </p:cNvPr>
          <p:cNvSpPr txBox="1"/>
          <p:nvPr/>
        </p:nvSpPr>
        <p:spPr>
          <a:xfrm>
            <a:off x="3103354" y="485826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0CB4F1"/>
                </a:solidFill>
                <a:latin typeface="Proxima Nova"/>
                <a:sym typeface="Proxima Nova"/>
              </a:rPr>
              <a:t>3</a:t>
            </a:r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x</a:t>
            </a:r>
            <a:r>
              <a:rPr lang="es-ES" sz="1800" dirty="0">
                <a:solidFill>
                  <a:srgbClr val="0CB4F1"/>
                </a:solidFill>
                <a:latin typeface="Proxima Nova"/>
                <a:sym typeface="Proxima Nov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80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  <p:bldP spid="10" grpId="0" animBg="1"/>
      <p:bldP spid="11" grpId="0" animBg="1"/>
      <p:bldP spid="12" grpId="0"/>
      <p:bldP spid="13" grpId="0"/>
      <p:bldP spid="2" grpId="0" animBg="1"/>
      <p:bldP spid="20" grpId="0" animBg="1"/>
      <p:bldP spid="25" grpId="0" animBg="1"/>
      <p:bldP spid="28" grpId="0" animBg="1"/>
      <p:bldP spid="29" grpId="0" animBg="1"/>
      <p:bldP spid="30" grpId="0" uiExpand="1" build="p"/>
      <p:bldP spid="30" grpId="1" build="allAtOnce"/>
      <p:bldP spid="32" grpId="0" animBg="1"/>
      <p:bldP spid="33" grpId="0"/>
      <p:bldP spid="26" grpId="0" animBg="1"/>
      <p:bldP spid="26" grpId="1" animBg="1"/>
      <p:bldP spid="35" grpId="0" animBg="1"/>
      <p:bldP spid="35" grpId="1" animBg="1"/>
      <p:bldP spid="27" grpId="0"/>
      <p:bldP spid="41" grpId="0"/>
      <p:bldP spid="43" grpId="0"/>
      <p:bldP spid="45" grpId="0" uiExpand="1" build="p"/>
      <p:bldP spid="46" grpId="0" animBg="1"/>
      <p:bldP spid="46" grpId="1" animBg="1"/>
      <p:bldP spid="47" grpId="0" animBg="1"/>
      <p:bldP spid="47" grpId="1" animBg="1"/>
      <p:bldP spid="57" grpId="0"/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Multiplicaciones entre matrices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9105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91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3DE7034B-A2F4-49C3-8E6B-C08CC5FB643F}"/>
              </a:ext>
            </a:extLst>
          </p:cNvPr>
          <p:cNvSpPr/>
          <p:nvPr/>
        </p:nvSpPr>
        <p:spPr>
          <a:xfrm>
            <a:off x="635462" y="2335683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45778BB2-FA08-4F99-9DB4-F5FA85213334}"/>
              </a:ext>
            </a:extLst>
          </p:cNvPr>
          <p:cNvSpPr/>
          <p:nvPr/>
        </p:nvSpPr>
        <p:spPr>
          <a:xfrm>
            <a:off x="1938437" y="2335683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B70D6DA-8751-409C-ADD5-D2D82D837113}"/>
              </a:ext>
            </a:extLst>
          </p:cNvPr>
          <p:cNvSpPr txBox="1"/>
          <p:nvPr/>
        </p:nvSpPr>
        <p:spPr>
          <a:xfrm>
            <a:off x="598616" y="2807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D202C99-F9B0-43F1-8F63-0F0133D3EC63}"/>
              </a:ext>
            </a:extLst>
          </p:cNvPr>
          <p:cNvSpPr txBox="1"/>
          <p:nvPr/>
        </p:nvSpPr>
        <p:spPr>
          <a:xfrm>
            <a:off x="1900250" y="280205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AB7CCF9-3EFF-42C5-8CFB-743CC29EBDCB}"/>
              </a:ext>
            </a:extLst>
          </p:cNvPr>
          <p:cNvSpPr/>
          <p:nvPr/>
        </p:nvSpPr>
        <p:spPr>
          <a:xfrm>
            <a:off x="927532" y="2874635"/>
            <a:ext cx="145618" cy="224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224BD80-DD6F-444F-B4E9-9261BDFD24D8}"/>
              </a:ext>
            </a:extLst>
          </p:cNvPr>
          <p:cNvSpPr/>
          <p:nvPr/>
        </p:nvSpPr>
        <p:spPr>
          <a:xfrm>
            <a:off x="1984263" y="2861259"/>
            <a:ext cx="145618" cy="224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: curvada hacia arriba 47">
            <a:extLst>
              <a:ext uri="{FF2B5EF4-FFF2-40B4-BE49-F238E27FC236}">
                <a16:creationId xmlns:a16="http://schemas.microsoft.com/office/drawing/2014/main" id="{9F4554D8-150C-4D39-B6BC-D817539FF596}"/>
              </a:ext>
            </a:extLst>
          </p:cNvPr>
          <p:cNvSpPr/>
          <p:nvPr/>
        </p:nvSpPr>
        <p:spPr>
          <a:xfrm>
            <a:off x="1009649" y="3184759"/>
            <a:ext cx="1095375" cy="2165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B453B78-EB9D-4323-BB65-584C6B0A8975}"/>
              </a:ext>
            </a:extLst>
          </p:cNvPr>
          <p:cNvSpPr/>
          <p:nvPr/>
        </p:nvSpPr>
        <p:spPr>
          <a:xfrm>
            <a:off x="677767" y="2874635"/>
            <a:ext cx="145618" cy="224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BCD9872-A95C-4DF2-9537-18A7FF62B08B}"/>
              </a:ext>
            </a:extLst>
          </p:cNvPr>
          <p:cNvSpPr/>
          <p:nvPr/>
        </p:nvSpPr>
        <p:spPr>
          <a:xfrm>
            <a:off x="2226594" y="2868869"/>
            <a:ext cx="145618" cy="224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hacia arriba 50">
            <a:extLst>
              <a:ext uri="{FF2B5EF4-FFF2-40B4-BE49-F238E27FC236}">
                <a16:creationId xmlns:a16="http://schemas.microsoft.com/office/drawing/2014/main" id="{51A02F6F-884A-43B3-8E5A-2B849BAF51D6}"/>
              </a:ext>
            </a:extLst>
          </p:cNvPr>
          <p:cNvSpPr/>
          <p:nvPr/>
        </p:nvSpPr>
        <p:spPr>
          <a:xfrm>
            <a:off x="3183421" y="2377440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3DA4389-8B02-4B22-A837-355ABAB6FF1B}"/>
              </a:ext>
            </a:extLst>
          </p:cNvPr>
          <p:cNvSpPr txBox="1"/>
          <p:nvPr/>
        </p:nvSpPr>
        <p:spPr>
          <a:xfrm>
            <a:off x="3183421" y="28020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78;p16">
                <a:extLst>
                  <a:ext uri="{FF2B5EF4-FFF2-40B4-BE49-F238E27FC236}">
                    <a16:creationId xmlns:a16="http://schemas.microsoft.com/office/drawing/2014/main" id="{E664BFF6-9588-491F-932B-47A9A12A0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3147" y="1312894"/>
                <a:ext cx="1349531" cy="102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Font typeface="Proxima Nov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s-E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?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?  </m:t>
                                </m:r>
                              </m:e>
                              <m:e>
                                <m:r>
                                  <a:rPr lang="es-E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?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53" name="Google Shape;78;p16">
                <a:extLst>
                  <a:ext uri="{FF2B5EF4-FFF2-40B4-BE49-F238E27FC236}">
                    <a16:creationId xmlns:a16="http://schemas.microsoft.com/office/drawing/2014/main" id="{E664BFF6-9588-491F-932B-47A9A12A0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147" y="1312894"/>
                <a:ext cx="1349531" cy="1022789"/>
              </a:xfrm>
              <a:prstGeom prst="rect">
                <a:avLst/>
              </a:prstGeom>
              <a:blipFill>
                <a:blip r:embed="rId4"/>
                <a:stretch>
                  <a:fillRect l="-4072" r="-22624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7D4312D9-FB45-4E73-8810-82173CAD663D}"/>
              </a:ext>
            </a:extLst>
          </p:cNvPr>
          <p:cNvSpPr/>
          <p:nvPr/>
        </p:nvSpPr>
        <p:spPr>
          <a:xfrm>
            <a:off x="435190" y="1467339"/>
            <a:ext cx="1274518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58614AC-77FA-4933-A2B9-A096E7BE89ED}"/>
              </a:ext>
            </a:extLst>
          </p:cNvPr>
          <p:cNvSpPr/>
          <p:nvPr/>
        </p:nvSpPr>
        <p:spPr>
          <a:xfrm rot="5400000">
            <a:off x="1507520" y="1632643"/>
            <a:ext cx="898027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26B7CDE-CE0E-4591-A97B-E819384EC821}"/>
              </a:ext>
            </a:extLst>
          </p:cNvPr>
          <p:cNvSpPr/>
          <p:nvPr/>
        </p:nvSpPr>
        <p:spPr>
          <a:xfrm>
            <a:off x="415332" y="1782135"/>
            <a:ext cx="1341742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A34F78-95D5-41CA-A355-C95F9B4786DC}"/>
                  </a:ext>
                </a:extLst>
              </p:cNvPr>
              <p:cNvSpPr txBox="1"/>
              <p:nvPr/>
            </p:nvSpPr>
            <p:spPr>
              <a:xfrm flipH="1">
                <a:off x="3036534" y="1485735"/>
                <a:ext cx="316228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27</m:t>
                      </m:r>
                    </m:oMath>
                  </m:oMathPara>
                </a14:m>
                <a:endParaRPr lang="es-ES" sz="20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A34F78-95D5-41CA-A355-C95F9B47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36534" y="1485735"/>
                <a:ext cx="316228" cy="338554"/>
              </a:xfrm>
              <a:prstGeom prst="rect">
                <a:avLst/>
              </a:prstGeom>
              <a:blipFill>
                <a:blip r:embed="rId5"/>
                <a:stretch>
                  <a:fillRect r="-21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87DDBD80-EF4F-4D32-88B5-AE2EC9DDA352}"/>
                  </a:ext>
                </a:extLst>
              </p:cNvPr>
              <p:cNvSpPr txBox="1"/>
              <p:nvPr/>
            </p:nvSpPr>
            <p:spPr>
              <a:xfrm flipH="1">
                <a:off x="3449792" y="1476614"/>
                <a:ext cx="316228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7</m:t>
                      </m:r>
                    </m:oMath>
                  </m:oMathPara>
                </a14:m>
                <a:endParaRPr lang="es-ES" sz="20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87DDBD80-EF4F-4D32-88B5-AE2EC9DD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49792" y="1476614"/>
                <a:ext cx="31622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2CF84618-6F2B-466F-9102-1B847F489059}"/>
                  </a:ext>
                </a:extLst>
              </p:cNvPr>
              <p:cNvSpPr txBox="1"/>
              <p:nvPr/>
            </p:nvSpPr>
            <p:spPr>
              <a:xfrm flipH="1">
                <a:off x="3026906" y="1809857"/>
                <a:ext cx="316228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−</m:t>
                      </m:r>
                      <m:r>
                        <a:rPr lang="es-ES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3</m:t>
                      </m:r>
                    </m:oMath>
                  </m:oMathPara>
                </a14:m>
                <a:endParaRPr lang="es-ES" sz="20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2CF84618-6F2B-466F-9102-1B847F489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6906" y="1809857"/>
                <a:ext cx="316228" cy="338554"/>
              </a:xfrm>
              <a:prstGeom prst="rect">
                <a:avLst/>
              </a:prstGeom>
              <a:blipFill>
                <a:blip r:embed="rId7"/>
                <a:stretch>
                  <a:fillRect r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ADD6BC3D-7EAF-4BE8-9B93-AA9D3E48B03F}"/>
                  </a:ext>
                </a:extLst>
              </p:cNvPr>
              <p:cNvSpPr txBox="1"/>
              <p:nvPr/>
            </p:nvSpPr>
            <p:spPr>
              <a:xfrm flipH="1">
                <a:off x="3479482" y="1802101"/>
                <a:ext cx="316228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5</m:t>
                      </m:r>
                    </m:oMath>
                  </m:oMathPara>
                </a14:m>
                <a:endParaRPr lang="es-ES" sz="2000" i="1" dirty="0">
                  <a:solidFill>
                    <a:schemeClr val="accent3"/>
                  </a:solidFill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ADD6BC3D-7EAF-4BE8-9B93-AA9D3E48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79482" y="1802101"/>
                <a:ext cx="3162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ipse 64">
            <a:extLst>
              <a:ext uri="{FF2B5EF4-FFF2-40B4-BE49-F238E27FC236}">
                <a16:creationId xmlns:a16="http://schemas.microsoft.com/office/drawing/2014/main" id="{08A0BEBA-794E-4BA3-A07B-5A13EF855838}"/>
              </a:ext>
            </a:extLst>
          </p:cNvPr>
          <p:cNvSpPr/>
          <p:nvPr/>
        </p:nvSpPr>
        <p:spPr>
          <a:xfrm rot="5400000">
            <a:off x="1899395" y="1622242"/>
            <a:ext cx="898027" cy="3197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6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  <p:bldP spid="31" grpId="0" animBg="1"/>
      <p:bldP spid="34" grpId="0" animBg="1"/>
      <p:bldP spid="37" grpId="0"/>
      <p:bldP spid="38" grpId="0"/>
      <p:bldP spid="39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uiExpand="1" build="p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4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5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Propiedades de la multiplicación de matrices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La multiplicación de matrices no es conmutativa (en general)</a:t>
                </a:r>
              </a:p>
              <a:p>
                <a:pPr marL="457200" lvl="1" indent="0">
                  <a:buNone/>
                </a:pPr>
                <a:endParaRPr lang="es-E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lvl="0" indent="0">
                  <a:buNone/>
                </a:pPr>
                <a:endParaRPr lang="ar-AE" dirty="0"/>
              </a:p>
              <a:p>
                <a:pPr marL="285750" indent="-285750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Ejemplo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4291946-59D5-4414-A993-28C32F84C85C}"/>
              </a:ext>
            </a:extLst>
          </p:cNvPr>
          <p:cNvCxnSpPr>
            <a:cxnSpLocks/>
          </p:cNvCxnSpPr>
          <p:nvPr/>
        </p:nvCxnSpPr>
        <p:spPr>
          <a:xfrm>
            <a:off x="1049867" y="3920067"/>
            <a:ext cx="64346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38C127-8A36-4C94-8EA7-83FB3DF22183}"/>
              </a:ext>
            </a:extLst>
          </p:cNvPr>
          <p:cNvCxnSpPr/>
          <p:nvPr/>
        </p:nvCxnSpPr>
        <p:spPr>
          <a:xfrm flipH="1">
            <a:off x="973667" y="3920067"/>
            <a:ext cx="70273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92;p18">
                <a:extLst>
                  <a:ext uri="{FF2B5EF4-FFF2-40B4-BE49-F238E27FC236}">
                    <a16:creationId xmlns:a16="http://schemas.microsoft.com/office/drawing/2014/main" id="{6049B150-CEBB-44B9-AF5B-C2A2AF71C3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7341" y="2812906"/>
                <a:ext cx="5602393" cy="22143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Si las matrices tienen diferentes dimensiones:</a:t>
                </a:r>
              </a:p>
              <a:p>
                <a:pPr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s-ES" sz="18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𝐴</m:t>
                    </m:r>
                  </m:oMath>
                </a14:m>
                <a:r>
                  <a:rPr lang="es-ES" sz="2000" dirty="0"/>
                  <a:t> </a:t>
                </a:r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(matriz 3x2);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B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</a:rPr>
                  <a:t> </a:t>
                </a:r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(matriz 2x3)</a:t>
                </a:r>
              </a:p>
              <a:p>
                <a:pPr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⟹</m:t>
                    </m:r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𝐴</m:t>
                    </m:r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×</m:t>
                    </m:r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𝐵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</a:rPr>
                  <a:t> (matriz 3x3)</a:t>
                </a:r>
              </a:p>
              <a:p>
                <a:pPr>
                  <a:spcAft>
                    <a:spcPts val="1600"/>
                  </a:spcAft>
                </a:pPr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𝐵</m:t>
                    </m:r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×</m:t>
                    </m:r>
                    <m:r>
                      <a:rPr lang="es-ES" sz="180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𝐴</m:t>
                    </m:r>
                  </m:oMath>
                </a14:m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</a:rPr>
                  <a:t> (matriz 2x2)</a:t>
                </a:r>
              </a:p>
              <a:p>
                <a:pPr>
                  <a:spcAft>
                    <a:spcPts val="1600"/>
                  </a:spcAft>
                </a:pPr>
                <a:endParaRPr lang="es-ES" sz="2000" dirty="0"/>
              </a:p>
              <a:p>
                <a:pPr>
                  <a:spcAft>
                    <a:spcPts val="1600"/>
                  </a:spcAft>
                </a:pPr>
                <a:endParaRPr lang="es-ES" sz="2000" dirty="0"/>
              </a:p>
            </p:txBody>
          </p:sp>
        </mc:Choice>
        <mc:Fallback xmlns="">
          <p:sp>
            <p:nvSpPr>
              <p:cNvPr id="10" name="Google Shape;92;p18">
                <a:extLst>
                  <a:ext uri="{FF2B5EF4-FFF2-40B4-BE49-F238E27FC236}">
                    <a16:creationId xmlns:a16="http://schemas.microsoft.com/office/drawing/2014/main" id="{6049B150-CEBB-44B9-AF5B-C2A2AF71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41" y="2812906"/>
                <a:ext cx="5602393" cy="2214322"/>
              </a:xfrm>
              <a:prstGeom prst="rect">
                <a:avLst/>
              </a:prstGeom>
              <a:blipFill>
                <a:blip r:embed="rId4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Propiedades de la multiplicación de matrices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La propiedad asociativa sí se cumple en la multiplicación de matrices</a:t>
                </a:r>
              </a:p>
              <a:p>
                <a:pPr marL="457200" lvl="1" indent="0">
                  <a:buNone/>
                </a:pPr>
                <a:endParaRPr lang="es-ES" sz="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E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>
                    <a:solidFill>
                      <a:srgbClr val="333333"/>
                    </a:solidFill>
                    <a:latin typeface="Helvetica Neue"/>
                  </a:rPr>
                  <a:t>)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285750" indent="-285750"/>
                <a:r>
                  <a:rPr lang="es-ES" dirty="0"/>
                  <a:t>La propiedad</a:t>
                </a:r>
                <a:r>
                  <a:rPr lang="pt-BR" dirty="0"/>
                  <a:t> distributiva </a:t>
                </a:r>
                <a:r>
                  <a:rPr lang="es-ES" dirty="0"/>
                  <a:t>también</a:t>
                </a:r>
                <a:r>
                  <a:rPr lang="pt-BR" dirty="0"/>
                  <a:t> se </a:t>
                </a:r>
                <a:r>
                  <a:rPr lang="es-ES" dirty="0"/>
                  <a:t>cumple</a:t>
                </a:r>
              </a:p>
              <a:p>
                <a:pPr marL="0" lvl="0" indent="0"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Identidad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7944273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Si pensamos en números reales, solamente existe uno que no altera una multiplicación (el número 1), tal que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para cualquier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ES" dirty="0"/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s-ES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pt-BR" sz="1800" dirty="0"/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s-ES" sz="1800">
                        <a:latin typeface="Cambria Math" panose="02040503050406030204" pitchFamily="18" charset="0"/>
                      </a:rPr>
                      <m:t>99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pt-BR" sz="1800" dirty="0"/>
              </a:p>
              <a:p>
                <a:pPr marL="457200" lvl="1" indent="0">
                  <a:buNone/>
                </a:pPr>
                <a:endParaRPr lang="pt-BR" sz="2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285750" indent="-285750"/>
                <a:r>
                  <a:rPr lang="es-ES" dirty="0"/>
                  <a:t>Cuando operamos con matrices, denotamos la matriz Identidad,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/>
                  <a:t>,</a:t>
                </a:r>
                <a:r>
                  <a:rPr lang="pt-BR" sz="26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tal que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, para </a:t>
                </a:r>
                <a:r>
                  <a:rPr lang="es-ES" dirty="0"/>
                  <a:t>cualquier</a:t>
                </a:r>
                <a:r>
                  <a:rPr lang="pt-BR" dirty="0"/>
                  <a:t>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es-E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		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	</a:t>
                </a:r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7944273" cy="3991025"/>
              </a:xfrm>
              <a:prstGeom prst="rect">
                <a:avLst/>
              </a:prstGeom>
              <a:blipFill>
                <a:blip r:embed="rId3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3FD78B9-A527-4B57-97E4-55CA1E742F57}"/>
              </a:ext>
            </a:extLst>
          </p:cNvPr>
          <p:cNvSpPr/>
          <p:nvPr/>
        </p:nvSpPr>
        <p:spPr>
          <a:xfrm rot="2142595">
            <a:off x="6388149" y="4445026"/>
            <a:ext cx="1855105" cy="3221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0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Identidad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7944273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Ejemplos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pt-BR" sz="1800" dirty="0"/>
              </a:p>
              <a:p>
                <a:pPr marL="457200" lvl="1" indent="0">
                  <a:buNone/>
                </a:pPr>
                <a:endParaRPr lang="es-ES" sz="11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7944273" cy="3991025"/>
              </a:xfrm>
              <a:prstGeom prst="rect">
                <a:avLst/>
              </a:prstGeom>
              <a:blipFill>
                <a:blip r:embed="rId3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68FF6800-845A-4351-B7A3-8C6B2C45B2F0}"/>
              </a:ext>
            </a:extLst>
          </p:cNvPr>
          <p:cNvSpPr/>
          <p:nvPr/>
        </p:nvSpPr>
        <p:spPr>
          <a:xfrm>
            <a:off x="1472392" y="2723612"/>
            <a:ext cx="487680" cy="313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C2F4FA-C9FC-45F7-BBB7-A3FE9E9B429B}"/>
              </a:ext>
            </a:extLst>
          </p:cNvPr>
          <p:cNvSpPr txBox="1"/>
          <p:nvPr/>
        </p:nvSpPr>
        <p:spPr>
          <a:xfrm>
            <a:off x="1435546" y="29871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8;p16">
                <a:extLst>
                  <a:ext uri="{FF2B5EF4-FFF2-40B4-BE49-F238E27FC236}">
                    <a16:creationId xmlns:a16="http://schemas.microsoft.com/office/drawing/2014/main" id="{0A12E5C4-4D3B-4209-B0F3-1141A838ED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4676" y="1646809"/>
                <a:ext cx="1349531" cy="102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8" name="Google Shape;78;p16">
                <a:extLst>
                  <a:ext uri="{FF2B5EF4-FFF2-40B4-BE49-F238E27FC236}">
                    <a16:creationId xmlns:a16="http://schemas.microsoft.com/office/drawing/2014/main" id="{0A12E5C4-4D3B-4209-B0F3-1141A838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76" y="1646809"/>
                <a:ext cx="1349531" cy="1022789"/>
              </a:xfrm>
              <a:prstGeom prst="rect">
                <a:avLst/>
              </a:prstGeom>
              <a:blipFill>
                <a:blip r:embed="rId4"/>
                <a:stretch>
                  <a:fillRect l="-4072" r="-12217" b="-8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BF8D6701-5CE7-4E4D-A6A6-423903D47683}"/>
              </a:ext>
            </a:extLst>
          </p:cNvPr>
          <p:cNvSpPr/>
          <p:nvPr/>
        </p:nvSpPr>
        <p:spPr>
          <a:xfrm>
            <a:off x="2907505" y="2723612"/>
            <a:ext cx="487680" cy="313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2F830E-5351-4337-91E3-C442371B29B3}"/>
              </a:ext>
            </a:extLst>
          </p:cNvPr>
          <p:cNvSpPr txBox="1"/>
          <p:nvPr/>
        </p:nvSpPr>
        <p:spPr>
          <a:xfrm>
            <a:off x="2866652" y="29871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8;p16">
                <a:extLst>
                  <a:ext uri="{FF2B5EF4-FFF2-40B4-BE49-F238E27FC236}">
                    <a16:creationId xmlns:a16="http://schemas.microsoft.com/office/drawing/2014/main" id="{19DC02A2-DFCA-4D8B-AE4E-D817264F17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4207" y="1477568"/>
                <a:ext cx="1349531" cy="102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1" name="Google Shape;78;p16">
                <a:extLst>
                  <a:ext uri="{FF2B5EF4-FFF2-40B4-BE49-F238E27FC236}">
                    <a16:creationId xmlns:a16="http://schemas.microsoft.com/office/drawing/2014/main" id="{19DC02A2-DFCA-4D8B-AE4E-D817264F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07" y="1477568"/>
                <a:ext cx="1349531" cy="1022789"/>
              </a:xfrm>
              <a:prstGeom prst="rect">
                <a:avLst/>
              </a:prstGeom>
              <a:blipFill>
                <a:blip r:embed="rId5"/>
                <a:stretch>
                  <a:fillRect l="-3620" r="-49321" b="-1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78;p16">
                <a:extLst>
                  <a:ext uri="{FF2B5EF4-FFF2-40B4-BE49-F238E27FC236}">
                    <a16:creationId xmlns:a16="http://schemas.microsoft.com/office/drawing/2014/main" id="{60A1BFD6-1EC2-46D0-9AC9-13ACC4815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273" y="3300553"/>
                <a:ext cx="1349531" cy="102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4" name="Google Shape;78;p16">
                <a:extLst>
                  <a:ext uri="{FF2B5EF4-FFF2-40B4-BE49-F238E27FC236}">
                    <a16:creationId xmlns:a16="http://schemas.microsoft.com/office/drawing/2014/main" id="{60A1BFD6-1EC2-46D0-9AC9-13ACC4815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73" y="3300553"/>
                <a:ext cx="1349531" cy="1022789"/>
              </a:xfrm>
              <a:prstGeom prst="rect">
                <a:avLst/>
              </a:prstGeom>
              <a:blipFill>
                <a:blip r:embed="rId6"/>
                <a:stretch>
                  <a:fillRect l="-4072" r="-48416" b="-173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8;p16">
                <a:extLst>
                  <a:ext uri="{FF2B5EF4-FFF2-40B4-BE49-F238E27FC236}">
                    <a16:creationId xmlns:a16="http://schemas.microsoft.com/office/drawing/2014/main" id="{37237C0E-DA88-449F-AC08-A5F494444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551719"/>
                <a:ext cx="1349531" cy="102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buFont typeface="Proxima Nova"/>
                  <a:buNone/>
                </a:pPr>
                <a:endParaRPr lang="ar-AE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Proxima Nova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5" name="Google Shape;78;p16">
                <a:extLst>
                  <a:ext uri="{FF2B5EF4-FFF2-40B4-BE49-F238E27FC236}">
                    <a16:creationId xmlns:a16="http://schemas.microsoft.com/office/drawing/2014/main" id="{37237C0E-DA88-449F-AC08-A5F49444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51719"/>
                <a:ext cx="1349531" cy="1022789"/>
              </a:xfrm>
              <a:prstGeom prst="rect">
                <a:avLst/>
              </a:prstGeom>
              <a:blipFill>
                <a:blip r:embed="rId7"/>
                <a:stretch>
                  <a:fillRect l="-4072" r="-78733" b="-138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E3008A51-23DC-487D-AC65-3DDFE888181D}"/>
              </a:ext>
            </a:extLst>
          </p:cNvPr>
          <p:cNvSpPr/>
          <p:nvPr/>
        </p:nvSpPr>
        <p:spPr>
          <a:xfrm>
            <a:off x="1643842" y="4597082"/>
            <a:ext cx="487680" cy="313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8530A7-9038-4186-B9B8-98F379A8EA3C}"/>
              </a:ext>
            </a:extLst>
          </p:cNvPr>
          <p:cNvSpPr txBox="1"/>
          <p:nvPr/>
        </p:nvSpPr>
        <p:spPr>
          <a:xfrm>
            <a:off x="1606996" y="486059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2x3</a:t>
            </a:r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3735ACDA-B3D4-4875-B6F5-88252D675206}"/>
              </a:ext>
            </a:extLst>
          </p:cNvPr>
          <p:cNvSpPr/>
          <p:nvPr/>
        </p:nvSpPr>
        <p:spPr>
          <a:xfrm>
            <a:off x="3547959" y="4594689"/>
            <a:ext cx="487680" cy="313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64FE04-F315-430C-BE9C-970889E4A885}"/>
              </a:ext>
            </a:extLst>
          </p:cNvPr>
          <p:cNvSpPr txBox="1"/>
          <p:nvPr/>
        </p:nvSpPr>
        <p:spPr>
          <a:xfrm>
            <a:off x="3507105" y="48587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3x3</a:t>
            </a:r>
          </a:p>
        </p:txBody>
      </p:sp>
    </p:spTree>
    <p:extLst>
      <p:ext uri="{BB962C8B-B14F-4D97-AF65-F5344CB8AC3E}">
        <p14:creationId xmlns:p14="http://schemas.microsoft.com/office/powerpoint/2010/main" val="41076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6" grpId="0" animBg="1"/>
      <p:bldP spid="7" grpId="0"/>
      <p:bldP spid="8" grpId="0" uiExpand="1" build="p"/>
      <p:bldP spid="9" grpId="0" animBg="1"/>
      <p:bldP spid="10" grpId="0"/>
      <p:bldP spid="11" grpId="0" uiExpand="1" build="p"/>
      <p:bldP spid="14" grpId="0" uiExpand="1" build="p"/>
      <p:bldP spid="15" grpId="0" uiExpand="1" build="p"/>
      <p:bldP spid="20" grpId="0" animBg="1"/>
      <p:bldP spid="21" grpId="0"/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6. Matriz Inversa y Traspuesta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051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inversa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0060" y="1152474"/>
            <a:ext cx="866394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En el mundo de los números reales…</a:t>
            </a:r>
          </a:p>
          <a:p>
            <a:pPr marL="0" indent="0">
              <a:buNone/>
            </a:pPr>
            <a:r>
              <a:rPr lang="es-ES" dirty="0"/>
              <a:t>	</a:t>
            </a:r>
            <a:endParaRPr lang="es-ES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dirty="0"/>
              <a:t>En el mundo de las matrices…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8FB408CC-5DC0-48D5-80C0-F1D71051E321}"/>
                  </a:ext>
                </a:extLst>
              </p:cNvPr>
              <p:cNvSpPr/>
              <p:nvPr/>
            </p:nvSpPr>
            <p:spPr>
              <a:xfrm>
                <a:off x="670904" y="1756015"/>
                <a:ext cx="1603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4</m:t>
                      </m:r>
                      <m:r>
                        <a:rPr lang="es-ES" sz="18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×  ?        =</m:t>
                      </m:r>
                      <m:r>
                        <a:rPr lang="es-ES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1</m:t>
                      </m:r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8FB408CC-5DC0-48D5-80C0-F1D71051E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4" y="1756015"/>
                <a:ext cx="16033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2F8DFD5-9B21-4486-B0C5-4C16BCAC2C1E}"/>
                  </a:ext>
                </a:extLst>
              </p:cNvPr>
              <p:cNvSpPr/>
              <p:nvPr/>
            </p:nvSpPr>
            <p:spPr>
              <a:xfrm>
                <a:off x="1145394" y="1749795"/>
                <a:ext cx="280819" cy="375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</a:rPr>
                              </m:ctrlPr>
                            </m:dPr>
                            <m:e>
                              <m:r>
                                <a:rPr lang="es-ES" sz="1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s-ES" sz="1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</a:rPr>
                            <m:t>−</m:t>
                          </m:r>
                          <m:r>
                            <a:rPr lang="es-ES" sz="1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Proxima Nova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2F8DFD5-9B21-4486-B0C5-4C16BCAC2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94" y="1749795"/>
                <a:ext cx="280819" cy="375552"/>
              </a:xfrm>
              <a:prstGeom prst="rect">
                <a:avLst/>
              </a:prstGeom>
              <a:blipFill>
                <a:blip r:embed="rId4"/>
                <a:stretch>
                  <a:fillRect r="-1456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3D5C82C4-C478-4420-82E3-564367D1BFED}"/>
              </a:ext>
            </a:extLst>
          </p:cNvPr>
          <p:cNvSpPr/>
          <p:nvPr/>
        </p:nvSpPr>
        <p:spPr>
          <a:xfrm rot="5400000">
            <a:off x="1409721" y="2095235"/>
            <a:ext cx="220595" cy="280819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D24DDAE-D3FA-4C6D-89F0-211C4E7C36F9}"/>
                  </a:ext>
                </a:extLst>
              </p:cNvPr>
              <p:cNvSpPr/>
              <p:nvPr/>
            </p:nvSpPr>
            <p:spPr>
              <a:xfrm>
                <a:off x="1660428" y="2040884"/>
                <a:ext cx="266284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Número inverso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4</m:t>
                        </m:r>
                      </m:e>
                      <m:sup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−</m:t>
                        </m:r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1</m:t>
                        </m:r>
                      </m:sup>
                    </m:sSup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</m:ctrlPr>
                      </m:fPr>
                      <m:num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1</m:t>
                        </m:r>
                      </m:num>
                      <m:den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Proxima Nova"/>
                            <a:cs typeface="Proxima Nova"/>
                            <a:sym typeface="Proxima Nova"/>
                          </a:rPr>
                          <m:t>4</m:t>
                        </m:r>
                      </m:den>
                    </m:f>
                    <m:r>
                      <a:rPr lang="es-E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 </m:t>
                    </m:r>
                  </m:oMath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D24DDAE-D3FA-4C6D-89F0-211C4E7C3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28" y="2040884"/>
                <a:ext cx="2662845" cy="483466"/>
              </a:xfrm>
              <a:prstGeom prst="rect">
                <a:avLst/>
              </a:prstGeom>
              <a:blipFill>
                <a:blip r:embed="rId5"/>
                <a:stretch>
                  <a:fillRect l="-1831" b="-101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D4EEB33-C57A-4184-89BE-A0E59D65F690}"/>
                  </a:ext>
                </a:extLst>
              </p:cNvPr>
              <p:cNvSpPr/>
              <p:nvPr/>
            </p:nvSpPr>
            <p:spPr>
              <a:xfrm>
                <a:off x="785204" y="3375388"/>
                <a:ext cx="2517419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1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8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Proxima Nov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18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×</m:t>
                      </m:r>
                      <m:r>
                        <a:rPr lang="es-ES" sz="18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    </m:t>
                      </m:r>
                      <m:r>
                        <a:rPr lang="es-ES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? </m:t>
                      </m:r>
                      <m:r>
                        <a:rPr lang="es-ES" sz="18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  </m:t>
                      </m:r>
                      <m:r>
                        <a:rPr lang="es-ES" sz="180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8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sym typeface="Proxima Nov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D4EEB33-C57A-4184-89BE-A0E59D65F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4" y="3375388"/>
                <a:ext cx="2517419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85C4F3A6-6664-4D90-8200-B407B46DFCC4}"/>
              </a:ext>
            </a:extLst>
          </p:cNvPr>
          <p:cNvSpPr/>
          <p:nvPr/>
        </p:nvSpPr>
        <p:spPr>
          <a:xfrm rot="5400000">
            <a:off x="1879523" y="4075696"/>
            <a:ext cx="508588" cy="280819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691B8B7-13A8-4F02-B118-52B8EA4AF4C0}"/>
                  </a:ext>
                </a:extLst>
              </p:cNvPr>
              <p:cNvSpPr/>
              <p:nvPr/>
            </p:nvSpPr>
            <p:spPr>
              <a:xfrm>
                <a:off x="2287687" y="4037065"/>
                <a:ext cx="2534796" cy="639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800" dirty="0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Matriz inversa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18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sym typeface="Proxima Nov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sym typeface="Proxima Nov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sym typeface="Proxima Nova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sym typeface="Proxima Nov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sz="18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sym typeface="Proxima Nova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−</m:t>
                        </m:r>
                        <m:r>
                          <a:rPr lang="es-ES" sz="1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p>
                    </m:sSup>
                  </m:oMath>
                </a14:m>
                <a:endParaRPr lang="es-ES" sz="18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691B8B7-13A8-4F02-B118-52B8EA4AF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87" y="4037065"/>
                <a:ext cx="2534796" cy="639406"/>
              </a:xfrm>
              <a:prstGeom prst="rect">
                <a:avLst/>
              </a:prstGeom>
              <a:blipFill>
                <a:blip r:embed="rId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13CC41D-BA8B-48CC-82BE-BAA10BAED570}"/>
              </a:ext>
            </a:extLst>
          </p:cNvPr>
          <p:cNvSpPr/>
          <p:nvPr/>
        </p:nvSpPr>
        <p:spPr>
          <a:xfrm>
            <a:off x="5054600" y="1892300"/>
            <a:ext cx="2944006" cy="5651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3"/>
                </a:solidFill>
                <a:latin typeface="Proxima Nova"/>
                <a:sym typeface="Proxima Nova"/>
              </a:rPr>
              <a:t>No todos los números tienen inverso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A9F067D2-85E7-4A5D-B705-EFE52991E63B}"/>
              </a:ext>
            </a:extLst>
          </p:cNvPr>
          <p:cNvSpPr/>
          <p:nvPr/>
        </p:nvSpPr>
        <p:spPr>
          <a:xfrm>
            <a:off x="5054600" y="3517899"/>
            <a:ext cx="2944006" cy="5651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3"/>
                </a:solidFill>
                <a:latin typeface="Proxima Nova"/>
                <a:sym typeface="Proxima Nova"/>
              </a:rPr>
              <a:t>No todas las matrices tienen inversa</a:t>
            </a:r>
          </a:p>
        </p:txBody>
      </p:sp>
    </p:spTree>
    <p:extLst>
      <p:ext uri="{BB962C8B-B14F-4D97-AF65-F5344CB8AC3E}">
        <p14:creationId xmlns:p14="http://schemas.microsoft.com/office/powerpoint/2010/main" val="39539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2" grpId="0"/>
      <p:bldP spid="7" grpId="0" animBg="1"/>
      <p:bldP spid="4" grpId="0" animBg="1"/>
      <p:bldP spid="9" grpId="0"/>
      <p:bldP spid="10" grpId="0"/>
      <p:bldP spid="11" grpId="0" animBg="1"/>
      <p:bldP spid="12" grpId="0"/>
      <p:bldP spid="5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inversa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dirty="0"/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es una matriz cuadrada (</a:t>
                </a:r>
                <a:r>
                  <a:rPr lang="es-ES" dirty="0" err="1"/>
                  <a:t>nxn</a:t>
                </a:r>
                <a:r>
                  <a:rPr lang="es-ES" dirty="0"/>
                  <a:t>), y tiene inversa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ES" dirty="0"/>
                  <a:t>), 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2000" dirty="0"/>
              </a:p>
              <a:p>
                <a:pPr marL="285750" indent="-285750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Ejemplo: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375</m:t>
                              </m:r>
                            </m:e>
                            <m:e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</m:e>
                          </m:mr>
                        </m:m>
                      </m:e>
                    </m:d>
                    <m:r>
                      <a:rPr lang="es-E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s-ES" sz="1200" dirty="0"/>
              </a:p>
              <a:p>
                <a:pPr marL="285750" indent="-285750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Las matrices que no tienen inversa se conocen como matrices </a:t>
                </a:r>
                <a:r>
                  <a:rPr lang="es-ES" b="1" dirty="0"/>
                  <a:t>singulares</a:t>
                </a:r>
                <a:r>
                  <a:rPr lang="es-ES" dirty="0"/>
                  <a:t> 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s-ES" dirty="0"/>
                  <a:t>     Ejemplo de matriz singular: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  <a:p>
                <a:pPr marL="285750" indent="-285750">
                  <a:spcBef>
                    <a:spcPts val="1600"/>
                  </a:spcBef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F8B2490A-E61F-49FB-9C45-544FEF3D3BF2}"/>
              </a:ext>
            </a:extLst>
          </p:cNvPr>
          <p:cNvSpPr/>
          <p:nvPr/>
        </p:nvSpPr>
        <p:spPr>
          <a:xfrm rot="5400000">
            <a:off x="2192866" y="2493435"/>
            <a:ext cx="194734" cy="880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97CBE6D0-EC20-4305-8416-B5A16E040D33}"/>
              </a:ext>
            </a:extLst>
          </p:cNvPr>
          <p:cNvSpPr/>
          <p:nvPr/>
        </p:nvSpPr>
        <p:spPr>
          <a:xfrm rot="5400000">
            <a:off x="3439582" y="2211920"/>
            <a:ext cx="194734" cy="1443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3A402672-01B2-4E2D-9E7D-F74AAB68D034}"/>
              </a:ext>
            </a:extLst>
          </p:cNvPr>
          <p:cNvSpPr/>
          <p:nvPr/>
        </p:nvSpPr>
        <p:spPr>
          <a:xfrm rot="5400000">
            <a:off x="4714662" y="2510371"/>
            <a:ext cx="194734" cy="880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5811E4E-6D60-4E32-BDDC-19145B6CD939}"/>
                  </a:ext>
                </a:extLst>
              </p:cNvPr>
              <p:cNvSpPr txBox="1"/>
              <p:nvPr/>
            </p:nvSpPr>
            <p:spPr>
              <a:xfrm>
                <a:off x="3298452" y="3105651"/>
                <a:ext cx="616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5811E4E-6D60-4E32-BDDC-19145B6CD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52" y="3105651"/>
                <a:ext cx="6167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3FBBCC-FDEE-428B-B3FA-CD458B4B0652}"/>
                  </a:ext>
                </a:extLst>
              </p:cNvPr>
              <p:cNvSpPr txBox="1"/>
              <p:nvPr/>
            </p:nvSpPr>
            <p:spPr>
              <a:xfrm>
                <a:off x="2113729" y="3105651"/>
                <a:ext cx="39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3FBBCC-FDEE-428B-B3FA-CD458B4B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29" y="3105651"/>
                <a:ext cx="392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B7A6B09-207E-41AD-88CB-BDC210E4A971}"/>
                  </a:ext>
                </a:extLst>
              </p:cNvPr>
              <p:cNvSpPr txBox="1"/>
              <p:nvPr/>
            </p:nvSpPr>
            <p:spPr>
              <a:xfrm>
                <a:off x="4566174" y="3105651"/>
                <a:ext cx="339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" sz="1800" dirty="0">
                  <a:solidFill>
                    <a:schemeClr val="accent3"/>
                  </a:solidFill>
                  <a:latin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B7A6B09-207E-41AD-88CB-BDC210E4A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74" y="3105651"/>
                <a:ext cx="3394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18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3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Matrices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 conjunto de datos típico en Estadística y Machine </a:t>
            </a:r>
            <a:r>
              <a:rPr lang="es-ES" dirty="0" err="1"/>
              <a:t>Learning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FDE77B-525C-4403-9045-05DDF311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1" y="1639007"/>
            <a:ext cx="7073963" cy="350449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traspuesta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s-ES" sz="1200" dirty="0"/>
              </a:p>
              <a:p>
                <a:pPr marL="285750" indent="-285750" algn="just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Sea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una matriz </a:t>
                </a:r>
                <a:r>
                  <a:rPr lang="es-ES" i="1" dirty="0"/>
                  <a:t>n </a:t>
                </a:r>
                <a:r>
                  <a:rPr lang="es-ES" dirty="0"/>
                  <a:t>x </a:t>
                </a:r>
                <a:r>
                  <a:rPr lang="es-ES" i="1" dirty="0"/>
                  <a:t>m</a:t>
                </a:r>
                <a:r>
                  <a:rPr lang="es-ES" dirty="0"/>
                  <a:t> y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dirty="0"/>
                  <a:t> es una matriz </a:t>
                </a:r>
                <a:r>
                  <a:rPr lang="es-ES" i="1" dirty="0"/>
                  <a:t>m </a:t>
                </a:r>
                <a:r>
                  <a:rPr lang="es-ES" dirty="0"/>
                  <a:t>x </a:t>
                </a:r>
                <a:r>
                  <a:rPr lang="es-ES" i="1" dirty="0"/>
                  <a:t>n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7. Combinaciones Lineales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1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Combinaciones Lineales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862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Consiste en combinar las operaciones de suma y multiplicación por escalares</a:t>
                </a:r>
              </a:p>
              <a:p>
                <a:pPr marL="285750" indent="-285750" algn="just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Ejemplo:</a:t>
                </a:r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400" dirty="0"/>
                  <a:t> es combinación lineal de 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E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E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s-ES" sz="1400" dirty="0"/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400" dirty="0"/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endParaRPr lang="es-ES" sz="1400"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10139"/>
                <a:ext cx="8663940" cy="398629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5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Combinaciones Lineales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760" y="915157"/>
                <a:ext cx="8663940" cy="39862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Si una matriz tiene combinaciones lineales entre sus filas y/o columnas, no tendrá inversa</a:t>
                </a:r>
              </a:p>
              <a:p>
                <a:pPr marL="285750" indent="-285750" algn="just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s-ES" dirty="0"/>
                  <a:t>Ejemplo:</a:t>
                </a:r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  (la columna 3 es la suma de las dos primeras columnas)</a:t>
                </a:r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  (la tercera fila es la primera + 2 veces la segunda)</a:t>
                </a:r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s-ES" dirty="0"/>
              </a:p>
              <a:p>
                <a:pPr marL="0" indent="0" algn="just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760" y="915157"/>
                <a:ext cx="8663940" cy="3986295"/>
              </a:xfrm>
              <a:prstGeom prst="rect">
                <a:avLst/>
              </a:prstGeom>
              <a:blipFill>
                <a:blip r:embed="rId3"/>
                <a:stretch>
                  <a:fillRect l="-563" r="-563" b="-38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21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Álgebra Lineal</a:t>
            </a:r>
            <a:endParaRPr dirty="0"/>
          </a:p>
        </p:txBody>
      </p:sp>
      <p:sp>
        <p:nvSpPr>
          <p:cNvPr id="7" name="Google Shape;98;p19">
            <a:extLst>
              <a:ext uri="{FF2B5EF4-FFF2-40B4-BE49-F238E27FC236}">
                <a16:creationId xmlns:a16="http://schemas.microsoft.com/office/drawing/2014/main" id="{FC748572-0CB9-4C65-8E10-6B25DA839967}"/>
              </a:ext>
            </a:extLst>
          </p:cNvPr>
          <p:cNvSpPr txBox="1">
            <a:spLocks/>
          </p:cNvSpPr>
          <p:nvPr/>
        </p:nvSpPr>
        <p:spPr>
          <a:xfrm>
            <a:off x="464099" y="1304875"/>
            <a:ext cx="48178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ES" sz="1800" dirty="0"/>
              <a:t>1.1 Matrices y vectores</a:t>
            </a:r>
          </a:p>
          <a:p>
            <a:pPr marL="0" indent="0">
              <a:buFont typeface="Proxima Nova"/>
              <a:buNone/>
            </a:pPr>
            <a:r>
              <a:rPr lang="es-ES" sz="1800" dirty="0"/>
              <a:t>1.2 Suma, resta y multiplicación por escalares</a:t>
            </a:r>
          </a:p>
          <a:p>
            <a:pPr marL="0" indent="0">
              <a:buFont typeface="Proxima Nova"/>
              <a:buNone/>
            </a:pPr>
            <a:r>
              <a:rPr lang="es-ES" sz="1800" dirty="0"/>
              <a:t>1.3 Operaciones con vectores</a:t>
            </a:r>
          </a:p>
          <a:p>
            <a:pPr marL="0" indent="0">
              <a:buFont typeface="Proxima Nova"/>
              <a:buNone/>
            </a:pPr>
            <a:r>
              <a:rPr lang="es-ES" sz="1800" dirty="0"/>
              <a:t>1.4 Representación vectorial de objetos</a:t>
            </a:r>
          </a:p>
          <a:p>
            <a:pPr marL="0" indent="0">
              <a:buFont typeface="Proxima Nova"/>
              <a:buNone/>
            </a:pPr>
            <a:r>
              <a:rPr lang="es-ES" sz="1800" dirty="0"/>
              <a:t>1.5 Multiplicación de matrices</a:t>
            </a:r>
          </a:p>
          <a:p>
            <a:pPr marL="0" indent="0">
              <a:buFont typeface="Proxima Nova"/>
              <a:buNone/>
            </a:pPr>
            <a:r>
              <a:rPr lang="es-ES" sz="1800" dirty="0"/>
              <a:t>1.6 Matriz inversa y traspuesta</a:t>
            </a:r>
          </a:p>
          <a:p>
            <a:pPr marL="0" indent="0">
              <a:buFont typeface="Proxima Nova"/>
              <a:buNone/>
            </a:pPr>
            <a:endParaRPr lang="es-ES" dirty="0"/>
          </a:p>
          <a:p>
            <a:pPr marL="0" indent="0">
              <a:buFont typeface="Proxima Nova"/>
              <a:buNone/>
            </a:pPr>
            <a:endParaRPr lang="es-ES" dirty="0"/>
          </a:p>
          <a:p>
            <a:pPr marL="0" indent="0">
              <a:buFont typeface="Proxima Nova"/>
              <a:buNone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C1E4870-657C-4632-92BF-595A41A736DA}"/>
                  </a:ext>
                </a:extLst>
              </p:cNvPr>
              <p:cNvSpPr/>
              <p:nvPr/>
            </p:nvSpPr>
            <p:spPr>
              <a:xfrm>
                <a:off x="6020349" y="1012231"/>
                <a:ext cx="244682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ar-AE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ar-AE" sz="18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C1E4870-657C-4632-92BF-595A41A73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9" y="1012231"/>
                <a:ext cx="2446824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DD3CC9-49FF-413F-A9D6-D87392964F5A}"/>
                  </a:ext>
                </a:extLst>
              </p:cNvPr>
              <p:cNvSpPr/>
              <p:nvPr/>
            </p:nvSpPr>
            <p:spPr>
              <a:xfrm>
                <a:off x="5568906" y="1804348"/>
                <a:ext cx="293317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s-ES" sz="1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s-ES" sz="18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sz="18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18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ar-AE" sz="18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8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DD3CC9-49FF-413F-A9D6-D87392964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06" y="1804348"/>
                <a:ext cx="2933175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2DF15E3-4CBD-4696-A1AF-433DF3C2DAC6}"/>
                  </a:ext>
                </a:extLst>
              </p:cNvPr>
              <p:cNvSpPr/>
              <p:nvPr/>
            </p:nvSpPr>
            <p:spPr>
              <a:xfrm>
                <a:off x="5399572" y="2571750"/>
                <a:ext cx="232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s-ES" sz="1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2DF15E3-4CBD-4696-A1AF-433DF3C2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72" y="2571750"/>
                <a:ext cx="2328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ACB46D2-EF71-4FD8-8484-B86F81DC38B6}"/>
                  </a:ext>
                </a:extLst>
              </p:cNvPr>
              <p:cNvSpPr/>
              <p:nvPr/>
            </p:nvSpPr>
            <p:spPr>
              <a:xfrm>
                <a:off x="5399572" y="2925710"/>
                <a:ext cx="2455737" cy="435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</m:oMath>
                  </m:oMathPara>
                </a14:m>
                <a:endParaRPr lang="es-ES" sz="1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ACB46D2-EF71-4FD8-8484-B86F81DC3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72" y="2925710"/>
                <a:ext cx="2455737" cy="435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F41357D3-607D-42CC-A9A3-12315582A696}"/>
                  </a:ext>
                </a:extLst>
              </p:cNvPr>
              <p:cNvSpPr/>
              <p:nvPr/>
            </p:nvSpPr>
            <p:spPr>
              <a:xfrm>
                <a:off x="5399572" y="3421908"/>
                <a:ext cx="274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s-ES" sz="1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F41357D3-607D-42CC-A9A3-12315582A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72" y="3421908"/>
                <a:ext cx="274030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47A6ED1-1922-4DB0-8172-73223B0F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1253"/>
              </p:ext>
            </p:extLst>
          </p:nvPr>
        </p:nvGraphicFramePr>
        <p:xfrm>
          <a:off x="746356" y="3783296"/>
          <a:ext cx="30629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069">
                  <a:extLst>
                    <a:ext uri="{9D8B030D-6E8A-4147-A177-3AD203B41FA5}">
                      <a16:colId xmlns:a16="http://schemas.microsoft.com/office/drawing/2014/main" val="1299036785"/>
                    </a:ext>
                  </a:extLst>
                </a:gridCol>
                <a:gridCol w="673275">
                  <a:extLst>
                    <a:ext uri="{9D8B030D-6E8A-4147-A177-3AD203B41FA5}">
                      <a16:colId xmlns:a16="http://schemas.microsoft.com/office/drawing/2014/main" val="4079938349"/>
                    </a:ext>
                  </a:extLst>
                </a:gridCol>
                <a:gridCol w="701724">
                  <a:extLst>
                    <a:ext uri="{9D8B030D-6E8A-4147-A177-3AD203B41FA5}">
                      <a16:colId xmlns:a16="http://schemas.microsoft.com/office/drawing/2014/main" val="2527341248"/>
                    </a:ext>
                  </a:extLst>
                </a:gridCol>
                <a:gridCol w="900860">
                  <a:extLst>
                    <a:ext uri="{9D8B030D-6E8A-4147-A177-3AD203B41FA5}">
                      <a16:colId xmlns:a16="http://schemas.microsoft.com/office/drawing/2014/main" val="520197111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r>
                        <a:rPr lang="es-ES" sz="1000" dirty="0"/>
                        <a:t>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Aventura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65896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s-ES" sz="1000" dirty="0" err="1"/>
                        <a:t>Titanic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52191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s-ES" sz="1000" dirty="0"/>
                        <a:t>El Padrino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52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BCD4E8D-49DC-40F6-8DD6-05956A581B06}"/>
                  </a:ext>
                </a:extLst>
              </p:cNvPr>
              <p:cNvSpPr/>
              <p:nvPr/>
            </p:nvSpPr>
            <p:spPr>
              <a:xfrm>
                <a:off x="5302143" y="3929528"/>
                <a:ext cx="2202078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r-A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BCD4E8D-49DC-40F6-8DD6-05956A58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3" y="3929528"/>
                <a:ext cx="2202078" cy="585288"/>
              </a:xfrm>
              <a:prstGeom prst="rect">
                <a:avLst/>
              </a:prstGeom>
              <a:blipFill>
                <a:blip r:embed="rId8"/>
                <a:stretch>
                  <a:fillRect l="-27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2647AD4-C3EA-41AF-A5A9-FAB791DD107B}"/>
                  </a:ext>
                </a:extLst>
              </p:cNvPr>
              <p:cNvSpPr/>
              <p:nvPr/>
            </p:nvSpPr>
            <p:spPr>
              <a:xfrm>
                <a:off x="7524441" y="3929528"/>
                <a:ext cx="1307859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r-AE" sz="1800" dirty="0"/>
                  <a:t>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1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2647AD4-C3EA-41AF-A5A9-FAB791DD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441" y="3929528"/>
                <a:ext cx="1307859" cy="585288"/>
              </a:xfrm>
              <a:prstGeom prst="rect">
                <a:avLst/>
              </a:prstGeom>
              <a:blipFill>
                <a:blip r:embed="rId9"/>
                <a:stretch>
                  <a:fillRect l="-4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0732191-9065-4FC1-862B-C83C76B1AFCB}"/>
                  </a:ext>
                </a:extLst>
              </p:cNvPr>
              <p:cNvSpPr/>
              <p:nvPr/>
            </p:nvSpPr>
            <p:spPr>
              <a:xfrm>
                <a:off x="5238889" y="4671675"/>
                <a:ext cx="1164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r-A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s-ES" sz="1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sz="18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0732191-9065-4FC1-862B-C83C76B1A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89" y="4671675"/>
                <a:ext cx="1164293" cy="369332"/>
              </a:xfrm>
              <a:prstGeom prst="rect">
                <a:avLst/>
              </a:prstGeom>
              <a:blipFill>
                <a:blip r:embed="rId10"/>
                <a:stretch>
                  <a:fillRect l="-4712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6DB76A2-D17F-4DDF-A7F2-C8AD536D897E}"/>
                  </a:ext>
                </a:extLst>
              </p:cNvPr>
              <p:cNvSpPr/>
              <p:nvPr/>
            </p:nvSpPr>
            <p:spPr>
              <a:xfrm>
                <a:off x="6563833" y="4558212"/>
                <a:ext cx="163987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8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18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sz="18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18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8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8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8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6DB76A2-D17F-4DDF-A7F2-C8AD536D8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33" y="4558212"/>
                <a:ext cx="1639871" cy="5852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15E1406D-1698-467A-A4FB-26BF3643B5CD}"/>
                  </a:ext>
                </a:extLst>
              </p:cNvPr>
              <p:cNvSpPr/>
              <p:nvPr/>
            </p:nvSpPr>
            <p:spPr>
              <a:xfrm>
                <a:off x="84827" y="4725023"/>
                <a:ext cx="4415637" cy="390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𝑇𝑖𝑡𝑎𝑛𝑖𝑐</m:t>
                          </m:r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𝑃𝑎𝑑𝑟𝑖𝑛𝑜</m:t>
                          </m:r>
                        </m:e>
                      </m:d>
                      <m:r>
                        <a:rPr lang="es-E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15E1406D-1698-467A-A4FB-26BF3643B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" y="4725023"/>
                <a:ext cx="4415637" cy="3904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6" grpId="0"/>
      <p:bldP spid="17" grpId="0"/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365975" y="13459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¡Gracias!</a:t>
            </a:r>
            <a:endParaRPr sz="480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409225" y="22781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Contacto: </a:t>
            </a:r>
            <a:r>
              <a:rPr lang="es-ES" sz="1400" dirty="0"/>
              <a:t>Rafael Zambrano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err="1"/>
              <a:t>rafael</a:t>
            </a:r>
            <a:r>
              <a:rPr lang="es-ES" sz="1400"/>
              <a:t>@thebridgeschool.es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 </a:t>
            </a:r>
            <a:endParaRPr sz="1400" dirty="0"/>
          </a:p>
        </p:txBody>
      </p:sp>
      <p:sp>
        <p:nvSpPr>
          <p:cNvPr id="143" name="Google Shape;143;p26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s-ES" sz="1600" dirty="0"/>
                  <a:t>Formalmente, tenemos los datos en una matriz de </a:t>
                </a:r>
                <a:r>
                  <a:rPr lang="es-ES" sz="1600" i="1" dirty="0"/>
                  <a:t>n</a:t>
                </a:r>
                <a:r>
                  <a:rPr lang="es-ES" sz="1600" dirty="0"/>
                  <a:t> filas (observaciones) y </a:t>
                </a:r>
                <a:r>
                  <a:rPr lang="es-ES" sz="1600" i="1" dirty="0"/>
                  <a:t>k </a:t>
                </a:r>
                <a:r>
                  <a:rPr lang="es-ES" sz="1600" dirty="0"/>
                  <a:t>columnas (variables)</a:t>
                </a:r>
                <a:endParaRPr lang="es-E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ar-A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ar-A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	 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sz="1400" dirty="0"/>
              </a:p>
              <a:p>
                <a:pPr marL="285750" indent="-285750"/>
                <a:r>
                  <a:rPr lang="es-ES" sz="1600" dirty="0"/>
                  <a:t>A veces el principal interés se centra en una sola variable (aprendizaje supervisado)</a:t>
                </a:r>
              </a:p>
              <a:p>
                <a:pPr marL="0" indent="0">
                  <a:buNone/>
                </a:pPr>
                <a:endParaRPr lang="es-ES" sz="500" dirty="0"/>
              </a:p>
              <a:p>
                <a:pPr marL="285750" indent="-285750"/>
                <a:r>
                  <a:rPr lang="es-ES" sz="1600" dirty="0"/>
                  <a:t>Otras veces todas las variables son igual de importantes (aprendizaje no supervisado)</a:t>
                </a:r>
                <a:endParaRPr lang="ar-AE" sz="16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60" y="1152474"/>
                <a:ext cx="8663940" cy="399102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lecha: hacia arriba 2">
            <a:extLst>
              <a:ext uri="{FF2B5EF4-FFF2-40B4-BE49-F238E27FC236}">
                <a16:creationId xmlns:a16="http://schemas.microsoft.com/office/drawing/2014/main" id="{F0EEB40F-BB23-4E86-A25A-92B5C8866039}"/>
              </a:ext>
            </a:extLst>
          </p:cNvPr>
          <p:cNvSpPr/>
          <p:nvPr/>
        </p:nvSpPr>
        <p:spPr>
          <a:xfrm>
            <a:off x="1303020" y="3025140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CDDEAD2F-D8E5-4EE0-A243-486AAAD1CC60}"/>
              </a:ext>
            </a:extLst>
          </p:cNvPr>
          <p:cNvSpPr/>
          <p:nvPr/>
        </p:nvSpPr>
        <p:spPr>
          <a:xfrm>
            <a:off x="4099560" y="2983230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52100E-38DA-4816-8514-2202A4BB3062}"/>
              </a:ext>
            </a:extLst>
          </p:cNvPr>
          <p:cNvSpPr txBox="1"/>
          <p:nvPr/>
        </p:nvSpPr>
        <p:spPr>
          <a:xfrm>
            <a:off x="930345" y="355516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Matriz 3x2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741862-4F84-4777-A8A7-BE1BFA6D3474}"/>
              </a:ext>
            </a:extLst>
          </p:cNvPr>
          <p:cNvSpPr txBox="1"/>
          <p:nvPr/>
        </p:nvSpPr>
        <p:spPr>
          <a:xfrm>
            <a:off x="3719265" y="355516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Matriz 2x3</a:t>
            </a:r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479FE5C1-1347-4E8E-8B65-257B5B96857D}"/>
              </a:ext>
            </a:extLst>
          </p:cNvPr>
          <p:cNvSpPr/>
          <p:nvPr/>
        </p:nvSpPr>
        <p:spPr>
          <a:xfrm>
            <a:off x="7368540" y="3099167"/>
            <a:ext cx="487680" cy="388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D1210D-9D11-4B01-A123-A8CBDB186F91}"/>
              </a:ext>
            </a:extLst>
          </p:cNvPr>
          <p:cNvSpPr txBox="1"/>
          <p:nvPr/>
        </p:nvSpPr>
        <p:spPr>
          <a:xfrm>
            <a:off x="6926959" y="35551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Matriz </a:t>
            </a:r>
            <a:r>
              <a:rPr lang="es-ES" sz="1800" i="1" dirty="0">
                <a:solidFill>
                  <a:schemeClr val="accent3"/>
                </a:solidFill>
                <a:latin typeface="Proxima Nova"/>
                <a:sym typeface="Proxima Nova"/>
              </a:rPr>
              <a:t>n</a:t>
            </a:r>
            <a:r>
              <a:rPr lang="es-ES" sz="1800" dirty="0">
                <a:solidFill>
                  <a:schemeClr val="accent3"/>
                </a:solidFill>
                <a:latin typeface="Proxima Nova"/>
                <a:sym typeface="Proxima Nova"/>
              </a:rPr>
              <a:t> x </a:t>
            </a:r>
            <a:r>
              <a:rPr lang="es-ES" sz="1800" i="1" dirty="0">
                <a:solidFill>
                  <a:schemeClr val="accent3"/>
                </a:solidFill>
                <a:latin typeface="Proxima Nova"/>
                <a:sym typeface="Proxima Nova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163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3" grpId="0" animBg="1"/>
      <p:bldP spid="7" grpId="0" animBg="1"/>
      <p:bldP spid="4" grpId="0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una matriz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/>
              </a:p>
              <a:p>
                <a:pPr marL="0" lvl="0" indent="0">
                  <a:buNone/>
                </a:pPr>
                <a:endParaRPr lang="es-ES" sz="20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/>
                  <a:t>: valor de la matriz </a:t>
                </a:r>
                <a:r>
                  <a:rPr lang="es-ES" sz="2000" i="1" dirty="0"/>
                  <a:t>A</a:t>
                </a:r>
                <a:r>
                  <a:rPr lang="es-ES" sz="2000" dirty="0"/>
                  <a:t> en la fila </a:t>
                </a:r>
                <a:r>
                  <a:rPr lang="es-ES" sz="2000" i="1" dirty="0"/>
                  <a:t>i</a:t>
                </a:r>
                <a:r>
                  <a:rPr lang="es-ES" sz="2000" dirty="0"/>
                  <a:t> y la columna </a:t>
                </a:r>
                <a:r>
                  <a:rPr lang="es-ES" sz="2000" i="1" dirty="0"/>
                  <a:t>j</a:t>
                </a:r>
              </a:p>
              <a:p>
                <a:pPr marL="0" lvl="0" indent="0">
                  <a:buNone/>
                </a:pPr>
                <a:endParaRPr lang="es-ES" sz="2000"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E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s-E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4672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EBAE355F-63BB-45EC-AD8D-5D1B72660535}"/>
              </a:ext>
            </a:extLst>
          </p:cNvPr>
          <p:cNvSpPr txBox="1"/>
          <p:nvPr/>
        </p:nvSpPr>
        <p:spPr>
          <a:xfrm>
            <a:off x="1836420" y="393006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3"/>
                </a:solidFill>
                <a:latin typeface="Proxima Nova"/>
                <a:sym typeface="Proxima Nova"/>
              </a:rPr>
              <a:t>No definido (error)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8FC1FF9-909D-43F5-A218-D6C1AA1056E6}"/>
              </a:ext>
            </a:extLst>
          </p:cNvPr>
          <p:cNvCxnSpPr/>
          <p:nvPr/>
        </p:nvCxnSpPr>
        <p:spPr>
          <a:xfrm flipH="1">
            <a:off x="1318260" y="413012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Vectores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37235"/>
                <a:ext cx="39999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s-ES" sz="2000" dirty="0"/>
                  <a:t>Son matrices </a:t>
                </a:r>
                <a:r>
                  <a:rPr lang="es-ES" sz="2000" i="1" dirty="0"/>
                  <a:t>n </a:t>
                </a:r>
                <a:r>
                  <a:rPr lang="es-ES" sz="2000" dirty="0"/>
                  <a:t>x 1</a:t>
                </a:r>
              </a:p>
              <a:p>
                <a:pPr marL="0" lvl="0" indent="0">
                  <a:buNone/>
                </a:pPr>
                <a:endParaRPr lang="es-ES" sz="1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s-E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s-E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Google Shape;9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37235"/>
                <a:ext cx="3999900" cy="3416400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5144100" y="1154330"/>
                <a:ext cx="39999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2000" dirty="0"/>
                  <a:t>Indexación: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s-ES" sz="2000" dirty="0"/>
                  <a:t> 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ES" sz="2000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s-ES" sz="2000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s-ES" sz="2000" dirty="0"/>
                  <a:t>Un “escalar” corresponde a un número real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2" name="Google Shape;92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144100" y="1154330"/>
                <a:ext cx="3999900" cy="3416400"/>
              </a:xfrm>
              <a:prstGeom prst="rect">
                <a:avLst/>
              </a:prstGeom>
              <a:blipFill>
                <a:blip r:embed="rId4"/>
                <a:stretch>
                  <a:fillRect l="-1677" b="-33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6403755-785A-4506-9261-B66864CE959F}"/>
              </a:ext>
            </a:extLst>
          </p:cNvPr>
          <p:cNvSpPr txBox="1"/>
          <p:nvPr/>
        </p:nvSpPr>
        <p:spPr>
          <a:xfrm>
            <a:off x="1442681" y="2356455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3"/>
                </a:solidFill>
                <a:latin typeface="Proxima Nova"/>
                <a:sym typeface="Proxima Nova"/>
              </a:rPr>
              <a:t>Vector de 4 dimensiones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/>
      <p:bldP spid="9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36;p25">
                <a:extLst>
                  <a:ext uri="{FF2B5EF4-FFF2-40B4-BE49-F238E27FC236}">
                    <a16:creationId xmlns:a16="http://schemas.microsoft.com/office/drawing/2014/main" id="{4C8A51D1-B675-4A34-A1BC-2A298AFC7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250" y="526350"/>
                <a:ext cx="8554690" cy="409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r>
                  <a:rPr lang="es-ES" sz="4800" dirty="0">
                    <a:solidFill>
                      <a:srgbClr val="00B050"/>
                    </a:solidFill>
                  </a:rPr>
                  <a:t>Escalar</a:t>
                </a:r>
                <a:r>
                  <a:rPr lang="es-ES" sz="4800" dirty="0"/>
                  <a:t>	</a:t>
                </a:r>
                <a:r>
                  <a:rPr lang="es-ES" sz="4800" dirty="0">
                    <a:solidFill>
                      <a:srgbClr val="0070C0"/>
                    </a:solidFill>
                  </a:rPr>
                  <a:t>Vector</a:t>
                </a:r>
                <a:r>
                  <a:rPr lang="es-ES" sz="4800" dirty="0"/>
                  <a:t>		   </a:t>
                </a:r>
                <a:r>
                  <a:rPr lang="es-ES" sz="4800" dirty="0">
                    <a:solidFill>
                      <a:schemeClr val="accent6">
                        <a:lumMod val="50000"/>
                      </a:schemeClr>
                    </a:solidFill>
                  </a:rPr>
                  <a:t>Matriz</a:t>
                </a:r>
                <a:br>
                  <a:rPr lang="es-ES" sz="48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br>
                  <a:rPr lang="es-ES" sz="4800" dirty="0"/>
                </a:br>
                <a:r>
                  <a:rPr lang="es-ES" sz="4800" dirty="0"/>
                  <a:t>     </a:t>
                </a:r>
                <a14:m>
                  <m:oMath xmlns:m="http://schemas.openxmlformats.org/officeDocument/2006/math">
                    <m:r>
                      <a:rPr lang="es-ES" sz="4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ES" sz="4800" dirty="0"/>
                  <a:t>	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ar-AE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ar-AE" sz="48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4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48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4800" dirty="0"/>
              </a:p>
            </p:txBody>
          </p:sp>
        </mc:Choice>
        <mc:Fallback xmlns="">
          <p:sp>
            <p:nvSpPr>
              <p:cNvPr id="10" name="Google Shape;136;p25">
                <a:extLst>
                  <a:ext uri="{FF2B5EF4-FFF2-40B4-BE49-F238E27FC236}">
                    <a16:creationId xmlns:a16="http://schemas.microsoft.com/office/drawing/2014/main" id="{4C8A51D1-B675-4A34-A1BC-2A298AFC7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50" y="526350"/>
                <a:ext cx="8554690" cy="4090800"/>
              </a:xfrm>
              <a:prstGeom prst="rect">
                <a:avLst/>
              </a:prstGeom>
              <a:blipFill>
                <a:blip r:embed="rId3"/>
                <a:stretch>
                  <a:fillRect l="-3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6497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Álgebra Lineal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sz="2800" dirty="0">
                <a:solidFill>
                  <a:srgbClr val="000000"/>
                </a:solidFill>
              </a:rPr>
              <a:t> 2. Suma, Resta y Multiplicación por escalares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33846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1807</Words>
  <Application>Microsoft Office PowerPoint</Application>
  <PresentationFormat>Presentación en pantalla (16:9)</PresentationFormat>
  <Paragraphs>499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6" baseType="lpstr">
      <vt:lpstr>Proxima Nova</vt:lpstr>
      <vt:lpstr>Calibri</vt:lpstr>
      <vt:lpstr>Wingdings</vt:lpstr>
      <vt:lpstr>Core Sans C 45 Regular</vt:lpstr>
      <vt:lpstr>Arial</vt:lpstr>
      <vt:lpstr>Core Sans C 65 Bold</vt:lpstr>
      <vt:lpstr>Cambria Math</vt:lpstr>
      <vt:lpstr>Helvetica Neue</vt:lpstr>
      <vt:lpstr>Segoe UI</vt:lpstr>
      <vt:lpstr>Spearmint</vt:lpstr>
      <vt:lpstr>Office Theme</vt:lpstr>
      <vt:lpstr>Presentación de PowerPoint</vt:lpstr>
      <vt:lpstr>Introducción</vt:lpstr>
      <vt:lpstr>Álgebra Lineal  1. Matrices y Vectores</vt:lpstr>
      <vt:lpstr>Matrices</vt:lpstr>
      <vt:lpstr>Matrices</vt:lpstr>
      <vt:lpstr>Elementos de una matriz</vt:lpstr>
      <vt:lpstr>Vectores</vt:lpstr>
      <vt:lpstr>Presentación de PowerPoint</vt:lpstr>
      <vt:lpstr>Álgebra Lineal   2. Suma, Resta y Multiplicación por escalares</vt:lpstr>
      <vt:lpstr>Suma de Matrices</vt:lpstr>
      <vt:lpstr>Multiplicación por un escalar</vt:lpstr>
      <vt:lpstr>Combinación de operaciones</vt:lpstr>
      <vt:lpstr>Álgebra Lineal   3. Operaciones con vectores</vt:lpstr>
      <vt:lpstr>Producto escalar de dos vectores</vt:lpstr>
      <vt:lpstr>Módulo o norma de un vector</vt:lpstr>
      <vt:lpstr>Vectores unitarios</vt:lpstr>
      <vt:lpstr>Vectores: representación geométrica</vt:lpstr>
      <vt:lpstr>Vectores: representación geométrica</vt:lpstr>
      <vt:lpstr>Vectores: representación geométrica</vt:lpstr>
      <vt:lpstr>Álgebra Lineal   4. Representación vectorial de objetos</vt:lpstr>
      <vt:lpstr>Vectores y puntos</vt:lpstr>
      <vt:lpstr>Representación vectorial de objetos</vt:lpstr>
      <vt:lpstr>Representación vectorial de objetos</vt:lpstr>
      <vt:lpstr>Distancia</vt:lpstr>
      <vt:lpstr>Distancia</vt:lpstr>
      <vt:lpstr>Distancia</vt:lpstr>
      <vt:lpstr>Similitud</vt:lpstr>
      <vt:lpstr>Similitud del coseno</vt:lpstr>
      <vt:lpstr>Ejemplo: Segmentación</vt:lpstr>
      <vt:lpstr>Álgebra Lineal   5. Multiplicación de matrices</vt:lpstr>
      <vt:lpstr>Multiplicaciones de matrices y vectores</vt:lpstr>
      <vt:lpstr>Multiplicaciones entre matrices</vt:lpstr>
      <vt:lpstr>Propiedades de la multiplicación de matrices</vt:lpstr>
      <vt:lpstr>Propiedades de la multiplicación de matrices</vt:lpstr>
      <vt:lpstr>Matriz Identidad</vt:lpstr>
      <vt:lpstr>Matriz Identidad</vt:lpstr>
      <vt:lpstr>Álgebra Lineal   6. Matriz Inversa y Traspuesta</vt:lpstr>
      <vt:lpstr>Matriz inversa</vt:lpstr>
      <vt:lpstr>Matriz inversa</vt:lpstr>
      <vt:lpstr>Matriz traspuesta</vt:lpstr>
      <vt:lpstr>Álgebra Lineal   7. Combinaciones Lineales</vt:lpstr>
      <vt:lpstr>Combinaciones Lineales</vt:lpstr>
      <vt:lpstr>Combinaciones Lineales</vt:lpstr>
      <vt:lpstr>Conclusiones Álgebra Lineal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matemáticas y estadística</dc:title>
  <cp:lastModifiedBy>Rafael Zambrano Lopez</cp:lastModifiedBy>
  <cp:revision>123</cp:revision>
  <dcterms:modified xsi:type="dcterms:W3CDTF">2021-02-18T16:47:57Z</dcterms:modified>
</cp:coreProperties>
</file>