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1" r:id="rId1"/>
  </p:sldMasterIdLst>
  <p:notesMasterIdLst>
    <p:notesMasterId r:id="rId17"/>
  </p:notesMasterIdLst>
  <p:sldIdLst>
    <p:sldId id="256" r:id="rId2"/>
    <p:sldId id="257" r:id="rId3"/>
    <p:sldId id="258" r:id="rId4"/>
    <p:sldId id="263" r:id="rId5"/>
    <p:sldId id="261" r:id="rId6"/>
    <p:sldId id="262" r:id="rId7"/>
    <p:sldId id="271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7AC588FF-FC21-4024-8D8E-E0F8865CF398}">
          <p14:sldIdLst>
            <p14:sldId id="256"/>
            <p14:sldId id="257"/>
            <p14:sldId id="258"/>
            <p14:sldId id="263"/>
            <p14:sldId id="261"/>
            <p14:sldId id="262"/>
            <p14:sldId id="271"/>
            <p14:sldId id="266"/>
            <p14:sldId id="267"/>
            <p14:sldId id="268"/>
            <p14:sldId id="269"/>
            <p14:sldId id="270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E147C-AA65-447C-BCCD-710E39FCD46C}" type="datetimeFigureOut">
              <a:rPr lang="zh-TW" altLang="en-US" smtClean="0"/>
              <a:t>2015/9/29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73E05-DEF4-44E6-91AA-0A395D2474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905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73E05-DEF4-44E6-91AA-0A395D2474E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810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79FB-98E9-4AD9-8781-61BCFFDB0F2B}" type="datetime1">
              <a:rPr lang="zh-TW" altLang="en-US" smtClean="0"/>
              <a:t>2015/9/29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53224D0-88C8-4D69-B6A8-DEDEB5EC6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70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D734-9D98-4A98-9E19-7EFE4887E21E}" type="datetime1">
              <a:rPr lang="zh-TW" altLang="en-US" smtClean="0"/>
              <a:t>2015/9/29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3224D0-88C8-4D69-B6A8-DEDEB5EC6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614087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D734-9D98-4A98-9E19-7EFE4887E21E}" type="datetime1">
              <a:rPr lang="zh-TW" altLang="en-US" smtClean="0"/>
              <a:t>2015/9/29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3224D0-88C8-4D69-B6A8-DEDEB5EC659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638760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D734-9D98-4A98-9E19-7EFE4887E21E}" type="datetime1">
              <a:rPr lang="zh-TW" altLang="en-US" smtClean="0"/>
              <a:t>2015/9/29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3224D0-88C8-4D69-B6A8-DEDEB5EC6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69493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D734-9D98-4A98-9E19-7EFE4887E21E}" type="datetime1">
              <a:rPr lang="zh-TW" altLang="en-US" smtClean="0"/>
              <a:t>2015/9/29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3224D0-88C8-4D69-B6A8-DEDEB5EC659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803536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D734-9D98-4A98-9E19-7EFE4887E21E}" type="datetime1">
              <a:rPr lang="zh-TW" altLang="en-US" smtClean="0"/>
              <a:t>2015/9/29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3224D0-88C8-4D69-B6A8-DEDEB5EC6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1856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B7C8-D3B0-4F18-A8D4-75C71B18EA40}" type="datetime1">
              <a:rPr lang="zh-TW" altLang="en-US" smtClean="0"/>
              <a:t>2015/9/29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4D0-88C8-4D69-B6A8-DEDEB5EC6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240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1033-5BA3-4324-B74D-6A919A75A912}" type="datetime1">
              <a:rPr lang="zh-TW" altLang="en-US" smtClean="0"/>
              <a:t>2015/9/29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4D0-88C8-4D69-B6A8-DEDEB5EC6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66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7E1E-63B5-4774-A6C1-143684EEA6E9}" type="datetime1">
              <a:rPr lang="zh-TW" altLang="en-US" smtClean="0"/>
              <a:t>2015/9/29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4D0-88C8-4D69-B6A8-DEDEB5EC6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09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BFA8D-7D66-4BBB-9CCA-A43ADC3CE071}" type="datetime1">
              <a:rPr lang="zh-TW" altLang="en-US" smtClean="0"/>
              <a:t>2015/9/29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3224D0-88C8-4D69-B6A8-DEDEB5EC6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57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9BFA-65BF-47B9-A6B1-AC47F0EAA4EC}" type="datetime1">
              <a:rPr lang="zh-TW" altLang="en-US" smtClean="0"/>
              <a:t>2015/9/29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53224D0-88C8-4D69-B6A8-DEDEB5EC6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236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F399-DE5D-49AD-BE92-77F3B0F9BA5C}" type="datetime1">
              <a:rPr lang="zh-TW" altLang="en-US" smtClean="0"/>
              <a:t>2015/9/29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53224D0-88C8-4D69-B6A8-DEDEB5EC6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89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889D-0216-4203-98A5-C5F48ADB5624}" type="datetime1">
              <a:rPr lang="zh-TW" altLang="en-US" smtClean="0"/>
              <a:t>2015/9/29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4D0-88C8-4D69-B6A8-DEDEB5EC6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18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4B6A-8A84-4C73-BDF9-7B93CE48E34B}" type="datetime1">
              <a:rPr lang="zh-TW" altLang="en-US" smtClean="0"/>
              <a:t>2015/9/29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4D0-88C8-4D69-B6A8-DEDEB5EC6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162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F2F8-E4D9-4F01-8794-FDA7E11747D1}" type="datetime1">
              <a:rPr lang="zh-TW" altLang="en-US" smtClean="0"/>
              <a:t>2015/9/29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4D0-88C8-4D69-B6A8-DEDEB5EC6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86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B1E1-999B-45CB-88E7-E767B1437E4B}" type="datetime1">
              <a:rPr lang="zh-TW" altLang="en-US" smtClean="0"/>
              <a:t>2015/9/29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3224D0-88C8-4D69-B6A8-DEDEB5EC6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40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D734-9D98-4A98-9E19-7EFE4887E21E}" type="datetime1">
              <a:rPr lang="zh-TW" altLang="en-US" smtClean="0"/>
              <a:t>2015/9/29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53224D0-88C8-4D69-B6A8-DEDEB5EC6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58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  <p:sldLayoutId id="2147483914" r:id="rId13"/>
    <p:sldLayoutId id="2147483915" r:id="rId14"/>
    <p:sldLayoutId id="2147483916" r:id="rId15"/>
    <p:sldLayoutId id="214748391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nlp.stanford.edu/software/crf-faq.s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nlp.stanford.edu:8080/n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nlp.stanford.edu/software/CRF-NER.s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pdf/1011.4088v1.pdf" TargetMode="External"/><Relationship Id="rId2" Type="http://schemas.openxmlformats.org/officeDocument/2006/relationships/hyperlink" Target="http://people.cs.umass.edu/~mccallum/papers/crf-tutorial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nlp.stanford.edu/software/CRF-NER.s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nlp.stanford.edu/software/segmenter.shtml" TargetMode="External"/><Relationship Id="rId2" Type="http://schemas.openxmlformats.org/officeDocument/2006/relationships/hyperlink" Target="http://nlp.stanford.edu/software/CRF-NER.shtml#Model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800" dirty="0" smtClean="0"/>
              <a:t>Stanford Named Entity Recognizer</a:t>
            </a:r>
            <a:br>
              <a:rPr lang="en-US" altLang="zh-TW" sz="4800" dirty="0" smtClean="0"/>
            </a:br>
            <a:r>
              <a:rPr lang="en-US" altLang="zh-TW" sz="4800" dirty="0" smtClean="0"/>
              <a:t>(NER)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王景逸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4D0-88C8-4D69-B6A8-DEDEB5EC659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048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訓練模型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參考</a:t>
            </a:r>
            <a:r>
              <a:rPr lang="en-US" altLang="zh-TW" dirty="0">
                <a:hlinkClick r:id="rId2"/>
              </a:rPr>
              <a:t>http://nlp.stanford.edu/software/crf-faq.shtml</a:t>
            </a:r>
            <a:endParaRPr lang="en-US" altLang="zh-TW" dirty="0"/>
          </a:p>
          <a:p>
            <a:r>
              <a:rPr lang="zh-TW" altLang="en-US" dirty="0" smtClean="0"/>
              <a:t>準備兩個檔案</a:t>
            </a:r>
            <a:r>
              <a:rPr lang="en-US" altLang="zh-TW" dirty="0" smtClean="0"/>
              <a:t>, </a:t>
            </a:r>
            <a:r>
              <a:rPr lang="zh-TW" altLang="en-US" dirty="0" smtClean="0"/>
              <a:t>配置</a:t>
            </a:r>
            <a:r>
              <a:rPr lang="zh-TW" altLang="en-US" dirty="0"/>
              <a:t>檔案</a:t>
            </a:r>
            <a:r>
              <a:rPr lang="en-US" altLang="zh-TW" dirty="0" smtClean="0"/>
              <a:t>,</a:t>
            </a:r>
            <a:r>
              <a:rPr lang="zh-TW" altLang="en-US" dirty="0" smtClean="0"/>
              <a:t> 訓練檔案</a:t>
            </a:r>
            <a:endParaRPr lang="en-US" altLang="zh-TW" dirty="0" smtClean="0"/>
          </a:p>
          <a:p>
            <a:r>
              <a:rPr lang="zh-TW" altLang="en-US" dirty="0" smtClean="0"/>
              <a:t>配置檔案指示訓練檔案名稱</a:t>
            </a:r>
            <a:r>
              <a:rPr lang="en-US" altLang="zh-TW" dirty="0" smtClean="0"/>
              <a:t>,</a:t>
            </a:r>
            <a:r>
              <a:rPr lang="zh-TW" altLang="en-US" dirty="0" smtClean="0"/>
              <a:t> 輸出模型名稱</a:t>
            </a:r>
            <a:r>
              <a:rPr lang="en-US" altLang="zh-TW" dirty="0" smtClean="0"/>
              <a:t>,</a:t>
            </a:r>
            <a:r>
              <a:rPr lang="zh-TW" altLang="en-US" dirty="0" smtClean="0"/>
              <a:t> 與配置喜好</a:t>
            </a:r>
            <a:endParaRPr lang="en-US" altLang="zh-TW" dirty="0" smtClean="0"/>
          </a:p>
          <a:p>
            <a:r>
              <a:rPr lang="zh-TW" altLang="en-US" dirty="0" smtClean="0"/>
              <a:t>訓練檔案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訓練檔案內每個</a:t>
            </a:r>
            <a:r>
              <a:rPr lang="en-US" altLang="zh-TW" dirty="0" smtClean="0"/>
              <a:t>token</a:t>
            </a:r>
            <a:r>
              <a:rPr lang="zh-TW" altLang="en-US" dirty="0" smtClean="0"/>
              <a:t>不同行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且每個</a:t>
            </a:r>
            <a:r>
              <a:rPr lang="en-US" altLang="zh-TW" dirty="0" smtClean="0"/>
              <a:t>token</a:t>
            </a:r>
            <a:r>
              <a:rPr lang="zh-TW" altLang="en-US" dirty="0" smtClean="0"/>
              <a:t>後面接一個</a:t>
            </a:r>
            <a:r>
              <a:rPr lang="en-US" altLang="zh-TW" dirty="0" smtClean="0"/>
              <a:t>Tab,</a:t>
            </a:r>
            <a:r>
              <a:rPr lang="zh-TW" altLang="en-US" dirty="0" smtClean="0"/>
              <a:t> 再接分類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即為</a:t>
            </a:r>
            <a:r>
              <a:rPr lang="en-US" altLang="zh-TW" dirty="0" smtClean="0"/>
              <a:t>&lt;token , tab , </a:t>
            </a:r>
            <a:r>
              <a:rPr lang="zh-TW" altLang="en-US" dirty="0" smtClean="0"/>
              <a:t>分類</a:t>
            </a:r>
            <a:r>
              <a:rPr lang="en-US" altLang="zh-TW" dirty="0" smtClean="0"/>
              <a:t>&gt;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分類自訂</a:t>
            </a:r>
            <a:r>
              <a:rPr lang="en-US" altLang="zh-TW" dirty="0" smtClean="0"/>
              <a:t>, </a:t>
            </a:r>
            <a:r>
              <a:rPr lang="zh-TW" altLang="en-US" dirty="0" smtClean="0"/>
              <a:t>例如</a:t>
            </a:r>
            <a:r>
              <a:rPr lang="en-US" altLang="zh-TW" dirty="0" smtClean="0"/>
              <a:t>Person</a:t>
            </a:r>
            <a:br>
              <a:rPr lang="en-US" altLang="zh-TW" dirty="0" smtClean="0"/>
            </a:br>
            <a:r>
              <a:rPr lang="zh-TW" altLang="en-US" dirty="0" smtClean="0"/>
              <a:t>沒有想要分類的</a:t>
            </a:r>
            <a:r>
              <a:rPr lang="en-US" altLang="zh-TW" dirty="0" smtClean="0"/>
              <a:t>token</a:t>
            </a:r>
            <a:r>
              <a:rPr lang="zh-TW" altLang="en-US" dirty="0" smtClean="0"/>
              <a:t>就用</a:t>
            </a:r>
            <a:r>
              <a:rPr lang="en-US" altLang="zh-TW" dirty="0" smtClean="0"/>
              <a:t>O</a:t>
            </a:r>
            <a:r>
              <a:rPr lang="zh-TW" altLang="en-US" dirty="0" smtClean="0"/>
              <a:t>表示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4D0-88C8-4D69-B6A8-DEDEB5EC659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483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訓練模型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6213594" cy="3777622"/>
          </a:xfrm>
        </p:spPr>
        <p:txBody>
          <a:bodyPr/>
          <a:lstStyle/>
          <a:p>
            <a:r>
              <a:rPr lang="zh-TW" altLang="en-US" dirty="0" smtClean="0"/>
              <a:t>配置檔案</a:t>
            </a:r>
            <a:r>
              <a:rPr lang="en-US" altLang="zh-TW" dirty="0" smtClean="0"/>
              <a:t>(.prop)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half" idx="2"/>
          </p:nvPr>
        </p:nvSpPr>
        <p:spPr>
          <a:xfrm>
            <a:off x="9005899" y="2133600"/>
            <a:ext cx="4313864" cy="3777622"/>
          </a:xfrm>
        </p:spPr>
        <p:txBody>
          <a:bodyPr/>
          <a:lstStyle/>
          <a:p>
            <a:r>
              <a:rPr lang="zh-TW" altLang="en-US" dirty="0" smtClean="0"/>
              <a:t>訓練</a:t>
            </a:r>
            <a:r>
              <a:rPr lang="zh-TW" altLang="en-US" dirty="0"/>
              <a:t>檔案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4D0-88C8-4D69-B6A8-DEDEB5EC659E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899" y="2731576"/>
            <a:ext cx="2295845" cy="3172268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731576"/>
            <a:ext cx="5108125" cy="415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9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訓練模型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lang="zh-TW" altLang="en-US" dirty="0" smtClean="0"/>
              <a:t>下達指令</a:t>
            </a:r>
            <a:r>
              <a:rPr lang="en-US" altLang="zh-TW" dirty="0" smtClean="0"/>
              <a:t>	</a:t>
            </a:r>
            <a:br>
              <a:rPr lang="en-US" altLang="zh-TW" dirty="0" smtClean="0"/>
            </a:br>
            <a:r>
              <a:rPr lang="en-US" altLang="zh-TW" dirty="0" smtClean="0"/>
              <a:t>java </a:t>
            </a:r>
            <a:r>
              <a:rPr lang="en-US" altLang="zh-TW" dirty="0"/>
              <a:t>-</a:t>
            </a:r>
            <a:r>
              <a:rPr lang="en-US" altLang="zh-TW" dirty="0" err="1"/>
              <a:t>cp</a:t>
            </a:r>
            <a:r>
              <a:rPr lang="en-US" altLang="zh-TW" dirty="0"/>
              <a:t> stanford-ner.jar </a:t>
            </a:r>
            <a:r>
              <a:rPr lang="en-US" altLang="zh-TW" dirty="0" err="1"/>
              <a:t>edu.stanford.nlp.ie.crf.CRFClassifier</a:t>
            </a:r>
            <a:r>
              <a:rPr lang="en-US" altLang="zh-TW" dirty="0"/>
              <a:t> </a:t>
            </a:r>
            <a:r>
              <a:rPr lang="en-US" altLang="zh-TW" dirty="0" smtClean="0"/>
              <a:t>–prop</a:t>
            </a:r>
            <a:r>
              <a:rPr lang="zh-TW" altLang="en-US" dirty="0" smtClean="0"/>
              <a:t> 配置檔案名稱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即可訓練模型</a:t>
            </a:r>
            <a:endParaRPr lang="en-US" altLang="zh-TW" dirty="0" smtClean="0"/>
          </a:p>
          <a:p>
            <a:r>
              <a:rPr lang="zh-TW" altLang="en-US" dirty="0" smtClean="0"/>
              <a:t>執行結果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4D0-88C8-4D69-B6A8-DEDEB5EC659E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344" y="3662235"/>
            <a:ext cx="6175376" cy="246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8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輸出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Save Tagged File As</a:t>
            </a:r>
            <a:r>
              <a:rPr lang="zh-TW" altLang="en-US" dirty="0" smtClean="0"/>
              <a:t>來儲存結果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xfrm>
            <a:off x="6903076" y="2133600"/>
            <a:ext cx="4313864" cy="3777622"/>
          </a:xfrm>
        </p:spPr>
        <p:txBody>
          <a:bodyPr/>
          <a:lstStyle/>
          <a:p>
            <a:r>
              <a:rPr lang="zh-TW" altLang="en-US" dirty="0" smtClean="0"/>
              <a:t>輸出結果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4D0-88C8-4D69-B6A8-DEDEB5EC659E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1" y="2829170"/>
            <a:ext cx="3484043" cy="380494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076" y="2829170"/>
            <a:ext cx="4165258" cy="351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53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Online Demo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Online Demo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4D0-88C8-4D69-B6A8-DEDEB5EC659E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1" y="2549892"/>
            <a:ext cx="5817811" cy="169040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4240298"/>
            <a:ext cx="5817810" cy="242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9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Online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4D0-88C8-4D69-B6A8-DEDEB5EC659E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21" y="1512398"/>
            <a:ext cx="10990310" cy="5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22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背景</a:t>
            </a:r>
            <a:r>
              <a:rPr lang="en-US" altLang="zh-TW" dirty="0" smtClean="0"/>
              <a:t>/</a:t>
            </a:r>
            <a:r>
              <a:rPr lang="zh-TW" altLang="en-US" dirty="0" smtClean="0"/>
              <a:t>目的</a:t>
            </a:r>
            <a:endParaRPr lang="en-US" altLang="zh-TW" dirty="0" smtClean="0"/>
          </a:p>
          <a:p>
            <a:r>
              <a:rPr lang="zh-TW" altLang="en-US" dirty="0" smtClean="0"/>
              <a:t>設置</a:t>
            </a:r>
            <a:endParaRPr lang="en-US" altLang="zh-TW" dirty="0" smtClean="0"/>
          </a:p>
          <a:p>
            <a:r>
              <a:rPr lang="zh-TW" altLang="en-US" dirty="0" smtClean="0"/>
              <a:t>使用範例</a:t>
            </a:r>
            <a:endParaRPr lang="en-US" altLang="zh-TW" dirty="0" smtClean="0"/>
          </a:p>
          <a:p>
            <a:r>
              <a:rPr lang="zh-TW" altLang="en-US" dirty="0" smtClean="0"/>
              <a:t>訓練模型</a:t>
            </a:r>
            <a:endParaRPr lang="en-US" altLang="zh-TW" dirty="0"/>
          </a:p>
          <a:p>
            <a:r>
              <a:rPr lang="zh-TW" altLang="en-US" dirty="0" smtClean="0"/>
              <a:t>輸出</a:t>
            </a:r>
            <a:endParaRPr lang="en-US" altLang="zh-TW" dirty="0" smtClean="0"/>
          </a:p>
          <a:p>
            <a:r>
              <a:rPr lang="en-US" altLang="zh-TW" smtClean="0"/>
              <a:t>Online </a:t>
            </a:r>
            <a:r>
              <a:rPr lang="en-US" altLang="zh-TW" smtClean="0"/>
              <a:t>Demo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4D0-88C8-4D69-B6A8-DEDEB5EC659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90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背景</a:t>
            </a:r>
            <a:r>
              <a:rPr lang="en-US" altLang="zh-TW" dirty="0"/>
              <a:t>/</a:t>
            </a:r>
            <a:r>
              <a:rPr lang="zh-TW" altLang="en-US" dirty="0"/>
              <a:t>目的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是</a:t>
            </a:r>
            <a:r>
              <a:rPr lang="en-US" altLang="zh-TW" dirty="0" smtClean="0"/>
              <a:t>Stanford</a:t>
            </a:r>
            <a:r>
              <a:rPr lang="zh-TW" altLang="en-US" dirty="0"/>
              <a:t> </a:t>
            </a:r>
            <a:r>
              <a:rPr lang="en-US" altLang="zh-TW" dirty="0" smtClean="0"/>
              <a:t>NLP</a:t>
            </a:r>
            <a:r>
              <a:rPr lang="zh-TW" altLang="en-US" dirty="0" smtClean="0"/>
              <a:t> </a:t>
            </a:r>
            <a:r>
              <a:rPr lang="en-US" altLang="zh-TW" dirty="0" smtClean="0"/>
              <a:t>Group</a:t>
            </a:r>
            <a:r>
              <a:rPr lang="zh-TW" altLang="en-US" dirty="0" smtClean="0"/>
              <a:t>下的一個計畫</a:t>
            </a:r>
            <a:endParaRPr lang="en-US" altLang="zh-TW" dirty="0"/>
          </a:p>
          <a:p>
            <a:r>
              <a:rPr lang="en-US" altLang="zh-TW" dirty="0" smtClean="0"/>
              <a:t>Named Entity Recognizer</a:t>
            </a:r>
          </a:p>
          <a:p>
            <a:r>
              <a:rPr lang="zh-TW" altLang="en-US" dirty="0" smtClean="0"/>
              <a:t>用來抓出文本中的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命名實體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</a:t>
            </a:r>
            <a:r>
              <a:rPr lang="en-US" altLang="zh-TW" dirty="0" smtClean="0"/>
              <a:t>(Named Entity)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例如 </a:t>
            </a:r>
            <a:r>
              <a:rPr lang="en-US" altLang="zh-TW" dirty="0" smtClean="0"/>
              <a:t>Time, Location, Organization, Person, Money, Percent, Date</a:t>
            </a:r>
            <a:endParaRPr lang="en-US" altLang="zh-TW" dirty="0"/>
          </a:p>
          <a:p>
            <a:r>
              <a:rPr lang="zh-TW" altLang="en-US" dirty="0" smtClean="0"/>
              <a:t>可下載英語、德語、西班牙語、中文之</a:t>
            </a:r>
            <a:r>
              <a:rPr lang="en-US" altLang="zh-TW" dirty="0" smtClean="0"/>
              <a:t>models</a:t>
            </a:r>
          </a:p>
          <a:p>
            <a:r>
              <a:rPr lang="en-US" altLang="zh-TW" dirty="0" smtClean="0">
                <a:hlinkClick r:id="rId2"/>
              </a:rPr>
              <a:t>http://nlp.stanford.edu/software/CRF-NER.shtml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4D0-88C8-4D69-B6A8-DEDEB5EC659E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047519" y="2503255"/>
            <a:ext cx="124655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218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背景</a:t>
            </a:r>
            <a:r>
              <a:rPr lang="en-US" altLang="zh-TW" dirty="0"/>
              <a:t>/</a:t>
            </a:r>
            <a:r>
              <a:rPr lang="zh-TW" altLang="en-US" dirty="0"/>
              <a:t>目的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CRF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Classifier</a:t>
            </a:r>
            <a:br>
              <a:rPr lang="en-US" altLang="zh-TW" dirty="0" smtClean="0"/>
            </a:br>
            <a:r>
              <a:rPr lang="en-US" altLang="zh-TW" dirty="0" smtClean="0"/>
              <a:t>linear chain </a:t>
            </a:r>
            <a:r>
              <a:rPr lang="en-US" altLang="zh-TW" b="1" dirty="0" smtClean="0">
                <a:solidFill>
                  <a:srgbClr val="0070C0"/>
                </a:solidFill>
              </a:rPr>
              <a:t>C</a:t>
            </a:r>
            <a:r>
              <a:rPr lang="en-US" altLang="zh-TW" b="1" dirty="0" smtClean="0"/>
              <a:t>onditional </a:t>
            </a:r>
            <a:r>
              <a:rPr lang="en-US" altLang="zh-TW" b="1" dirty="0" smtClean="0">
                <a:solidFill>
                  <a:srgbClr val="0070C0"/>
                </a:solidFill>
              </a:rPr>
              <a:t>R</a:t>
            </a:r>
            <a:r>
              <a:rPr lang="en-US" altLang="zh-TW" b="1" dirty="0" smtClean="0"/>
              <a:t>andom </a:t>
            </a:r>
            <a:r>
              <a:rPr lang="en-US" altLang="zh-TW" b="1" dirty="0" smtClean="0">
                <a:solidFill>
                  <a:srgbClr val="0070C0"/>
                </a:solidFill>
              </a:rPr>
              <a:t>F</a:t>
            </a:r>
            <a:r>
              <a:rPr lang="en-US" altLang="zh-TW" b="1" dirty="0" smtClean="0"/>
              <a:t>ield </a:t>
            </a:r>
            <a:r>
              <a:rPr lang="en-US" altLang="zh-TW" dirty="0" smtClean="0"/>
              <a:t>sequence models</a:t>
            </a:r>
            <a:br>
              <a:rPr lang="en-US" altLang="zh-TW" dirty="0" smtClean="0"/>
            </a:br>
            <a:r>
              <a:rPr lang="zh-TW" altLang="en-US" dirty="0" smtClean="0"/>
              <a:t>可利用資料來訓練模型，此訓練法將使標記與內文結構有關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相關論文連結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dirty="0" smtClean="0">
                <a:hlinkClick r:id="rId2"/>
              </a:rPr>
              <a:t>http://people.cs.umass.edu/~mccallum/papers/crf-tutorial.pdf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hlinkClick r:id="rId3"/>
              </a:rPr>
              <a:t>http://arxiv.org/pdf/1011.4088v1.pdf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4D0-88C8-4D69-B6A8-DEDEB5EC659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37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下載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>
                <a:hlinkClick r:id="rId2"/>
              </a:rPr>
              <a:t>http://nlp.stanford.edu/software/CRF-NER.shtml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執行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1800" dirty="0" smtClean="0"/>
              <a:t>由於作業系統預設給予</a:t>
            </a:r>
            <a:r>
              <a:rPr lang="en-US" altLang="zh-TW" sz="1800" dirty="0" smtClean="0"/>
              <a:t>Java</a:t>
            </a:r>
            <a:r>
              <a:rPr lang="zh-TW" altLang="en-US" sz="1800" dirty="0" smtClean="0"/>
              <a:t>的記憶體量不夠，建議以批次檔案來執行而非直接執行</a:t>
            </a:r>
            <a:r>
              <a:rPr lang="en-US" altLang="zh-TW" sz="1800" dirty="0" smtClean="0"/>
              <a:t>jar</a:t>
            </a:r>
            <a:r>
              <a:rPr lang="zh-TW" altLang="en-US" sz="1800" dirty="0" smtClean="0"/>
              <a:t>檔</a:t>
            </a: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en-US" altLang="zh-TW" sz="1800" dirty="0" smtClean="0"/>
              <a:t>for Windows:</a:t>
            </a:r>
            <a:br>
              <a:rPr lang="en-US" altLang="zh-TW" sz="1800" dirty="0" smtClean="0"/>
            </a:b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en-US" altLang="zh-TW" sz="1800" dirty="0" smtClean="0"/>
              <a:t>for Unix, Linux, Mac OSX</a:t>
            </a:r>
            <a:br>
              <a:rPr lang="en-US" altLang="zh-TW" sz="1800" dirty="0" smtClean="0"/>
            </a:br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4D0-88C8-4D69-B6A8-DEDEB5EC659E}" type="slidenum">
              <a:rPr lang="zh-TW" altLang="en-US" smtClean="0"/>
              <a:t>5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647" y="4632943"/>
            <a:ext cx="1896169" cy="37923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647" y="5024618"/>
            <a:ext cx="3151762" cy="53239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353" y="2950372"/>
            <a:ext cx="8183117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01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語言設定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1800" dirty="0" smtClean="0"/>
              <a:t>預設提供英文的</a:t>
            </a:r>
            <a:r>
              <a:rPr lang="en-US" altLang="zh-TW" sz="1800" dirty="0" smtClean="0"/>
              <a:t>CRF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models</a:t>
            </a:r>
            <a:r>
              <a:rPr lang="zh-TW" altLang="en-US" sz="1800" dirty="0" smtClean="0"/>
              <a:t>，可</a:t>
            </a:r>
            <a:r>
              <a:rPr lang="zh-TW" altLang="en-US" dirty="0" smtClean="0"/>
              <a:t>在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  <a:hlinkClick r:id="rId2"/>
              </a:rPr>
              <a:t>M</a:t>
            </a:r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  <a:hlinkClick r:id="rId2"/>
              </a:rPr>
              <a:t>odels</a:t>
            </a:r>
            <a:r>
              <a:rPr lang="zh-TW" altLang="en-US" sz="1800" dirty="0" smtClean="0"/>
              <a:t>下載其他語言的</a:t>
            </a:r>
            <a:r>
              <a:rPr lang="en-US" altLang="zh-TW" sz="1800" dirty="0" smtClean="0"/>
              <a:t>models</a:t>
            </a:r>
            <a:br>
              <a:rPr lang="en-US" altLang="zh-TW" sz="1800" dirty="0" smtClean="0"/>
            </a:br>
            <a:r>
              <a:rPr lang="zh-TW" altLang="en-US" sz="1800" dirty="0" smtClean="0"/>
              <a:t>將下載下來的</a:t>
            </a:r>
            <a:r>
              <a:rPr lang="en-US" altLang="zh-TW" sz="1800" dirty="0" smtClean="0"/>
              <a:t>jar</a:t>
            </a:r>
            <a:r>
              <a:rPr lang="zh-TW" altLang="en-US" sz="1800" dirty="0" smtClean="0"/>
              <a:t>檔解壓，找到</a:t>
            </a:r>
            <a:r>
              <a:rPr lang="en-US" altLang="zh-TW" sz="1800" dirty="0" smtClean="0"/>
              <a:t>model</a:t>
            </a:r>
            <a:r>
              <a:rPr lang="zh-TW" altLang="en-US" sz="1800" dirty="0" smtClean="0"/>
              <a:t>資料夾，裡面的</a:t>
            </a:r>
            <a:r>
              <a:rPr lang="en-US" altLang="zh-TW" sz="1800" dirty="0" smtClean="0"/>
              <a:t>.</a:t>
            </a:r>
            <a:r>
              <a:rPr lang="en-US" altLang="zh-TW" sz="1800" dirty="0" err="1" smtClean="0"/>
              <a:t>gz</a:t>
            </a:r>
            <a:r>
              <a:rPr lang="zh-TW" altLang="en-US" sz="1800" dirty="0" smtClean="0"/>
              <a:t>檔案即為該</a:t>
            </a:r>
            <a:r>
              <a:rPr lang="zh-TW" altLang="en-US" sz="1800" dirty="0"/>
              <a:t>語言</a:t>
            </a:r>
            <a:r>
              <a:rPr lang="zh-TW" altLang="en-US" sz="1800" dirty="0" smtClean="0"/>
              <a:t>訓練完後的</a:t>
            </a:r>
            <a:r>
              <a:rPr lang="en-US" altLang="zh-TW" sz="1800" dirty="0" smtClean="0"/>
              <a:t>model</a:t>
            </a:r>
            <a:br>
              <a:rPr lang="en-US" altLang="zh-TW" sz="1800" dirty="0" smtClean="0"/>
            </a:br>
            <a:endParaRPr lang="en-US" altLang="zh-TW" sz="1800" dirty="0"/>
          </a:p>
          <a:p>
            <a:r>
              <a:rPr lang="zh-TW" altLang="en-US" dirty="0" smtClean="0"/>
              <a:t>中文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1800" dirty="0" smtClean="0"/>
              <a:t>在使用中文</a:t>
            </a:r>
            <a:r>
              <a:rPr lang="en-US" altLang="zh-TW" sz="1800" dirty="0" smtClean="0"/>
              <a:t>model</a:t>
            </a:r>
            <a:r>
              <a:rPr lang="zh-TW" altLang="en-US" sz="1800" dirty="0" smtClean="0"/>
              <a:t>之前，須先使用</a:t>
            </a:r>
            <a:r>
              <a:rPr lang="en-US" altLang="zh-TW" sz="1800" dirty="0" smtClean="0">
                <a:hlinkClick r:id="rId3"/>
              </a:rPr>
              <a:t>Stanford </a:t>
            </a:r>
            <a:r>
              <a:rPr lang="en-US" altLang="zh-TW" sz="1800" dirty="0">
                <a:hlinkClick r:id="rId3"/>
              </a:rPr>
              <a:t>Word </a:t>
            </a:r>
            <a:r>
              <a:rPr lang="en-US" altLang="zh-TW" sz="1800" dirty="0" err="1" smtClean="0">
                <a:hlinkClick r:id="rId3"/>
              </a:rPr>
              <a:t>Segmenter</a:t>
            </a:r>
            <a:r>
              <a:rPr lang="zh-TW" altLang="en-US" sz="1800" dirty="0" smtClean="0"/>
              <a:t>或是其他支援中文的斷詞系統先做斷詞，再執行</a:t>
            </a:r>
            <a:r>
              <a:rPr lang="en-US" altLang="zh-TW" sz="1800" dirty="0" smtClean="0"/>
              <a:t>NER</a:t>
            </a:r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4D0-88C8-4D69-B6A8-DEDEB5EC659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0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讀取</a:t>
            </a:r>
            <a:r>
              <a:rPr lang="en-US" altLang="zh-TW" dirty="0" smtClean="0"/>
              <a:t>model</a:t>
            </a:r>
            <a:r>
              <a:rPr lang="en-US" altLang="zh-TW" dirty="0" smtClean="0"/>
              <a:t>(.gz</a:t>
            </a:r>
            <a:r>
              <a:rPr lang="zh-TW" altLang="en-US" dirty="0" smtClean="0"/>
              <a:t>檔案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 smtClean="0"/>
              <a:t>填入內文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4D0-88C8-4D69-B6A8-DEDEB5EC659E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774" y="2587690"/>
            <a:ext cx="3019425" cy="12573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973" y="4022411"/>
            <a:ext cx="3908454" cy="2117411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747" y="2587690"/>
            <a:ext cx="3534268" cy="383911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144" y="885322"/>
            <a:ext cx="1896169" cy="37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4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英文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4D0-88C8-4D69-B6A8-DEDEB5EC659E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內容版面配置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889" y="1264555"/>
            <a:ext cx="6564723" cy="559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4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中</a:t>
            </a:r>
            <a:r>
              <a:rPr lang="zh-TW" altLang="en-US" dirty="0"/>
              <a:t>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24D0-88C8-4D69-B6A8-DEDEB5EC659E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內容版面配置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889" y="1264555"/>
            <a:ext cx="6564723" cy="559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4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366</TotalTime>
  <Words>148</Words>
  <Application>Microsoft Office PowerPoint</Application>
  <PresentationFormat>寬螢幕</PresentationFormat>
  <Paragraphs>66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Century Gothic</vt:lpstr>
      <vt:lpstr>Wingdings 3</vt:lpstr>
      <vt:lpstr>絲縷</vt:lpstr>
      <vt:lpstr>Stanford Named Entity Recognizer (NER)</vt:lpstr>
      <vt:lpstr>Outline</vt:lpstr>
      <vt:lpstr>背景/目的</vt:lpstr>
      <vt:lpstr>背景/目的</vt:lpstr>
      <vt:lpstr>設置</vt:lpstr>
      <vt:lpstr>設置</vt:lpstr>
      <vt:lpstr>使用範例</vt:lpstr>
      <vt:lpstr>使用範例</vt:lpstr>
      <vt:lpstr>使用範例</vt:lpstr>
      <vt:lpstr>訓練模型</vt:lpstr>
      <vt:lpstr>訓練模型</vt:lpstr>
      <vt:lpstr>訓練模型</vt:lpstr>
      <vt:lpstr>輸出</vt:lpstr>
      <vt:lpstr>Online Demo</vt:lpstr>
      <vt:lpstr>Online 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Stanford NER</dc:title>
  <dc:creator>kather</dc:creator>
  <cp:lastModifiedBy>kather Wang</cp:lastModifiedBy>
  <cp:revision>90</cp:revision>
  <dcterms:created xsi:type="dcterms:W3CDTF">2015-09-17T08:37:35Z</dcterms:created>
  <dcterms:modified xsi:type="dcterms:W3CDTF">2015-09-29T14:17:58Z</dcterms:modified>
</cp:coreProperties>
</file>