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1" r:id="rId6"/>
    <p:sldId id="262" r:id="rId7"/>
    <p:sldId id="271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AC588FF-FC21-4024-8D8E-E0F8865CF398}">
          <p14:sldIdLst>
            <p14:sldId id="256"/>
            <p14:sldId id="257"/>
            <p14:sldId id="258"/>
            <p14:sldId id="263"/>
            <p14:sldId id="261"/>
            <p14:sldId id="262"/>
            <p14:sldId id="271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E147C-AA65-447C-BCCD-710E39FCD46C}" type="datetimeFigureOut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73E05-DEF4-44E6-91AA-0A395D24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90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73E05-DEF4-44E6-91AA-0A395D2474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81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79FB-98E9-4AD9-8781-61BCFFDB0F2B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70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1408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3876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9493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0353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185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B7C8-D3B0-4F18-A8D4-75C71B18EA40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40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1033-5BA3-4324-B74D-6A919A75A912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7E1E-63B5-4774-A6C1-143684EEA6E9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09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FA8D-7D66-4BBB-9CCA-A43ADC3CE071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57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9BFA-65BF-47B9-A6B1-AC47F0EAA4EC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36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F399-DE5D-49AD-BE92-77F3B0F9BA5C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89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889D-0216-4203-98A5-C5F48ADB5624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18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4B6A-8A84-4C73-BDF9-7B93CE48E34B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6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F2F8-E4D9-4F01-8794-FDA7E11747D1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8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1E1-999B-45CB-88E7-E767B1437E4B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40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D734-9D98-4A98-9E19-7EFE4887E21E}" type="datetime1">
              <a:rPr lang="zh-TW" altLang="en-US" smtClean="0"/>
              <a:t>2015/10/17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8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software/crf-faq.s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nlp.stanford.edu:8080/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software/CRF-NER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011.4088v1.pdf" TargetMode="External"/><Relationship Id="rId2" Type="http://schemas.openxmlformats.org/officeDocument/2006/relationships/hyperlink" Target="http://people.cs.umass.edu/~mccallum/papers/crf-tutorial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lp.stanford.edu/software/CRF-NER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segmenter.shtml" TargetMode="External"/><Relationship Id="rId2" Type="http://schemas.openxmlformats.org/officeDocument/2006/relationships/hyperlink" Target="http://nlp.stanford.edu/software/CRF-NER.shtml#Mode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dirty="0" smtClean="0"/>
              <a:t>Stanford Named Entity Recognizer</a:t>
            </a:r>
            <a:br>
              <a:rPr lang="en-US" altLang="zh-TW" sz="4800" dirty="0" smtClean="0"/>
            </a:br>
            <a:r>
              <a:rPr lang="en-US" altLang="zh-TW" sz="4800" dirty="0" smtClean="0"/>
              <a:t>(NER)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王景逸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04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>
                <a:hlinkClick r:id="rId2"/>
              </a:rPr>
              <a:t>http://nlp.stanford.edu/software/crf-faq.shtml</a:t>
            </a:r>
            <a:endParaRPr lang="en-US" altLang="zh-TW" dirty="0"/>
          </a:p>
          <a:p>
            <a:r>
              <a:rPr lang="zh-TW" altLang="en-US" dirty="0" smtClean="0"/>
              <a:t>準備兩個檔案</a:t>
            </a:r>
            <a:r>
              <a:rPr lang="en-US" altLang="zh-TW" dirty="0" smtClean="0"/>
              <a:t>, </a:t>
            </a:r>
            <a:r>
              <a:rPr lang="zh-TW" altLang="en-US" dirty="0" smtClean="0"/>
              <a:t>配置</a:t>
            </a:r>
            <a:r>
              <a:rPr lang="zh-TW" altLang="en-US" dirty="0"/>
              <a:t>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 訓練檔案</a:t>
            </a:r>
            <a:endParaRPr lang="en-US" altLang="zh-TW" dirty="0" smtClean="0"/>
          </a:p>
          <a:p>
            <a:r>
              <a:rPr lang="zh-TW" altLang="en-US" dirty="0" smtClean="0"/>
              <a:t>配置檔案指示訓練檔案名稱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 輸出模型名稱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 與配置喜好</a:t>
            </a:r>
            <a:endParaRPr lang="en-US" altLang="zh-TW" dirty="0" smtClean="0"/>
          </a:p>
          <a:p>
            <a:r>
              <a:rPr lang="zh-TW" altLang="en-US" dirty="0" smtClean="0"/>
              <a:t>訓練檔案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訓練檔案內每個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不同行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且每個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後面接一個</a:t>
            </a:r>
            <a:r>
              <a:rPr lang="en-US" altLang="zh-TW" dirty="0" smtClean="0"/>
              <a:t>Tab,</a:t>
            </a:r>
            <a:r>
              <a:rPr lang="zh-TW" altLang="en-US" dirty="0" smtClean="0"/>
              <a:t> 再接分類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即為</a:t>
            </a:r>
            <a:r>
              <a:rPr lang="en-US" altLang="zh-TW" dirty="0" smtClean="0"/>
              <a:t>&lt;token , tab , 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&gt;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分類自訂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Person</a:t>
            </a:r>
            <a:br>
              <a:rPr lang="en-US" altLang="zh-TW" dirty="0" smtClean="0"/>
            </a:br>
            <a:r>
              <a:rPr lang="zh-TW" altLang="en-US" dirty="0" smtClean="0"/>
              <a:t>沒有想要分類的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就用</a:t>
            </a:r>
            <a:r>
              <a:rPr lang="en-US" altLang="zh-TW" dirty="0" smtClean="0"/>
              <a:t>O</a:t>
            </a:r>
            <a:r>
              <a:rPr lang="zh-TW" altLang="en-US" dirty="0" smtClean="0"/>
              <a:t>表示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6213594" cy="3777622"/>
          </a:xfrm>
        </p:spPr>
        <p:txBody>
          <a:bodyPr/>
          <a:lstStyle/>
          <a:p>
            <a:r>
              <a:rPr lang="zh-TW" altLang="en-US" dirty="0" smtClean="0"/>
              <a:t>配置檔案</a:t>
            </a:r>
            <a:r>
              <a:rPr lang="en-US" altLang="zh-TW" dirty="0" smtClean="0"/>
              <a:t>(.prop)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9005899" y="2133600"/>
            <a:ext cx="4313864" cy="3777622"/>
          </a:xfrm>
        </p:spPr>
        <p:txBody>
          <a:bodyPr/>
          <a:lstStyle/>
          <a:p>
            <a:r>
              <a:rPr lang="zh-TW" altLang="en-US" dirty="0" smtClean="0"/>
              <a:t>訓練</a:t>
            </a:r>
            <a:r>
              <a:rPr lang="zh-TW" altLang="en-US" dirty="0"/>
              <a:t>檔案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99" y="2731576"/>
            <a:ext cx="2295845" cy="31722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31576"/>
            <a:ext cx="5108125" cy="41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lang="zh-TW" altLang="en-US" dirty="0" smtClean="0"/>
              <a:t>下達指令</a:t>
            </a:r>
            <a:r>
              <a:rPr lang="en-US" altLang="zh-TW" dirty="0" smtClean="0"/>
              <a:t>	</a:t>
            </a:r>
            <a:br>
              <a:rPr lang="en-US" altLang="zh-TW" dirty="0" smtClean="0"/>
            </a:br>
            <a:r>
              <a:rPr lang="en-US" altLang="zh-TW" dirty="0" smtClean="0"/>
              <a:t>java </a:t>
            </a:r>
            <a:r>
              <a:rPr lang="en-US" altLang="zh-TW" dirty="0"/>
              <a:t>-</a:t>
            </a:r>
            <a:r>
              <a:rPr lang="en-US" altLang="zh-TW" dirty="0" err="1"/>
              <a:t>cp</a:t>
            </a:r>
            <a:r>
              <a:rPr lang="en-US" altLang="zh-TW" dirty="0"/>
              <a:t> stanford-ner.jar </a:t>
            </a:r>
            <a:r>
              <a:rPr lang="en-US" altLang="zh-TW" dirty="0" err="1"/>
              <a:t>edu.stanford.nlp.ie.crf.CRFClassifier</a:t>
            </a:r>
            <a:r>
              <a:rPr lang="en-US" altLang="zh-TW" dirty="0"/>
              <a:t> </a:t>
            </a:r>
            <a:r>
              <a:rPr lang="en-US" altLang="zh-TW" dirty="0" smtClean="0"/>
              <a:t>–prop</a:t>
            </a:r>
            <a:r>
              <a:rPr lang="zh-TW" altLang="en-US" dirty="0" smtClean="0"/>
              <a:t> 配置檔案名稱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即可訓練模型</a:t>
            </a:r>
            <a:endParaRPr lang="en-US" altLang="zh-TW" dirty="0" smtClean="0"/>
          </a:p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44" y="3662235"/>
            <a:ext cx="6175376" cy="246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Save Tagged File As</a:t>
            </a:r>
            <a:r>
              <a:rPr lang="zh-TW" altLang="en-US" dirty="0" smtClean="0"/>
              <a:t>來儲存結果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903076" y="2133600"/>
            <a:ext cx="4313864" cy="3777622"/>
          </a:xfrm>
        </p:spPr>
        <p:txBody>
          <a:bodyPr/>
          <a:lstStyle/>
          <a:p>
            <a:r>
              <a:rPr lang="zh-TW" altLang="en-US" dirty="0" smtClean="0"/>
              <a:t>輸出結果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829170"/>
            <a:ext cx="3484043" cy="380494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6" y="2829170"/>
            <a:ext cx="4165258" cy="35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5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Demo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Online Demo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59" y="2549892"/>
            <a:ext cx="5817811" cy="169040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59" y="4240298"/>
            <a:ext cx="5817810" cy="24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1" y="1512398"/>
            <a:ext cx="10990310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2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/</a:t>
            </a:r>
            <a:r>
              <a:rPr lang="zh-TW" altLang="en-US" dirty="0" smtClean="0"/>
              <a:t>目的</a:t>
            </a:r>
            <a:endParaRPr lang="en-US" altLang="zh-TW" dirty="0" smtClean="0"/>
          </a:p>
          <a:p>
            <a:r>
              <a:rPr lang="zh-TW" altLang="en-US" dirty="0" smtClean="0"/>
              <a:t>設置</a:t>
            </a:r>
            <a:endParaRPr lang="en-US" altLang="zh-TW" dirty="0" smtClean="0"/>
          </a:p>
          <a:p>
            <a:r>
              <a:rPr lang="zh-TW" altLang="en-US" dirty="0" smtClean="0"/>
              <a:t>使用範例</a:t>
            </a:r>
            <a:endParaRPr lang="en-US" altLang="zh-TW" dirty="0" smtClean="0"/>
          </a:p>
          <a:p>
            <a:r>
              <a:rPr lang="zh-TW" altLang="en-US" dirty="0" smtClean="0"/>
              <a:t>訓練模型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en-US" altLang="zh-TW" smtClean="0"/>
              <a:t>Online Demo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90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  <a:r>
              <a:rPr lang="en-US" altLang="zh-TW" dirty="0"/>
              <a:t>/</a:t>
            </a:r>
            <a:r>
              <a:rPr lang="zh-TW" altLang="en-US" dirty="0"/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</a:t>
            </a:r>
            <a:r>
              <a:rPr lang="en-US" altLang="zh-TW" dirty="0" smtClean="0"/>
              <a:t>Stanford</a:t>
            </a:r>
            <a:r>
              <a:rPr lang="zh-TW" altLang="en-US" dirty="0"/>
              <a:t> </a:t>
            </a:r>
            <a:r>
              <a:rPr lang="en-US" altLang="zh-TW" dirty="0" smtClean="0"/>
              <a:t>NLP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下的一個計畫</a:t>
            </a:r>
            <a:endParaRPr lang="en-US" altLang="zh-TW" dirty="0"/>
          </a:p>
          <a:p>
            <a:r>
              <a:rPr lang="en-US" altLang="zh-TW" dirty="0" smtClean="0"/>
              <a:t>Named Entity Recognizer</a:t>
            </a:r>
          </a:p>
          <a:p>
            <a:r>
              <a:rPr lang="zh-TW" altLang="en-US" dirty="0" smtClean="0"/>
              <a:t>用來抓出文本中的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命名實體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(Named Entity)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例如 </a:t>
            </a:r>
            <a:r>
              <a:rPr lang="en-US" altLang="zh-TW" dirty="0" smtClean="0"/>
              <a:t>Time, Location, Organization, Person, Money, Percent, Date</a:t>
            </a:r>
            <a:endParaRPr lang="en-US" altLang="zh-TW" dirty="0"/>
          </a:p>
          <a:p>
            <a:r>
              <a:rPr lang="zh-TW" altLang="en-US" dirty="0" smtClean="0"/>
              <a:t>可下載英語、德語、西班牙語、中文之</a:t>
            </a:r>
            <a:r>
              <a:rPr lang="en-US" altLang="zh-TW" dirty="0" smtClean="0"/>
              <a:t>models</a:t>
            </a:r>
          </a:p>
          <a:p>
            <a:r>
              <a:rPr lang="en-US" altLang="zh-TW" dirty="0" smtClean="0">
                <a:hlinkClick r:id="rId2"/>
              </a:rPr>
              <a:t>http://nlp.stanford.edu/software/CRF-NER.shtml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47519" y="2503255"/>
            <a:ext cx="124655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  <a:r>
              <a:rPr lang="en-US" altLang="zh-TW" dirty="0"/>
              <a:t>/</a:t>
            </a:r>
            <a:r>
              <a:rPr lang="zh-TW" altLang="en-US" dirty="0"/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CRF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Classifier</a:t>
            </a:r>
            <a:br>
              <a:rPr lang="en-US" altLang="zh-TW" dirty="0" smtClean="0"/>
            </a:br>
            <a:r>
              <a:rPr lang="en-US" altLang="zh-TW" dirty="0" smtClean="0"/>
              <a:t>linear chain </a:t>
            </a:r>
            <a:r>
              <a:rPr lang="en-US" altLang="zh-TW" b="1" dirty="0" smtClean="0">
                <a:solidFill>
                  <a:srgbClr val="0070C0"/>
                </a:solidFill>
              </a:rPr>
              <a:t>C</a:t>
            </a:r>
            <a:r>
              <a:rPr lang="en-US" altLang="zh-TW" b="1" dirty="0" smtClean="0"/>
              <a:t>onditional </a:t>
            </a:r>
            <a:r>
              <a:rPr lang="en-US" altLang="zh-TW" b="1" dirty="0" smtClean="0">
                <a:solidFill>
                  <a:srgbClr val="0070C0"/>
                </a:solidFill>
              </a:rPr>
              <a:t>R</a:t>
            </a:r>
            <a:r>
              <a:rPr lang="en-US" altLang="zh-TW" b="1" dirty="0" smtClean="0"/>
              <a:t>andom </a:t>
            </a:r>
            <a:r>
              <a:rPr lang="en-US" altLang="zh-TW" b="1" dirty="0" smtClean="0">
                <a:solidFill>
                  <a:srgbClr val="0070C0"/>
                </a:solidFill>
              </a:rPr>
              <a:t>F</a:t>
            </a:r>
            <a:r>
              <a:rPr lang="en-US" altLang="zh-TW" b="1" dirty="0" smtClean="0"/>
              <a:t>ield </a:t>
            </a:r>
            <a:r>
              <a:rPr lang="en-US" altLang="zh-TW" dirty="0" smtClean="0"/>
              <a:t>sequence models</a:t>
            </a:r>
            <a:br>
              <a:rPr lang="en-US" altLang="zh-TW" dirty="0" smtClean="0"/>
            </a:br>
            <a:r>
              <a:rPr lang="zh-TW" altLang="en-US" dirty="0" smtClean="0"/>
              <a:t>可利用資料來訓練模型，此訓練法將使標記與內文結構有關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相關論文連結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http://people.cs.umass.edu/~mccallum/papers/crf-tutorial.pdf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http://arxiv.org/pdf/1011.4088v1.pdf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37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2"/>
              </a:rPr>
              <a:t>http://nlp.stanford.edu/software/CRF-NER.shtml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800" dirty="0" smtClean="0"/>
              <a:t>由於作業系統預設給予</a:t>
            </a:r>
            <a:r>
              <a:rPr lang="en-US" altLang="zh-TW" sz="1800" dirty="0" smtClean="0"/>
              <a:t>Java</a:t>
            </a:r>
            <a:r>
              <a:rPr lang="zh-TW" altLang="en-US" sz="1800" dirty="0" smtClean="0"/>
              <a:t>的記憶體量不夠，建議以批次檔案來執行而非直接執行</a:t>
            </a:r>
            <a:r>
              <a:rPr lang="en-US" altLang="zh-TW" sz="1800" dirty="0" smtClean="0"/>
              <a:t>jar</a:t>
            </a:r>
            <a:r>
              <a:rPr lang="zh-TW" altLang="en-US" sz="1800" dirty="0" smtClean="0"/>
              <a:t>檔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for Windows:</a:t>
            </a:r>
            <a:br>
              <a:rPr lang="en-US" altLang="zh-TW" sz="1800" dirty="0" smtClean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for Unix, Linux, Mac OSX</a:t>
            </a:r>
            <a:br>
              <a:rPr lang="en-US" altLang="zh-TW" sz="1800" dirty="0" smtClean="0"/>
            </a:b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5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47" y="4632943"/>
            <a:ext cx="1896169" cy="3792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47" y="5024618"/>
            <a:ext cx="3151762" cy="5323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53" y="2950372"/>
            <a:ext cx="818311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0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語言設定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800" dirty="0" smtClean="0"/>
              <a:t>預設提供英文的</a:t>
            </a:r>
            <a:r>
              <a:rPr lang="en-US" altLang="zh-TW" sz="1800" dirty="0" smtClean="0"/>
              <a:t>CRF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models</a:t>
            </a:r>
            <a:r>
              <a:rPr lang="zh-TW" altLang="en-US" sz="1800" dirty="0" smtClean="0"/>
              <a:t>，可</a:t>
            </a:r>
            <a:r>
              <a:rPr lang="zh-TW" altLang="en-US" dirty="0" smtClean="0"/>
              <a:t>在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M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odels</a:t>
            </a:r>
            <a:r>
              <a:rPr lang="zh-TW" altLang="en-US" sz="1800" dirty="0" smtClean="0"/>
              <a:t>下載其他語言的</a:t>
            </a:r>
            <a:r>
              <a:rPr lang="en-US" altLang="zh-TW" sz="1800" dirty="0" smtClean="0"/>
              <a:t>models</a:t>
            </a:r>
            <a:br>
              <a:rPr lang="en-US" altLang="zh-TW" sz="1800" dirty="0" smtClean="0"/>
            </a:br>
            <a:r>
              <a:rPr lang="zh-TW" altLang="en-US" sz="1800" dirty="0" smtClean="0"/>
              <a:t>將下載下來的</a:t>
            </a:r>
            <a:r>
              <a:rPr lang="en-US" altLang="zh-TW" sz="1800" dirty="0" smtClean="0"/>
              <a:t>jar</a:t>
            </a:r>
            <a:r>
              <a:rPr lang="zh-TW" altLang="en-US" sz="1800" dirty="0" smtClean="0"/>
              <a:t>檔解壓，找到</a:t>
            </a:r>
            <a:r>
              <a:rPr lang="en-US" altLang="zh-TW" sz="1800" dirty="0" smtClean="0"/>
              <a:t>model</a:t>
            </a:r>
            <a:r>
              <a:rPr lang="zh-TW" altLang="en-US" sz="1800" dirty="0" smtClean="0"/>
              <a:t>資料夾，裡面的</a:t>
            </a:r>
            <a:r>
              <a:rPr lang="en-US" altLang="zh-TW" sz="1800" dirty="0" smtClean="0"/>
              <a:t>.</a:t>
            </a:r>
            <a:r>
              <a:rPr lang="en-US" altLang="zh-TW" sz="1800" dirty="0" err="1" smtClean="0"/>
              <a:t>gz</a:t>
            </a:r>
            <a:r>
              <a:rPr lang="zh-TW" altLang="en-US" sz="1800" dirty="0" smtClean="0"/>
              <a:t>檔案即為該</a:t>
            </a:r>
            <a:r>
              <a:rPr lang="zh-TW" altLang="en-US" sz="1800" dirty="0"/>
              <a:t>語言</a:t>
            </a:r>
            <a:r>
              <a:rPr lang="zh-TW" altLang="en-US" sz="1800" dirty="0" smtClean="0"/>
              <a:t>訓練完後的</a:t>
            </a:r>
            <a:r>
              <a:rPr lang="en-US" altLang="zh-TW" sz="1800" dirty="0" smtClean="0"/>
              <a:t>model</a:t>
            </a:r>
            <a:br>
              <a:rPr lang="en-US" altLang="zh-TW" sz="1800" dirty="0" smtClean="0"/>
            </a:br>
            <a:endParaRPr lang="en-US" altLang="zh-TW" sz="1800" dirty="0"/>
          </a:p>
          <a:p>
            <a:r>
              <a:rPr lang="zh-TW" altLang="en-US" dirty="0" smtClean="0"/>
              <a:t>中文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800" dirty="0" smtClean="0"/>
              <a:t>在使用中文</a:t>
            </a:r>
            <a:r>
              <a:rPr lang="en-US" altLang="zh-TW" sz="1800" dirty="0" smtClean="0"/>
              <a:t>model</a:t>
            </a:r>
            <a:r>
              <a:rPr lang="zh-TW" altLang="en-US" sz="1800" dirty="0" smtClean="0"/>
              <a:t>之前，須先使用</a:t>
            </a:r>
            <a:r>
              <a:rPr lang="en-US" altLang="zh-TW" sz="1800" dirty="0" smtClean="0">
                <a:hlinkClick r:id="rId3"/>
              </a:rPr>
              <a:t>Stanford </a:t>
            </a:r>
            <a:r>
              <a:rPr lang="en-US" altLang="zh-TW" sz="1800" dirty="0">
                <a:hlinkClick r:id="rId3"/>
              </a:rPr>
              <a:t>Word </a:t>
            </a:r>
            <a:r>
              <a:rPr lang="en-US" altLang="zh-TW" sz="1800" dirty="0" err="1" smtClean="0">
                <a:hlinkClick r:id="rId3"/>
              </a:rPr>
              <a:t>Segmenter</a:t>
            </a:r>
            <a:r>
              <a:rPr lang="zh-TW" altLang="en-US" sz="1800" dirty="0" smtClean="0"/>
              <a:t>或是其他支援中文的斷詞系統先做斷詞，再執行</a:t>
            </a:r>
            <a:r>
              <a:rPr lang="en-US" altLang="zh-TW" sz="1800" dirty="0" smtClean="0"/>
              <a:t>NER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model(.gz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填入內文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4" y="2587690"/>
            <a:ext cx="3019425" cy="12573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73" y="4022411"/>
            <a:ext cx="3908454" cy="211741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47" y="2587690"/>
            <a:ext cx="3534268" cy="383911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44" y="885322"/>
            <a:ext cx="1896169" cy="3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英文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89" y="1264555"/>
            <a:ext cx="6564723" cy="55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中</a:t>
            </a:r>
            <a:r>
              <a:rPr lang="zh-TW" altLang="en-US" dirty="0"/>
              <a:t>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06" y="2571471"/>
            <a:ext cx="4525006" cy="40010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27" y="2571471"/>
            <a:ext cx="455358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387</TotalTime>
  <Words>148</Words>
  <Application>Microsoft Office PowerPoint</Application>
  <PresentationFormat>寬螢幕</PresentationFormat>
  <Paragraphs>66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Stanford Named Entity Recognizer (NER)</vt:lpstr>
      <vt:lpstr>Outline</vt:lpstr>
      <vt:lpstr>背景/目的</vt:lpstr>
      <vt:lpstr>背景/目的</vt:lpstr>
      <vt:lpstr>設置</vt:lpstr>
      <vt:lpstr>設置</vt:lpstr>
      <vt:lpstr>使用範例</vt:lpstr>
      <vt:lpstr>使用範例</vt:lpstr>
      <vt:lpstr>使用範例</vt:lpstr>
      <vt:lpstr>訓練模型</vt:lpstr>
      <vt:lpstr>訓練模型</vt:lpstr>
      <vt:lpstr>訓練模型</vt:lpstr>
      <vt:lpstr>輸出</vt:lpstr>
      <vt:lpstr>Online Demo</vt:lpstr>
      <vt:lpstr>Online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NER</dc:title>
  <dc:creator>kather</dc:creator>
  <cp:lastModifiedBy>kather Wang</cp:lastModifiedBy>
  <cp:revision>95</cp:revision>
  <dcterms:created xsi:type="dcterms:W3CDTF">2015-09-17T08:37:35Z</dcterms:created>
  <dcterms:modified xsi:type="dcterms:W3CDTF">2015-10-17T13:08:27Z</dcterms:modified>
</cp:coreProperties>
</file>