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535" r:id="rId3"/>
    <p:sldId id="516" r:id="rId4"/>
    <p:sldId id="528" r:id="rId5"/>
    <p:sldId id="536" r:id="rId6"/>
    <p:sldId id="537" r:id="rId7"/>
    <p:sldId id="538" r:id="rId8"/>
    <p:sldId id="546" r:id="rId9"/>
    <p:sldId id="539" r:id="rId10"/>
    <p:sldId id="542" r:id="rId11"/>
    <p:sldId id="547" r:id="rId12"/>
    <p:sldId id="540" r:id="rId13"/>
    <p:sldId id="548" r:id="rId14"/>
    <p:sldId id="541" r:id="rId15"/>
    <p:sldId id="549" r:id="rId16"/>
    <p:sldId id="544" r:id="rId17"/>
    <p:sldId id="550" r:id="rId18"/>
    <p:sldId id="545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2A001"/>
    <a:srgbClr val="FF0000"/>
    <a:srgbClr val="003366"/>
    <a:srgbClr val="F9F7FA"/>
    <a:srgbClr val="AB7942"/>
    <a:srgbClr val="000066"/>
    <a:srgbClr val="E7FFFA"/>
    <a:srgbClr val="F2F1F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/>
    <p:restoredTop sz="85121"/>
  </p:normalViewPr>
  <p:slideViewPr>
    <p:cSldViewPr snapToGrid="0">
      <p:cViewPr varScale="1">
        <p:scale>
          <a:sx n="57" d="100"/>
          <a:sy n="57" d="100"/>
        </p:scale>
        <p:origin x="14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8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 smtClean="0"/>
            </a:lvl1pPr>
          </a:lstStyle>
          <a:p>
            <a:pPr>
              <a:defRPr/>
            </a:pPr>
            <a:fld id="{989B9A58-6BD6-944F-A4B4-13BE77F03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0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75C60EC-7367-9C4F-AE4A-F1E9FC73DE83}" type="slidenum">
              <a:rPr lang="en-US" sz="1300" b="0"/>
              <a:pPr eaLnBrk="1" hangingPunct="1"/>
              <a:t>1</a:t>
            </a:fld>
            <a:endParaRPr lang="en-US" sz="1300" b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CCA8DF0-A05D-DD43-B18D-DDDC31454496}" type="slidenum">
              <a:rPr lang="en-US" altLang="x-none" sz="1200" b="0"/>
              <a:pPr algn="r" eaLnBrk="1" hangingPunct="1"/>
              <a:t>3</a:t>
            </a:fld>
            <a:endParaRPr lang="en-US" altLang="x-none" sz="1200" b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 dirty="0"/>
              <a:t>If you are a ML scientist this can be disappointing</a:t>
            </a:r>
          </a:p>
          <a:p>
            <a:pPr eaLnBrk="1" hangingPunct="1"/>
            <a:r>
              <a:rPr lang="en-US" altLang="x-none" dirty="0"/>
              <a:t>It is for us to decide when we are happy with the result 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0581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CCA8DF0-A05D-DD43-B18D-DDDC31454496}" type="slidenum">
              <a:rPr lang="en-US" altLang="x-none" sz="1200" b="0"/>
              <a:pPr algn="r" eaLnBrk="1" hangingPunct="1"/>
              <a:t>4</a:t>
            </a:fld>
            <a:endParaRPr lang="en-US" altLang="x-none" sz="1200" b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 dirty="0"/>
              <a:t>Aerosol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09208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 b="1" i="0" u="none">
                <a:ln>
                  <a:solidFill>
                    <a:schemeClr val="accent1"/>
                  </a:solidFill>
                </a:ln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spd="slow" advTm="1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ln>
                  <a:solidFill>
                    <a:sysClr val="windowText" lastClr="000000"/>
                  </a:solidFill>
                </a:ln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ln>
                  <a:solidFill>
                    <a:sysClr val="windowText" lastClr="000000"/>
                  </a:solidFill>
                </a:ln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ln>
                  <a:solidFill>
                    <a:sysClr val="windowText" lastClr="000000"/>
                  </a:solidFill>
                </a:ln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603F2A9C-CFA3-324E-86CB-0167ABE8A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25463" y="1096963"/>
            <a:ext cx="8218487" cy="488156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0" cap="none" spc="0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 cap="none" spc="0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 cap="none" spc="0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 cap="none" spc="0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 cap="none" spc="0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72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F2A9C-CFA3-324E-86CB-0167ABE8A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65277"/>
            <a:ext cx="9144000" cy="392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88"/>
            <a:ext cx="9144000" cy="586155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757" y="139921"/>
            <a:ext cx="2678342" cy="3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 b="0" i="0" dirty="0">
                <a:solidFill>
                  <a:schemeClr val="bg1"/>
                </a:solidFill>
                <a:ea typeface="Arial Regular" charset="0"/>
              </a:rPr>
              <a:t>National Aeronautics and Space Administration</a:t>
            </a:r>
            <a:endParaRPr lang="en-US" altLang="en-US" sz="2000" b="0" i="0" dirty="0">
              <a:solidFill>
                <a:schemeClr val="bg1"/>
              </a:solidFill>
              <a:ea typeface="Arial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7148" y="6516119"/>
            <a:ext cx="2176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 dirty="0" err="1">
                <a:solidFill>
                  <a:schemeClr val="bg1">
                    <a:lumMod val="85000"/>
                    <a:lumOff val="15000"/>
                  </a:schemeClr>
                </a:solidFill>
                <a:ea typeface="Arial Regular" charset="0"/>
              </a:rPr>
              <a:t>gmao.gsfc.nasa.gov</a:t>
            </a:r>
            <a:endParaRPr lang="en-US" sz="800" b="0" i="0" dirty="0">
              <a:solidFill>
                <a:schemeClr val="bg1">
                  <a:lumMod val="85000"/>
                  <a:lumOff val="15000"/>
                </a:schemeClr>
              </a:solidFill>
              <a:ea typeface="Arial Regular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639" y="6516119"/>
            <a:ext cx="812139" cy="354448"/>
          </a:xfrm>
          <a:prstGeom prst="rect">
            <a:avLst/>
          </a:prstGeom>
        </p:spPr>
      </p:pic>
      <p:pic>
        <p:nvPicPr>
          <p:cNvPr id="10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1835" y="39450"/>
            <a:ext cx="581024" cy="46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84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ransition spd="slow" advTm="13000"/>
  <p:txStyles>
    <p:titleStyle>
      <a:lvl1pPr algn="ctr" defTabSz="411480" rtl="0" eaLnBrk="1" fontAlgn="base" hangingPunct="1">
        <a:spcBef>
          <a:spcPct val="0"/>
        </a:spcBef>
        <a:spcAft>
          <a:spcPct val="0"/>
        </a:spcAft>
        <a:defRPr sz="2520" kern="1200">
          <a:solidFill>
            <a:srgbClr val="FFFF00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defTabSz="411480" rtl="0" eaLnBrk="1" fontAlgn="base" hangingPunct="1">
        <a:spcBef>
          <a:spcPct val="0"/>
        </a:spcBef>
        <a:spcAft>
          <a:spcPct val="0"/>
        </a:spcAft>
        <a:defRPr sz="2520">
          <a:solidFill>
            <a:srgbClr val="FFFF00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2pPr>
      <a:lvl3pPr algn="ctr" defTabSz="411480" rtl="0" eaLnBrk="1" fontAlgn="base" hangingPunct="1">
        <a:spcBef>
          <a:spcPct val="0"/>
        </a:spcBef>
        <a:spcAft>
          <a:spcPct val="0"/>
        </a:spcAft>
        <a:defRPr sz="2520">
          <a:solidFill>
            <a:srgbClr val="FFFF00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3pPr>
      <a:lvl4pPr algn="ctr" defTabSz="411480" rtl="0" eaLnBrk="1" fontAlgn="base" hangingPunct="1">
        <a:spcBef>
          <a:spcPct val="0"/>
        </a:spcBef>
        <a:spcAft>
          <a:spcPct val="0"/>
        </a:spcAft>
        <a:defRPr sz="2520">
          <a:solidFill>
            <a:srgbClr val="FFFF00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4pPr>
      <a:lvl5pPr algn="ctr" defTabSz="411480" rtl="0" eaLnBrk="1" fontAlgn="base" hangingPunct="1">
        <a:spcBef>
          <a:spcPct val="0"/>
        </a:spcBef>
        <a:spcAft>
          <a:spcPct val="0"/>
        </a:spcAft>
        <a:defRPr sz="2520">
          <a:solidFill>
            <a:srgbClr val="FFFF00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5pPr>
      <a:lvl6pPr marL="411480" algn="ctr" defTabSz="411480" rtl="0" eaLnBrk="1" fontAlgn="base" hangingPunct="1">
        <a:spcBef>
          <a:spcPct val="0"/>
        </a:spcBef>
        <a:spcAft>
          <a:spcPct val="0"/>
        </a:spcAft>
        <a:defRPr sz="3240">
          <a:solidFill>
            <a:srgbClr val="003399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6pPr>
      <a:lvl7pPr marL="822960" algn="ctr" defTabSz="411480" rtl="0" eaLnBrk="1" fontAlgn="base" hangingPunct="1">
        <a:spcBef>
          <a:spcPct val="0"/>
        </a:spcBef>
        <a:spcAft>
          <a:spcPct val="0"/>
        </a:spcAft>
        <a:defRPr sz="3240">
          <a:solidFill>
            <a:srgbClr val="003399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7pPr>
      <a:lvl8pPr marL="1234440" algn="ctr" defTabSz="411480" rtl="0" eaLnBrk="1" fontAlgn="base" hangingPunct="1">
        <a:spcBef>
          <a:spcPct val="0"/>
        </a:spcBef>
        <a:spcAft>
          <a:spcPct val="0"/>
        </a:spcAft>
        <a:defRPr sz="3240">
          <a:solidFill>
            <a:srgbClr val="003399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8pPr>
      <a:lvl9pPr marL="1645920" algn="ctr" defTabSz="411480" rtl="0" eaLnBrk="1" fontAlgn="base" hangingPunct="1">
        <a:spcBef>
          <a:spcPct val="0"/>
        </a:spcBef>
        <a:spcAft>
          <a:spcPct val="0"/>
        </a:spcAft>
        <a:defRPr sz="3240">
          <a:solidFill>
            <a:srgbClr val="003399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08610" indent="-308610" algn="l" defTabSz="41148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40" b="0" i="0" kern="1200">
          <a:solidFill>
            <a:schemeClr val="tx1"/>
          </a:solidFill>
          <a:latin typeface="+mn-lt"/>
          <a:ea typeface="Arial Regular" charset="0"/>
          <a:cs typeface="Arial Regular" charset="0"/>
        </a:defRPr>
      </a:lvl1pPr>
      <a:lvl2pPr marL="668655" indent="-257175" algn="l" defTabSz="41148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40" b="0" i="0" kern="1200">
          <a:solidFill>
            <a:schemeClr val="tx1"/>
          </a:solidFill>
          <a:latin typeface="+mn-lt"/>
          <a:ea typeface="Arial Regular" charset="0"/>
          <a:cs typeface="+mn-cs"/>
        </a:defRPr>
      </a:lvl2pPr>
      <a:lvl3pPr marL="1028700" indent="-205740" algn="l" defTabSz="41148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40" b="0" i="0" kern="1200">
          <a:solidFill>
            <a:schemeClr val="tx1"/>
          </a:solidFill>
          <a:latin typeface="+mn-lt"/>
          <a:ea typeface="Arial Regular" charset="0"/>
          <a:cs typeface="+mn-cs"/>
        </a:defRPr>
      </a:lvl3pPr>
      <a:lvl4pPr marL="1440180" indent="-205740" algn="l" defTabSz="41148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40" b="0" i="0" kern="1200">
          <a:solidFill>
            <a:schemeClr val="tx1"/>
          </a:solidFill>
          <a:latin typeface="+mn-lt"/>
          <a:ea typeface="Arial Regular" charset="0"/>
          <a:cs typeface="+mn-cs"/>
        </a:defRPr>
      </a:lvl4pPr>
      <a:lvl5pPr marL="1851660" indent="-205740" algn="l" defTabSz="41148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40" b="0" i="0" kern="1200">
          <a:solidFill>
            <a:schemeClr val="tx1"/>
          </a:solidFill>
          <a:latin typeface="+mn-lt"/>
          <a:ea typeface="Arial Regular" charset="0"/>
          <a:cs typeface="+mn-cs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6997" y="1519052"/>
            <a:ext cx="7772400" cy="1470025"/>
          </a:xfrm>
          <a:noFill/>
          <a:ln>
            <a:noFill/>
          </a:ln>
          <a:effectLst/>
        </p:spPr>
        <p:txBody>
          <a:bodyPr anchor="ctr"/>
          <a:lstStyle/>
          <a:p>
            <a:r>
              <a:rPr lang="en-US" dirty="0"/>
              <a:t>A Strategy for Training Neural Networks on Very Large </a:t>
            </a:r>
            <a:r>
              <a:rPr lang="en-US"/>
              <a:t>Data Sets</a:t>
            </a:r>
            <a:endParaRPr lang="en-US" dirty="0"/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b="1" dirty="0" err="1">
                <a:latin typeface="Times New Roman" charset="0"/>
                <a:ea typeface="ＭＳ Ｐゴシック" charset="0"/>
              </a:rPr>
              <a:t>Donifan</a:t>
            </a:r>
            <a:r>
              <a:rPr lang="en-GB" sz="2400" b="1" dirty="0">
                <a:latin typeface="Times New Roman" charset="0"/>
                <a:ea typeface="ＭＳ Ｐゴシック" charset="0"/>
              </a:rPr>
              <a:t> Barahona</a:t>
            </a:r>
            <a:r>
              <a:rPr lang="en-GB" sz="2400" b="1" baseline="30000" dirty="0">
                <a:latin typeface="Times New Roman" charset="0"/>
                <a:ea typeface="ＭＳ Ｐゴシック" charset="0"/>
              </a:rPr>
              <a:t>1</a:t>
            </a:r>
            <a:r>
              <a:rPr lang="en-GB" sz="2400" b="1" dirty="0">
                <a:latin typeface="Times New Roman" charset="0"/>
                <a:ea typeface="ＭＳ Ｐゴシック" charset="0"/>
              </a:rPr>
              <a:t> and Katherine Breen</a:t>
            </a:r>
            <a:r>
              <a:rPr lang="en-GB" sz="2400" b="1" baseline="30000" dirty="0">
                <a:latin typeface="Times New Roman" charset="0"/>
                <a:ea typeface="ＭＳ Ｐゴシック" charset="0"/>
              </a:rPr>
              <a:t>1,2</a:t>
            </a:r>
          </a:p>
          <a:p>
            <a:pPr eaLnBrk="1" hangingPunct="1">
              <a:lnSpc>
                <a:spcPct val="80000"/>
              </a:lnSpc>
            </a:pPr>
            <a:endParaRPr lang="en-GB" sz="2400" b="1" baseline="30000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1600" b="1" dirty="0">
                <a:latin typeface="Times New Roman" charset="0"/>
                <a:ea typeface="ＭＳ Ｐゴシック" charset="0"/>
              </a:rPr>
              <a:t>1 - Global Modelling and Assimilation office</a:t>
            </a:r>
          </a:p>
          <a:p>
            <a:pPr eaLnBrk="1" hangingPunct="1">
              <a:lnSpc>
                <a:spcPct val="80000"/>
              </a:lnSpc>
            </a:pPr>
            <a:r>
              <a:rPr lang="en-GB" sz="1600" b="1" dirty="0">
                <a:latin typeface="Times New Roman" charset="0"/>
                <a:ea typeface="ＭＳ Ｐゴシック" charset="0"/>
              </a:rPr>
              <a:t>NASA Goddard Space Flight </a:t>
            </a:r>
            <a:r>
              <a:rPr lang="en-GB" sz="1600" b="1" dirty="0" err="1">
                <a:latin typeface="Times New Roman" charset="0"/>
                <a:ea typeface="ＭＳ Ｐゴシック" charset="0"/>
              </a:rPr>
              <a:t>Center</a:t>
            </a:r>
            <a:endParaRPr lang="en-GB" sz="1600" b="1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1600" b="1" dirty="0">
                <a:latin typeface="Times New Roman" charset="0"/>
                <a:ea typeface="ＭＳ Ｐゴシック" charset="0"/>
              </a:rPr>
              <a:t>Greenbelt, MD, USA.</a:t>
            </a:r>
          </a:p>
          <a:p>
            <a:pPr eaLnBrk="1" hangingPunct="1">
              <a:lnSpc>
                <a:spcPct val="80000"/>
              </a:lnSpc>
            </a:pPr>
            <a:r>
              <a:rPr lang="en-GB" sz="1600" b="1" dirty="0">
                <a:latin typeface="Times New Roman" charset="0"/>
                <a:ea typeface="ＭＳ Ｐゴシック" charset="0"/>
              </a:rPr>
              <a:t>2 – University System Research Association (USRA)  </a:t>
            </a:r>
          </a:p>
          <a:p>
            <a:pPr eaLnBrk="1" hangingPunct="1">
              <a:lnSpc>
                <a:spcPct val="80000"/>
              </a:lnSpc>
            </a:pPr>
            <a:endParaRPr lang="en-GB" sz="1600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GB" sz="1400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GB" sz="16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A8FE-7F43-6C4A-8F20-DE42E8128EB8}"/>
              </a:ext>
            </a:extLst>
          </p:cNvPr>
          <p:cNvSpPr txBox="1"/>
          <p:nvPr/>
        </p:nvSpPr>
        <p:spPr>
          <a:xfrm>
            <a:off x="7612083" y="48926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 advTm="1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err="1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Dask</a:t>
            </a: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 arrays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7053DA-BAD7-FC40-9E1E-8A8F66239E2C}"/>
              </a:ext>
            </a:extLst>
          </p:cNvPr>
          <p:cNvSpPr/>
          <p:nvPr/>
        </p:nvSpPr>
        <p:spPr>
          <a:xfrm>
            <a:off x="317715" y="1109837"/>
            <a:ext cx="35413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divides arrays into many small pieces, called </a:t>
            </a:r>
            <a:r>
              <a:rPr lang="en-US" sz="20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r>
              <a:rPr lang="en-US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is presumed to be small enough to fit into memory.</a:t>
            </a:r>
          </a:p>
          <a:p>
            <a:endParaRPr lang="en-US" sz="20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arrays are lazy. Operations queue up a series of tasks mapped over blocks, and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computation is performed until you actually ask values to be</a:t>
            </a:r>
            <a:r>
              <a:rPr lang="en-US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At that point, data is loaded into memory and computation proceeds in a streaming fashion, block-by-block.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6E44B1-B0DB-774F-861F-A674C78C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285" y="1358900"/>
            <a:ext cx="4699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4DEF1A-7788-3E4B-A8A2-F99042291633}"/>
              </a:ext>
            </a:extLst>
          </p:cNvPr>
          <p:cNvSpPr/>
          <p:nvPr/>
        </p:nvSpPr>
        <p:spPr>
          <a:xfrm>
            <a:off x="5359630" y="5777805"/>
            <a:ext cx="29056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0" dirty="0">
                <a:solidFill>
                  <a:schemeClr val="bg1"/>
                </a:solidFill>
              </a:rPr>
              <a:t>http://</a:t>
            </a:r>
            <a:r>
              <a:rPr lang="en-US" sz="2200" b="0" dirty="0" err="1">
                <a:solidFill>
                  <a:schemeClr val="bg1"/>
                </a:solidFill>
              </a:rPr>
              <a:t>xarray.pydata.org</a:t>
            </a:r>
            <a:r>
              <a:rPr lang="en-US" sz="2200" b="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783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How do you “use” </a:t>
            </a:r>
            <a:r>
              <a:rPr lang="en-US" dirty="0" err="1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Dask</a:t>
            </a: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09431-2323-F042-80D3-2364002448BE}"/>
              </a:ext>
            </a:extLst>
          </p:cNvPr>
          <p:cNvSpPr txBox="1"/>
          <p:nvPr/>
        </p:nvSpPr>
        <p:spPr>
          <a:xfrm>
            <a:off x="341449" y="1135797"/>
            <a:ext cx="796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Well, you don’t.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does. For example “open” a time-level series of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data, with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44261-71CE-7C49-95B4-60533B7BC133}"/>
              </a:ext>
            </a:extLst>
          </p:cNvPr>
          <p:cNvSpPr txBox="1"/>
          <p:nvPr/>
        </p:nvSpPr>
        <p:spPr>
          <a:xfrm>
            <a:off x="341449" y="5408473"/>
            <a:ext cx="7964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**Note: Always make sure you don’t ask for actual values, until you really need them, e.g., “</a:t>
            </a: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yall</a:t>
            </a:r>
            <a:r>
              <a:rPr lang="en-US" sz="2000" dirty="0">
                <a:solidFill>
                  <a:schemeClr val="bg1"/>
                </a:solidFill>
              </a:rPr>
              <a:t>[1, 2])” Would force loading of </a:t>
            </a:r>
            <a:r>
              <a:rPr lang="en-US" sz="2000" dirty="0" err="1">
                <a:solidFill>
                  <a:schemeClr val="bg1"/>
                </a:solidFill>
              </a:rPr>
              <a:t>yalls</a:t>
            </a:r>
            <a:r>
              <a:rPr lang="en-US" sz="2000" dirty="0">
                <a:solidFill>
                  <a:schemeClr val="bg1"/>
                </a:solidFill>
              </a:rPr>
              <a:t> in memory</a:t>
            </a:r>
          </a:p>
          <a:p>
            <a:pPr algn="just"/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ABCA4-513B-2F44-866A-35D52EC4790D}"/>
              </a:ext>
            </a:extLst>
          </p:cNvPr>
          <p:cNvSpPr/>
          <p:nvPr/>
        </p:nvSpPr>
        <p:spPr>
          <a:xfrm>
            <a:off x="606170" y="6054804"/>
            <a:ext cx="793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C20594-90CB-8F45-8EF3-F3888F51F340}"/>
              </a:ext>
            </a:extLst>
          </p:cNvPr>
          <p:cNvSpPr/>
          <p:nvPr/>
        </p:nvSpPr>
        <p:spPr>
          <a:xfrm>
            <a:off x="609599" y="2005533"/>
            <a:ext cx="82089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Import </a:t>
            </a:r>
            <a:r>
              <a:rPr lang="en-US" sz="2000" dirty="0" err="1">
                <a:solidFill>
                  <a:schemeClr val="bg1"/>
                </a:solidFill>
              </a:rPr>
              <a:t>Xarray</a:t>
            </a:r>
            <a:r>
              <a:rPr lang="en-US" sz="2000" dirty="0">
                <a:solidFill>
                  <a:schemeClr val="bg1"/>
                </a:solidFill>
              </a:rPr>
              <a:t> as </a:t>
            </a:r>
            <a:r>
              <a:rPr lang="en-US" sz="2000" dirty="0" err="1">
                <a:solidFill>
                  <a:schemeClr val="bg1"/>
                </a:solidFill>
              </a:rPr>
              <a:t>xr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yall</a:t>
            </a:r>
            <a:r>
              <a:rPr lang="en-US" sz="2000" dirty="0">
                <a:solidFill>
                  <a:schemeClr val="bg1"/>
                </a:solidFill>
              </a:rPr>
              <a:t>=  </a:t>
            </a:r>
            <a:r>
              <a:rPr lang="en-US" sz="2000" dirty="0" err="1">
                <a:solidFill>
                  <a:schemeClr val="bg1"/>
                </a:solidFill>
              </a:rPr>
              <a:t>xr</a:t>
            </a:r>
            <a:r>
              <a:rPr lang="en-US" sz="2000" dirty="0" err="1">
                <a:solidFill>
                  <a:srgbClr val="0000FF"/>
                </a:solidFill>
              </a:rPr>
              <a:t>.open_mfdataset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filepath</a:t>
            </a:r>
            <a:r>
              <a:rPr lang="en-US" sz="2000" dirty="0">
                <a:solidFill>
                  <a:schemeClr val="bg1"/>
                </a:solidFill>
              </a:rPr>
              <a:t>,  parallel=True, </a:t>
            </a:r>
            <a:r>
              <a:rPr lang="en-US" sz="2000" dirty="0">
                <a:solidFill>
                  <a:srgbClr val="0000FF"/>
                </a:solidFill>
              </a:rPr>
              <a:t>chunks={"time": 4096}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rgbClr val="0000FF"/>
                </a:solidFill>
              </a:rPr>
              <a:t>  </a:t>
            </a:r>
          </a:p>
          <a:p>
            <a:endParaRPr lang="en-US" sz="2000" b="0" dirty="0">
              <a:solidFill>
                <a:srgbClr val="0000FF"/>
              </a:solidFill>
            </a:endParaRPr>
          </a:p>
          <a:p>
            <a:r>
              <a:rPr lang="en-US" sz="2000" b="0" dirty="0" err="1">
                <a:solidFill>
                  <a:schemeClr val="bg1"/>
                </a:solidFill>
              </a:rPr>
              <a:t>open_mfdataset</a:t>
            </a:r>
            <a:r>
              <a:rPr lang="en-US" sz="2000" b="0" dirty="0">
                <a:solidFill>
                  <a:schemeClr val="bg1"/>
                </a:solidFill>
              </a:rPr>
              <a:t> = open file as a </a:t>
            </a:r>
            <a:r>
              <a:rPr lang="en-US" sz="2000" b="0" dirty="0" err="1">
                <a:solidFill>
                  <a:schemeClr val="bg1"/>
                </a:solidFill>
              </a:rPr>
              <a:t>dask</a:t>
            </a:r>
            <a:r>
              <a:rPr lang="en-US" sz="2000" b="0" dirty="0">
                <a:solidFill>
                  <a:schemeClr val="bg1"/>
                </a:solidFill>
              </a:rPr>
              <a:t> array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“chunks={"time": 4096}” ::: optional. Make “chunks” of 4096 columns.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A653CE-EB99-594A-A673-BA0F625D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546"/>
            <a:ext cx="9144000" cy="9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2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Typical </a:t>
            </a:r>
            <a:r>
              <a:rPr lang="en-US" dirty="0" err="1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Keras</a:t>
            </a: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 Training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0EB9858-C89D-E840-A891-9213C892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23" y="1477185"/>
            <a:ext cx="7200900" cy="24194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B1C6A2-C75B-A346-9B75-A32ED9849DB4}"/>
              </a:ext>
            </a:extLst>
          </p:cNvPr>
          <p:cNvSpPr/>
          <p:nvPr/>
        </p:nvSpPr>
        <p:spPr>
          <a:xfrm>
            <a:off x="317715" y="1109837"/>
            <a:ext cx="3541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Instantiate model: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24EF4F-E436-2249-BCCE-F29CF2F67277}"/>
              </a:ext>
            </a:extLst>
          </p:cNvPr>
          <p:cNvSpPr/>
          <p:nvPr/>
        </p:nvSpPr>
        <p:spPr>
          <a:xfrm>
            <a:off x="411809" y="3977405"/>
            <a:ext cx="3541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model: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6AFA77-88FD-2845-A85D-035A2DDDC149}"/>
              </a:ext>
            </a:extLst>
          </p:cNvPr>
          <p:cNvSpPr/>
          <p:nvPr/>
        </p:nvSpPr>
        <p:spPr>
          <a:xfrm>
            <a:off x="352723" y="5380815"/>
            <a:ext cx="8566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samples (</a:t>
            </a:r>
            <a:r>
              <a:rPr lang="en-US" sz="1800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e., columns) for each minibatch to calculate gradient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18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iterations, i.e.,  passes through the whole data set before stopping </a:t>
            </a:r>
          </a:p>
          <a:p>
            <a:r>
              <a:rPr lang="en-US" sz="18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Assumption: your data fits in memory</a:t>
            </a:r>
          </a:p>
          <a:p>
            <a:endParaRPr lang="en-US" sz="18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897E4-FD73-0C41-AA18-0FA72F77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9" y="4409409"/>
            <a:ext cx="8149592" cy="9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2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err="1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Keras</a:t>
            </a: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 training with larger than memory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6AFA77-88FD-2845-A85D-035A2DDDC149}"/>
              </a:ext>
            </a:extLst>
          </p:cNvPr>
          <p:cNvSpPr/>
          <p:nvPr/>
        </p:nvSpPr>
        <p:spPr>
          <a:xfrm>
            <a:off x="174356" y="3188754"/>
            <a:ext cx="8566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Train_gen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val_gen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functions that provide one minibatch of training and validation data every time they are called.</a:t>
            </a:r>
          </a:p>
          <a:p>
            <a:endParaRPr lang="en-US" sz="1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training data can be loaded in memory at once, </a:t>
            </a:r>
            <a:r>
              <a:rPr lang="en-US" sz="18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the batch size  to calculate the number of steps: #steps= number of samples/</a:t>
            </a:r>
            <a:r>
              <a:rPr lang="en-US" sz="18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 epoch</a:t>
            </a:r>
          </a:p>
          <a:p>
            <a:endParaRPr lang="en-US" sz="1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When using a generator one needs to tell </a:t>
            </a:r>
            <a:r>
              <a:rPr lang="en-US" sz="18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Keras</a:t>
            </a:r>
            <a:r>
              <a:rPr lang="en-US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what to call an epoch: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steps_per_epoch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sz="1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There is a lot of info on the web on how to build custom generators, mostly involve loading individual files during training. But very little using </a:t>
            </a:r>
            <a:r>
              <a:rPr lang="en-US" sz="18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Dask</a:t>
            </a:r>
            <a:r>
              <a:rPr lang="en-US" sz="1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 </a:t>
            </a:r>
          </a:p>
          <a:p>
            <a:endParaRPr lang="en-US" sz="18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2B3D38-DFAE-8544-B60E-1C705C1E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" y="1328801"/>
            <a:ext cx="8325854" cy="11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1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A </a:t>
            </a:r>
            <a:r>
              <a:rPr lang="en-US" dirty="0" err="1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Dask</a:t>
            </a: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 Generator Class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3820AB-16E3-334C-9BA9-FBEE4ED1CFB1}"/>
              </a:ext>
            </a:extLst>
          </p:cNvPr>
          <p:cNvSpPr/>
          <p:nvPr/>
        </p:nvSpPr>
        <p:spPr>
          <a:xfrm>
            <a:off x="609600" y="1115835"/>
            <a:ext cx="6561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the minibatches to be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“chunks”</a:t>
            </a:r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B78E17-C039-8342-9140-9F3E15FB3E47}"/>
              </a:ext>
            </a:extLst>
          </p:cNvPr>
          <p:cNvSpPr/>
          <p:nvPr/>
        </p:nvSpPr>
        <p:spPr>
          <a:xfrm>
            <a:off x="88230" y="1725435"/>
            <a:ext cx="5558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7030A0"/>
                </a:solidFill>
              </a:rPr>
              <a:t>import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dask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sz="1800" b="0" dirty="0">
                <a:solidFill>
                  <a:schemeClr val="bg1"/>
                </a:solidFill>
              </a:rPr>
              <a:t> da</a:t>
            </a: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accent4">
                    <a:lumMod val="50000"/>
                  </a:schemeClr>
                </a:solidFill>
              </a:rPr>
              <a:t>DaskGenerator</a:t>
            </a:r>
            <a:r>
              <a:rPr lang="en-US" sz="1800" b="0" dirty="0">
                <a:solidFill>
                  <a:schemeClr val="bg1"/>
                </a:solidFill>
              </a:rPr>
              <a:t>(Sequence):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</a:t>
            </a:r>
            <a:r>
              <a:rPr lang="en-US" sz="1800" b="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__</a:t>
            </a:r>
            <a:r>
              <a:rPr lang="en-US" sz="1800" b="0" dirty="0" err="1">
                <a:solidFill>
                  <a:schemeClr val="accent4">
                    <a:lumMod val="50000"/>
                  </a:schemeClr>
                </a:solidFill>
              </a:rPr>
              <a:t>init</a:t>
            </a:r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__</a:t>
            </a:r>
            <a:r>
              <a:rPr lang="en-US" sz="1800" b="0" dirty="0">
                <a:solidFill>
                  <a:schemeClr val="bg1"/>
                </a:solidFill>
              </a:rPr>
              <a:t>(self, </a:t>
            </a:r>
            <a:r>
              <a:rPr lang="en-US" sz="1800" b="0" dirty="0" err="1">
                <a:solidFill>
                  <a:schemeClr val="bg1"/>
                </a:solidFill>
              </a:rPr>
              <a:t>data_object</a:t>
            </a:r>
            <a:r>
              <a:rPr lang="en-US" sz="1800" b="0" dirty="0">
                <a:solidFill>
                  <a:schemeClr val="bg1"/>
                </a:solidFill>
              </a:rPr>
              <a:t>):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</a:t>
            </a:r>
            <a:r>
              <a:rPr lang="en-US" sz="1800" b="0" dirty="0" err="1">
                <a:solidFill>
                  <a:schemeClr val="bg1"/>
                </a:solidFill>
              </a:rPr>
              <a:t>X_train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b="0" dirty="0" err="1">
                <a:solidFill>
                  <a:schemeClr val="bg1"/>
                </a:solidFill>
              </a:rPr>
              <a:t>y_train</a:t>
            </a:r>
            <a:r>
              <a:rPr lang="en-US" sz="1800" b="0" dirty="0">
                <a:solidFill>
                  <a:schemeClr val="bg1"/>
                </a:solidFill>
              </a:rPr>
              <a:t> = </a:t>
            </a:r>
            <a:r>
              <a:rPr lang="en-US" sz="1800" b="0" dirty="0" err="1">
                <a:solidFill>
                  <a:schemeClr val="bg1"/>
                </a:solidFill>
              </a:rPr>
              <a:t>self.data_object.get_Xy</a:t>
            </a:r>
            <a:r>
              <a:rPr lang="en-US" sz="1800" b="0" dirty="0">
                <a:solidFill>
                  <a:schemeClr val="bg1"/>
                </a:solidFill>
              </a:rPr>
              <a:t>()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</a:t>
            </a:r>
            <a:r>
              <a:rPr lang="en-US" sz="1800" b="0" dirty="0" err="1">
                <a:solidFill>
                  <a:schemeClr val="bg1"/>
                </a:solidFill>
              </a:rPr>
              <a:t>self.sample_batches</a:t>
            </a:r>
            <a:r>
              <a:rPr lang="en-US" sz="1800" b="0" dirty="0">
                <a:solidFill>
                  <a:schemeClr val="bg1"/>
                </a:solidFill>
              </a:rPr>
              <a:t> = </a:t>
            </a:r>
            <a:r>
              <a:rPr lang="en-US" sz="1800" b="0" dirty="0" err="1">
                <a:solidFill>
                  <a:schemeClr val="bg1"/>
                </a:solidFill>
              </a:rPr>
              <a:t>X_train.data.to_delayed</a:t>
            </a:r>
            <a:r>
              <a:rPr lang="en-US" sz="1800" b="0" dirty="0">
                <a:solidFill>
                  <a:schemeClr val="bg1"/>
                </a:solidFill>
              </a:rPr>
              <a:t>()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</a:t>
            </a:r>
            <a:r>
              <a:rPr lang="en-US" sz="1800" b="0" dirty="0" err="1">
                <a:solidFill>
                  <a:schemeClr val="bg1"/>
                </a:solidFill>
              </a:rPr>
              <a:t>self.examples_batches</a:t>
            </a:r>
            <a:r>
              <a:rPr lang="en-US" sz="1800" b="0" dirty="0">
                <a:solidFill>
                  <a:schemeClr val="bg1"/>
                </a:solidFill>
              </a:rPr>
              <a:t> = </a:t>
            </a:r>
            <a:r>
              <a:rPr lang="en-US" sz="1800" b="0" dirty="0" err="1">
                <a:solidFill>
                  <a:schemeClr val="bg1"/>
                </a:solidFill>
              </a:rPr>
              <a:t>y_train.data.to_delayed</a:t>
            </a:r>
            <a:r>
              <a:rPr lang="en-US" sz="1800" b="0" dirty="0">
                <a:solidFill>
                  <a:schemeClr val="bg1"/>
                </a:solidFill>
              </a:rPr>
              <a:t>()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__</a:t>
            </a:r>
            <a:r>
              <a:rPr lang="en-US" sz="1800" b="0" dirty="0" err="1">
                <a:solidFill>
                  <a:schemeClr val="accent4">
                    <a:lumMod val="50000"/>
                  </a:schemeClr>
                </a:solidFill>
              </a:rPr>
              <a:t>len</a:t>
            </a:r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__</a:t>
            </a:r>
            <a:r>
              <a:rPr lang="en-US" sz="1800" b="0" dirty="0">
                <a:solidFill>
                  <a:schemeClr val="bg1"/>
                </a:solidFill>
              </a:rPr>
              <a:t>(self):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</a:t>
            </a:r>
            <a:r>
              <a:rPr lang="en-US" sz="1800" b="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accent4">
                    <a:lumMod val="50000"/>
                  </a:schemeClr>
                </a:solidFill>
              </a:rPr>
              <a:t>len</a:t>
            </a:r>
            <a:r>
              <a:rPr lang="en-US" sz="1800" b="0" dirty="0">
                <a:solidFill>
                  <a:schemeClr val="bg1"/>
                </a:solidFill>
              </a:rPr>
              <a:t>(</a:t>
            </a:r>
            <a:r>
              <a:rPr lang="en-US" sz="1800" b="0" dirty="0" err="1">
                <a:solidFill>
                  <a:schemeClr val="bg1"/>
                </a:solidFill>
              </a:rPr>
              <a:t>self.examples_batches</a:t>
            </a:r>
            <a:r>
              <a:rPr lang="en-US" sz="1800" b="0" dirty="0">
                <a:solidFill>
                  <a:schemeClr val="bg1"/>
                </a:solidFill>
              </a:rPr>
              <a:t>)</a:t>
            </a: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0" dirty="0">
                <a:solidFill>
                  <a:schemeClr val="bg1"/>
                </a:solidFill>
              </a:rPr>
              <a:t>  </a:t>
            </a:r>
            <a:r>
              <a:rPr lang="en-US" sz="1800" b="0" dirty="0">
                <a:solidFill>
                  <a:schemeClr val="accent5"/>
                </a:solidFill>
              </a:rPr>
              <a:t>def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__</a:t>
            </a:r>
            <a:r>
              <a:rPr lang="en-US" sz="1800" b="0" dirty="0" err="1">
                <a:solidFill>
                  <a:schemeClr val="accent4">
                    <a:lumMod val="50000"/>
                  </a:schemeClr>
                </a:solidFill>
              </a:rPr>
              <a:t>getitem</a:t>
            </a:r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__</a:t>
            </a:r>
            <a:r>
              <a:rPr lang="en-US" sz="1800" b="0" dirty="0">
                <a:solidFill>
                  <a:schemeClr val="bg1"/>
                </a:solidFill>
              </a:rPr>
              <a:t>(self, </a:t>
            </a:r>
            <a:r>
              <a:rPr lang="en-US" sz="1800" b="0" dirty="0" err="1">
                <a:solidFill>
                  <a:schemeClr val="bg1"/>
                </a:solidFill>
              </a:rPr>
              <a:t>idx</a:t>
            </a:r>
            <a:r>
              <a:rPr lang="en-US" sz="1800" b="0" dirty="0">
                <a:solidFill>
                  <a:schemeClr val="bg1"/>
                </a:solidFill>
              </a:rPr>
              <a:t>):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X, y = </a:t>
            </a:r>
            <a:r>
              <a:rPr lang="en-US" sz="1800" b="0" dirty="0" err="1">
                <a:solidFill>
                  <a:schemeClr val="bg1"/>
                </a:solidFill>
              </a:rPr>
              <a:t>da.compute</a:t>
            </a:r>
            <a:r>
              <a:rPr lang="en-US" sz="1800" b="0" dirty="0">
                <a:solidFill>
                  <a:schemeClr val="bg1"/>
                </a:solidFill>
              </a:rPr>
              <a:t>(</a:t>
            </a:r>
            <a:r>
              <a:rPr lang="en-US" sz="1800" b="0" dirty="0" err="1">
                <a:solidFill>
                  <a:schemeClr val="bg1"/>
                </a:solidFill>
              </a:rPr>
              <a:t>self.sample_batches</a:t>
            </a:r>
            <a:r>
              <a:rPr lang="en-US" sz="1800" b="0" dirty="0">
                <a:solidFill>
                  <a:schemeClr val="bg1"/>
                </a:solidFill>
              </a:rPr>
              <a:t>[idx,0],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         </a:t>
            </a:r>
            <a:r>
              <a:rPr lang="en-US" sz="1800" b="0" dirty="0" err="1">
                <a:solidFill>
                  <a:schemeClr val="bg1"/>
                </a:solidFill>
              </a:rPr>
              <a:t>self.examples_batches</a:t>
            </a:r>
            <a:r>
              <a:rPr lang="en-US" sz="1800" b="0" dirty="0">
                <a:solidFill>
                  <a:schemeClr val="bg1"/>
                </a:solidFill>
              </a:rPr>
              <a:t>[idx,0])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</a:t>
            </a:r>
            <a:r>
              <a:rPr 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bg1"/>
                </a:solidFill>
              </a:rPr>
              <a:t>X, 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C24B5-7757-0A4D-81B9-0A22E2A7ACBC}"/>
              </a:ext>
            </a:extLst>
          </p:cNvPr>
          <p:cNvSpPr/>
          <p:nvPr/>
        </p:nvSpPr>
        <p:spPr>
          <a:xfrm>
            <a:off x="5197641" y="1676821"/>
            <a:ext cx="4086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# Sequence: </a:t>
            </a:r>
            <a:r>
              <a:rPr lang="en-US" sz="1800" dirty="0" err="1">
                <a:solidFill>
                  <a:schemeClr val="accent1"/>
                </a:solidFill>
              </a:rPr>
              <a:t>Keras</a:t>
            </a:r>
            <a:r>
              <a:rPr lang="en-US" sz="1800" dirty="0">
                <a:solidFill>
                  <a:schemeClr val="accent1"/>
                </a:solidFill>
              </a:rPr>
              <a:t> would do the counting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233E3-F20C-5A45-BBE7-F1E9AC0FF2D8}"/>
              </a:ext>
            </a:extLst>
          </p:cNvPr>
          <p:cNvSpPr/>
          <p:nvPr/>
        </p:nvSpPr>
        <p:spPr>
          <a:xfrm>
            <a:off x="5149515" y="2343964"/>
            <a:ext cx="3850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# </a:t>
            </a:r>
            <a:r>
              <a:rPr lang="en-US" sz="1800" dirty="0" err="1">
                <a:solidFill>
                  <a:schemeClr val="accent1"/>
                </a:solidFill>
              </a:rPr>
              <a:t>data_object</a:t>
            </a:r>
            <a:r>
              <a:rPr lang="en-US" sz="1800" dirty="0">
                <a:solidFill>
                  <a:schemeClr val="accent1"/>
                </a:solidFill>
              </a:rPr>
              <a:t>: a class with a method that loads and transforms data (you build this)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448BD-9A78-6549-BEFC-0C219F8195EA}"/>
              </a:ext>
            </a:extLst>
          </p:cNvPr>
          <p:cNvSpPr/>
          <p:nvPr/>
        </p:nvSpPr>
        <p:spPr>
          <a:xfrm>
            <a:off x="5149514" y="3282447"/>
            <a:ext cx="3850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# </a:t>
            </a:r>
            <a:r>
              <a:rPr lang="en-US" sz="1800" dirty="0" err="1">
                <a:solidFill>
                  <a:schemeClr val="accent1"/>
                </a:solidFill>
              </a:rPr>
              <a:t>to_delayed</a:t>
            </a:r>
            <a:r>
              <a:rPr lang="en-US" sz="1800" dirty="0">
                <a:solidFill>
                  <a:schemeClr val="accent1"/>
                </a:solidFill>
              </a:rPr>
              <a:t>:  creates a list of 2D </a:t>
            </a:r>
            <a:r>
              <a:rPr lang="en-US" sz="1800" dirty="0" err="1">
                <a:solidFill>
                  <a:schemeClr val="accent1"/>
                </a:solidFill>
              </a:rPr>
              <a:t>numpy</a:t>
            </a:r>
            <a:r>
              <a:rPr lang="en-US" sz="1800" dirty="0">
                <a:solidFill>
                  <a:schemeClr val="accent1"/>
                </a:solidFill>
              </a:rPr>
              <a:t> arrays from the chunks (“flattens” the </a:t>
            </a:r>
            <a:r>
              <a:rPr lang="en-US" sz="1800" dirty="0" err="1">
                <a:solidFill>
                  <a:schemeClr val="accent1"/>
                </a:solidFill>
              </a:rPr>
              <a:t>Dask</a:t>
            </a:r>
            <a:r>
              <a:rPr lang="en-US" sz="1800" dirty="0">
                <a:solidFill>
                  <a:schemeClr val="accent1"/>
                </a:solidFill>
              </a:rPr>
              <a:t> array)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A5B83-76C9-9149-B175-810A3C4235AB}"/>
              </a:ext>
            </a:extLst>
          </p:cNvPr>
          <p:cNvSpPr/>
          <p:nvPr/>
        </p:nvSpPr>
        <p:spPr>
          <a:xfrm>
            <a:off x="4884821" y="4367745"/>
            <a:ext cx="3850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#__</a:t>
            </a:r>
            <a:r>
              <a:rPr lang="en-US" sz="1800" dirty="0" err="1">
                <a:solidFill>
                  <a:schemeClr val="accent1"/>
                </a:solidFill>
              </a:rPr>
              <a:t>len</a:t>
            </a:r>
            <a:r>
              <a:rPr lang="en-US" sz="1800" dirty="0">
                <a:solidFill>
                  <a:schemeClr val="accent1"/>
                </a:solidFill>
              </a:rPr>
              <a:t>__:  tells </a:t>
            </a:r>
            <a:r>
              <a:rPr lang="en-US" sz="1800" dirty="0" err="1">
                <a:solidFill>
                  <a:schemeClr val="accent1"/>
                </a:solidFill>
              </a:rPr>
              <a:t>Keras</a:t>
            </a:r>
            <a:r>
              <a:rPr lang="en-US" sz="1800" dirty="0">
                <a:solidFill>
                  <a:schemeClr val="accent1"/>
                </a:solidFill>
              </a:rPr>
              <a:t> how many chunks there 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8E8864-5D14-EC4C-A156-D3376D8670CE}"/>
              </a:ext>
            </a:extLst>
          </p:cNvPr>
          <p:cNvSpPr/>
          <p:nvPr/>
        </p:nvSpPr>
        <p:spPr>
          <a:xfrm>
            <a:off x="4884821" y="5095834"/>
            <a:ext cx="3850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__</a:t>
            </a:r>
            <a:r>
              <a:rPr lang="en-US" sz="1800" dirty="0" err="1">
                <a:solidFill>
                  <a:schemeClr val="accent1"/>
                </a:solidFill>
              </a:rPr>
              <a:t>getitem</a:t>
            </a:r>
            <a:r>
              <a:rPr lang="en-US" sz="1800" dirty="0">
                <a:solidFill>
                  <a:schemeClr val="accent1"/>
                </a:solidFill>
              </a:rPr>
              <a:t>__:  </a:t>
            </a:r>
            <a:r>
              <a:rPr lang="en-US" sz="1800" dirty="0" err="1">
                <a:solidFill>
                  <a:schemeClr val="accent1"/>
                </a:solidFill>
              </a:rPr>
              <a:t>Keras</a:t>
            </a:r>
            <a:r>
              <a:rPr lang="en-US" sz="1800" dirty="0">
                <a:solidFill>
                  <a:schemeClr val="accent1"/>
                </a:solidFill>
              </a:rPr>
              <a:t> uses this to get the minibatches by providing </a:t>
            </a:r>
            <a:r>
              <a:rPr lang="en-US" sz="1800" dirty="0" err="1">
                <a:solidFill>
                  <a:schemeClr val="accent1"/>
                </a:solidFill>
              </a:rPr>
              <a:t>ramdom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idxs</a:t>
            </a:r>
            <a:r>
              <a:rPr lang="en-US" sz="1800" dirty="0">
                <a:solidFill>
                  <a:schemeClr val="accent1"/>
                </a:solidFill>
              </a:rPr>
              <a:t> until </a:t>
            </a:r>
            <a:r>
              <a:rPr lang="en-US" sz="1800" dirty="0" err="1">
                <a:solidFill>
                  <a:schemeClr val="accent1"/>
                </a:solidFill>
              </a:rPr>
              <a:t>len</a:t>
            </a:r>
            <a:r>
              <a:rPr lang="en-US" sz="1800" dirty="0">
                <a:solidFill>
                  <a:schemeClr val="accent1"/>
                </a:solidFill>
              </a:rPr>
              <a:t> is reached</a:t>
            </a:r>
          </a:p>
        </p:txBody>
      </p:sp>
    </p:spTree>
    <p:extLst>
      <p:ext uri="{BB962C8B-B14F-4D97-AF65-F5344CB8AC3E}">
        <p14:creationId xmlns:p14="http://schemas.microsoft.com/office/powerpoint/2010/main" val="191881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Using </a:t>
            </a:r>
            <a:r>
              <a:rPr lang="en-US" dirty="0" err="1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Dask</a:t>
            </a: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 to train on chunks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2B3D38-DFAE-8544-B60E-1C705C1E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73" y="2858941"/>
            <a:ext cx="8325854" cy="114011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923446-E303-AE48-8A45-732E50EB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3" y="1445966"/>
            <a:ext cx="73914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837884-6FB8-A44C-A4E1-2677C1E2C7B0}"/>
              </a:ext>
            </a:extLst>
          </p:cNvPr>
          <p:cNvSpPr/>
          <p:nvPr/>
        </p:nvSpPr>
        <p:spPr>
          <a:xfrm>
            <a:off x="174356" y="4295977"/>
            <a:ext cx="8566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per epoch = total number of columns/chunk size (assuming each sample is a column) </a:t>
            </a:r>
            <a:endParaRPr lang="en-US" sz="18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27A1B-3789-EA45-972B-D93D95666B57}"/>
              </a:ext>
            </a:extLst>
          </p:cNvPr>
          <p:cNvSpPr/>
          <p:nvPr/>
        </p:nvSpPr>
        <p:spPr>
          <a:xfrm>
            <a:off x="288656" y="5219307"/>
            <a:ext cx="8566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principle one could load all the data at once and let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the work… but each epoch would take years.. </a:t>
            </a:r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5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58" y="527290"/>
            <a:ext cx="8213558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Regularization by Switching Data during Training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EFC20B-FABA-254A-8161-1A05A52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4" y="1071453"/>
            <a:ext cx="5600473" cy="4795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D72B6A-1D01-F546-8FF7-4B9BF1DA9609}"/>
              </a:ext>
            </a:extLst>
          </p:cNvPr>
          <p:cNvSpPr/>
          <p:nvPr/>
        </p:nvSpPr>
        <p:spPr>
          <a:xfrm>
            <a:off x="5807242" y="1031159"/>
            <a:ext cx="314425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on_epoch_end</a:t>
            </a:r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lang="en-US" sz="1900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9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do </a:t>
            </a:r>
            <a:r>
              <a:rPr lang="en-US" sz="1900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somethinga</a:t>
            </a:r>
            <a:r>
              <a:rPr lang="en-US" sz="19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each epoch</a:t>
            </a:r>
          </a:p>
          <a:p>
            <a:endParaRPr lang="en-US" sz="19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load few time steps at random at once, and train them for a few </a:t>
            </a:r>
            <a:r>
              <a:rPr lang="en-US" sz="1900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epochs_per_fileFor</a:t>
            </a:r>
            <a:r>
              <a:rPr lang="en-US" sz="19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example: we can load 5 time-steps of G5NR and train on them for 10 epochs at a time.</a:t>
            </a:r>
          </a:p>
          <a:p>
            <a:endParaRPr lang="en-US" sz="19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for  a 2000 epochs would use 1000 time steps (without loading a TB of data…)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48F4D-9066-FF4B-9757-60538E45340E}"/>
              </a:ext>
            </a:extLst>
          </p:cNvPr>
          <p:cNvSpPr/>
          <p:nvPr/>
        </p:nvSpPr>
        <p:spPr>
          <a:xfrm>
            <a:off x="192504" y="6039414"/>
            <a:ext cx="9320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adds natural regularization to the NN… it would never overfit</a:t>
            </a:r>
            <a:endParaRPr lang="en-US" sz="20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D513C30-3DAB-3440-9859-ECF31E76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8" y="923330"/>
            <a:ext cx="9144000" cy="51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Wish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24D46-AAE5-4647-B577-E237EAAEA61F}"/>
              </a:ext>
            </a:extLst>
          </p:cNvPr>
          <p:cNvSpPr txBox="1"/>
          <p:nvPr/>
        </p:nvSpPr>
        <p:spPr>
          <a:xfrm>
            <a:off x="374140" y="1212631"/>
            <a:ext cx="81671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Dask_generator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works with GPUs as well. But not great when using multiple workers.</a:t>
            </a:r>
          </a:p>
          <a:p>
            <a:pPr marL="342900" indent="-342900" algn="just">
              <a:buFontTx/>
              <a:buChar char="-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allows simple parallelization over a single node. It can very easily set up a “local cluster”.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automatically scales to as many cores  available  in the local machine.</a:t>
            </a:r>
          </a:p>
          <a:p>
            <a:pPr marL="342900" indent="-342900" algn="just">
              <a:buFontTx/>
              <a:buChar char="-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 real speed up requires multi-node parallelism. So far no luck.</a:t>
            </a:r>
          </a:p>
          <a:p>
            <a:pPr marL="342900" indent="-342900" algn="just">
              <a:buFontTx/>
              <a:buChar char="-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en-US" sz="2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324A8F-2AB4-094C-9FD9-2D1EAA8C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Typical Earth Science Problem</a:t>
            </a:r>
          </a:p>
        </p:txBody>
      </p:sp>
      <p:sp>
        <p:nvSpPr>
          <p:cNvPr id="4" name="Rectangle 90">
            <a:extLst>
              <a:ext uri="{FF2B5EF4-FFF2-40B4-BE49-F238E27FC236}">
                <a16:creationId xmlns:a16="http://schemas.microsoft.com/office/drawing/2014/main" id="{A15343D3-A52A-784B-8644-C4F975105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46" y="1456024"/>
            <a:ext cx="848839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b="0" dirty="0">
              <a:solidFill>
                <a:schemeClr val="bg1"/>
              </a:solidFill>
              <a:latin typeface="Bookman Old Style" charset="0"/>
            </a:endParaRPr>
          </a:p>
          <a:p>
            <a:pPr marL="285750" indent="-285750">
              <a:buFontTx/>
              <a:buChar char="-"/>
            </a:pPr>
            <a:r>
              <a:rPr lang="en-US" b="0" dirty="0">
                <a:solidFill>
                  <a:schemeClr val="bg1"/>
                </a:solidFill>
                <a:latin typeface="Bookman Old Style" charset="0"/>
              </a:rPr>
              <a:t>Regression style training (e.g., fit a NN function to data)</a:t>
            </a:r>
          </a:p>
          <a:p>
            <a:endParaRPr lang="en-US" b="0" dirty="0">
              <a:solidFill>
                <a:schemeClr val="bg1"/>
              </a:solidFill>
              <a:latin typeface="Bookman Old Style" charset="0"/>
            </a:endParaRPr>
          </a:p>
          <a:p>
            <a:pPr marL="285750" indent="-285750">
              <a:buFontTx/>
              <a:buChar char="-"/>
            </a:pPr>
            <a:r>
              <a:rPr lang="en-US" b="0" dirty="0">
                <a:solidFill>
                  <a:schemeClr val="bg1"/>
                </a:solidFill>
                <a:latin typeface="Bookman Old Style" charset="0"/>
              </a:rPr>
              <a:t>Satellite, model results, or campaign data in gridded format, i.e., </a:t>
            </a:r>
            <a:r>
              <a:rPr lang="en-US" b="0" dirty="0" err="1">
                <a:solidFill>
                  <a:schemeClr val="bg1"/>
                </a:solidFill>
                <a:latin typeface="Bookman Old Style" charset="0"/>
              </a:rPr>
              <a:t>netcdf</a:t>
            </a:r>
            <a:r>
              <a:rPr lang="en-US" b="0" dirty="0">
                <a:solidFill>
                  <a:schemeClr val="bg1"/>
                </a:solidFill>
                <a:latin typeface="Bookman Old Style" charset="0"/>
              </a:rPr>
              <a:t>, </a:t>
            </a:r>
            <a:r>
              <a:rPr lang="en-US" b="0" dirty="0" err="1">
                <a:solidFill>
                  <a:schemeClr val="bg1"/>
                </a:solidFill>
                <a:latin typeface="Bookman Old Style" charset="0"/>
              </a:rPr>
              <a:t>hdf</a:t>
            </a:r>
            <a:r>
              <a:rPr lang="en-US" b="0" dirty="0">
                <a:solidFill>
                  <a:schemeClr val="bg1"/>
                </a:solidFill>
                <a:latin typeface="Bookman Old Style" charset="0"/>
              </a:rPr>
              <a:t>.. </a:t>
            </a:r>
          </a:p>
          <a:p>
            <a:pPr marL="285750" indent="-285750">
              <a:buFontTx/>
              <a:buChar char="-"/>
            </a:pPr>
            <a:endParaRPr lang="en-US" b="0" dirty="0">
              <a:solidFill>
                <a:schemeClr val="bg1"/>
              </a:solidFill>
              <a:latin typeface="Bookman Old Style" charset="0"/>
            </a:endParaRPr>
          </a:p>
          <a:p>
            <a:pPr marL="285750" indent="-285750">
              <a:buFontTx/>
              <a:buChar char="-"/>
            </a:pPr>
            <a:r>
              <a:rPr lang="en-US" b="0" dirty="0">
                <a:solidFill>
                  <a:schemeClr val="bg1"/>
                </a:solidFill>
                <a:latin typeface="Bookman Old Style" charset="0"/>
              </a:rPr>
              <a:t>Data size adds up very quickly, e.g., few Gb per file but could easily become Tb-</a:t>
            </a:r>
            <a:r>
              <a:rPr lang="en-US" b="0" dirty="0" err="1">
                <a:solidFill>
                  <a:schemeClr val="bg1"/>
                </a:solidFill>
                <a:latin typeface="Bookman Old Style" charset="0"/>
              </a:rPr>
              <a:t>ish</a:t>
            </a:r>
            <a:r>
              <a:rPr lang="en-US" b="0" dirty="0">
                <a:solidFill>
                  <a:schemeClr val="bg1"/>
                </a:solidFill>
                <a:latin typeface="Bookman Old Style" charset="0"/>
              </a:rPr>
              <a:t> for a given month.</a:t>
            </a:r>
          </a:p>
          <a:p>
            <a:pPr marL="285750" indent="-285750">
              <a:buFontTx/>
              <a:buChar char="-"/>
            </a:pPr>
            <a:endParaRPr lang="en-US" b="0" dirty="0">
              <a:solidFill>
                <a:schemeClr val="bg1"/>
              </a:solidFill>
              <a:latin typeface="Bookman Old Style" charset="0"/>
            </a:endParaRPr>
          </a:p>
          <a:p>
            <a:pPr marL="285750" indent="-285750">
              <a:buFontTx/>
              <a:buChar char="-"/>
            </a:pPr>
            <a:r>
              <a:rPr lang="en-US" b="0" dirty="0">
                <a:solidFill>
                  <a:srgbClr val="0000FF"/>
                </a:solidFill>
                <a:latin typeface="Bookman Old Style" charset="0"/>
              </a:rPr>
              <a:t>Cannot be all loaded at once in memory.  But one  wants to load enough data to get good statistics.</a:t>
            </a:r>
          </a:p>
          <a:p>
            <a:pPr marL="285750" indent="-285750">
              <a:buFontTx/>
              <a:buChar char="-"/>
            </a:pPr>
            <a:endParaRPr lang="en-US" b="0" dirty="0">
              <a:solidFill>
                <a:schemeClr val="bg1"/>
              </a:solidFill>
              <a:latin typeface="Bookman Old Style" charset="0"/>
            </a:endParaRPr>
          </a:p>
          <a:p>
            <a:pPr marL="285750" indent="-285750">
              <a:buFontTx/>
              <a:buChar char="-"/>
            </a:pP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513" y="533401"/>
            <a:ext cx="8229600" cy="402256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Example: training on the “nature” run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F823D8-EC47-694E-9C85-64A404EB7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22" y="3322306"/>
            <a:ext cx="2036022" cy="165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A3A2B-1508-DF4C-A3C8-1C9326C93DDF}"/>
              </a:ext>
            </a:extLst>
          </p:cNvPr>
          <p:cNvSpPr txBox="1"/>
          <p:nvPr/>
        </p:nvSpPr>
        <p:spPr>
          <a:xfrm>
            <a:off x="2889938" y="1158060"/>
            <a:ext cx="318611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ysClr val="windowText" lastClr="000000"/>
                </a:solidFill>
              </a:rPr>
              <a:t>G5NR (or similar) 0.0625 °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832ABE-11CB-8046-8EF4-A4CB4FF1CA76}"/>
              </a:ext>
            </a:extLst>
          </p:cNvPr>
          <p:cNvSpPr/>
          <p:nvPr/>
        </p:nvSpPr>
        <p:spPr bwMode="auto">
          <a:xfrm>
            <a:off x="6461146" y="1631747"/>
            <a:ext cx="2216627" cy="830997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3366"/>
                </a:solidFill>
                <a:ea typeface="ＭＳ Ｐゴシック" charset="0"/>
              </a:rPr>
              <a:t>Downsampling</a:t>
            </a:r>
            <a:r>
              <a:rPr lang="en-US" sz="1600" dirty="0">
                <a:solidFill>
                  <a:srgbClr val="003366"/>
                </a:solidFill>
                <a:ea typeface="ＭＳ Ｐゴシック" charset="0"/>
              </a:rPr>
              <a:t> at 0.5</a:t>
            </a:r>
            <a:r>
              <a:rPr lang="en-US" sz="1600" b="0" dirty="0">
                <a:solidFill>
                  <a:sysClr val="windowText" lastClr="000000"/>
                </a:solidFill>
              </a:rPr>
              <a:t>° (</a:t>
            </a:r>
            <a:r>
              <a:rPr lang="en-US" sz="1600" b="0" dirty="0" err="1">
                <a:solidFill>
                  <a:sysClr val="windowText" lastClr="000000"/>
                </a:solidFill>
              </a:rPr>
              <a:t>stdev</a:t>
            </a:r>
            <a:r>
              <a:rPr lang="en-US" sz="1600" b="0" dirty="0">
                <a:solidFill>
                  <a:sysClr val="windowText" lastClr="000000"/>
                </a:solidFill>
              </a:rPr>
              <a:t>, N=64)</a:t>
            </a:r>
          </a:p>
          <a:p>
            <a:pPr algn="ctr"/>
            <a:r>
              <a:rPr lang="en-US" sz="1600" b="0" dirty="0">
                <a:solidFill>
                  <a:sysClr val="windowText" lastClr="000000"/>
                </a:solidFill>
                <a:ea typeface="ＭＳ Ｐゴシック" charset="0"/>
              </a:rPr>
              <a:t>W</a:t>
            </a:r>
            <a:endParaRPr lang="en-US" sz="1600" dirty="0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602572D-6553-6147-A755-7F5730AF91F9}"/>
              </a:ext>
            </a:extLst>
          </p:cNvPr>
          <p:cNvSpPr/>
          <p:nvPr/>
        </p:nvSpPr>
        <p:spPr bwMode="auto">
          <a:xfrm>
            <a:off x="282353" y="1867354"/>
            <a:ext cx="2132490" cy="873995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66"/>
                </a:solidFill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3366"/>
                </a:solidFill>
                <a:ea typeface="ＭＳ Ｐゴシック" charset="0"/>
              </a:rPr>
              <a:t>Downsampling</a:t>
            </a:r>
            <a:r>
              <a:rPr lang="en-US" sz="1600" dirty="0">
                <a:solidFill>
                  <a:srgbClr val="003366"/>
                </a:solidFill>
                <a:ea typeface="ＭＳ Ｐゴシック" charset="0"/>
              </a:rPr>
              <a:t> to 0.5</a:t>
            </a:r>
            <a:r>
              <a:rPr lang="en-US" sz="1600" b="0" dirty="0">
                <a:solidFill>
                  <a:sysClr val="windowText" lastClr="000000"/>
                </a:solidFill>
              </a:rPr>
              <a:t> °(mean, N=64)</a:t>
            </a:r>
          </a:p>
          <a:p>
            <a:pPr algn="ctr"/>
            <a:r>
              <a:rPr lang="en-US" sz="1600" b="0" dirty="0">
                <a:solidFill>
                  <a:sysClr val="windowText" lastClr="000000"/>
                </a:solidFill>
                <a:ea typeface="ＭＳ Ｐゴシック" charset="0"/>
              </a:rPr>
              <a:t>U</a:t>
            </a:r>
            <a:r>
              <a:rPr lang="en-US" sz="1600" b="0" dirty="0">
                <a:solidFill>
                  <a:sysClr val="windowText" lastClr="000000"/>
                </a:solidFill>
              </a:rPr>
              <a:t>, V, T, Q…</a:t>
            </a:r>
            <a:endParaRPr lang="en-US" sz="1600" dirty="0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4F51B-F818-3C42-848A-EDB48501DA1C}"/>
              </a:ext>
            </a:extLst>
          </p:cNvPr>
          <p:cNvSpPr txBox="1"/>
          <p:nvPr/>
        </p:nvSpPr>
        <p:spPr>
          <a:xfrm>
            <a:off x="2254656" y="2747471"/>
            <a:ext cx="33829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“</a:t>
            </a:r>
            <a:r>
              <a:rPr lang="en-US" sz="2000" dirty="0" err="1">
                <a:solidFill>
                  <a:schemeClr val="accent1"/>
                </a:solidFill>
              </a:rPr>
              <a:t>Wnet</a:t>
            </a:r>
            <a:r>
              <a:rPr lang="en-US" sz="2000" dirty="0">
                <a:solidFill>
                  <a:schemeClr val="accent1"/>
                </a:solidFill>
              </a:rPr>
              <a:t>”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(MLP ~ 1-2 hidden layers)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D6C57-5B82-C041-9581-67A722D6EB46}"/>
              </a:ext>
            </a:extLst>
          </p:cNvPr>
          <p:cNvSpPr txBox="1"/>
          <p:nvPr/>
        </p:nvSpPr>
        <p:spPr>
          <a:xfrm>
            <a:off x="423559" y="5927935"/>
            <a:ext cx="35918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ysClr val="windowText" lastClr="000000"/>
                </a:solidFill>
              </a:rPr>
              <a:t>GEOS (online, Fortran-</a:t>
            </a:r>
            <a:r>
              <a:rPr lang="en-US" sz="1600" b="0" dirty="0" err="1">
                <a:solidFill>
                  <a:sysClr val="windowText" lastClr="000000"/>
                </a:solidFill>
              </a:rPr>
              <a:t>Keras</a:t>
            </a:r>
            <a:r>
              <a:rPr lang="en-US" sz="1600" b="0" dirty="0">
                <a:solidFill>
                  <a:sysClr val="windowText" lastClr="000000"/>
                </a:solidFill>
              </a:rPr>
              <a:t>-Bridge)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C219DD-6D4B-C447-8F94-55C923543369}"/>
              </a:ext>
            </a:extLst>
          </p:cNvPr>
          <p:cNvSpPr/>
          <p:nvPr/>
        </p:nvSpPr>
        <p:spPr bwMode="auto">
          <a:xfrm>
            <a:off x="210004" y="3633956"/>
            <a:ext cx="2062462" cy="873995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66"/>
                </a:solidFill>
                <a:ea typeface="ＭＳ Ｐゴシック" charset="0"/>
              </a:rPr>
              <a:t>Transform and normalize </a:t>
            </a:r>
          </a:p>
          <a:p>
            <a:pPr algn="ctr"/>
            <a:r>
              <a:rPr lang="en-US" sz="1600" dirty="0">
                <a:solidFill>
                  <a:srgbClr val="003366"/>
                </a:solidFill>
              </a:rPr>
              <a:t>10 variables</a:t>
            </a:r>
            <a:endParaRPr lang="en-US" sz="1600" dirty="0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8B60E-B720-4842-941C-7557B5BBCB49}"/>
              </a:ext>
            </a:extLst>
          </p:cNvPr>
          <p:cNvSpPr txBox="1"/>
          <p:nvPr/>
        </p:nvSpPr>
        <p:spPr>
          <a:xfrm>
            <a:off x="432406" y="5541481"/>
            <a:ext cx="164864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ysClr val="windowText" lastClr="000000"/>
                </a:solidFill>
              </a:rPr>
              <a:t>MERRA (offline)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011AA-4042-E04D-89DB-D11154F559C7}"/>
              </a:ext>
            </a:extLst>
          </p:cNvPr>
          <p:cNvSpPr txBox="1"/>
          <p:nvPr/>
        </p:nvSpPr>
        <p:spPr>
          <a:xfrm>
            <a:off x="6657782" y="3714339"/>
            <a:ext cx="174582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ysClr val="windowText" lastClr="000000"/>
                </a:solidFill>
              </a:rPr>
              <a:t>Loss:</a:t>
            </a:r>
          </a:p>
          <a:p>
            <a:r>
              <a:rPr lang="en-US" b="0" dirty="0" err="1">
                <a:solidFill>
                  <a:sysClr val="windowText" lastClr="000000"/>
                </a:solidFill>
              </a:rPr>
              <a:t>σ</a:t>
            </a:r>
            <a:r>
              <a:rPr lang="en-US" b="0" baseline="-25000" dirty="0" err="1">
                <a:solidFill>
                  <a:sysClr val="windowText" lastClr="000000"/>
                </a:solidFill>
              </a:rPr>
              <a:t>W</a:t>
            </a:r>
            <a:r>
              <a:rPr lang="en-US" b="0" dirty="0" err="1">
                <a:solidFill>
                  <a:sysClr val="windowText" lastClr="000000"/>
                </a:solidFill>
              </a:rPr>
              <a:t>-σ</a:t>
            </a:r>
            <a:r>
              <a:rPr lang="en-US" b="0" baseline="-25000" dirty="0" err="1">
                <a:solidFill>
                  <a:sysClr val="windowText" lastClr="000000"/>
                </a:solidFill>
              </a:rPr>
              <a:t>W</a:t>
            </a:r>
            <a:r>
              <a:rPr lang="en-US" b="0" baseline="-25000" dirty="0">
                <a:solidFill>
                  <a:sysClr val="windowText" lastClr="000000"/>
                </a:solidFill>
              </a:rPr>
              <a:t>, G5NR</a:t>
            </a:r>
            <a:endParaRPr lang="en-US" b="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7233192-1710-FA47-BEC1-BAB42D489F92}"/>
              </a:ext>
            </a:extLst>
          </p:cNvPr>
          <p:cNvSpPr/>
          <p:nvPr/>
        </p:nvSpPr>
        <p:spPr bwMode="auto">
          <a:xfrm>
            <a:off x="6598353" y="2870629"/>
            <a:ext cx="2036023" cy="495308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66"/>
                </a:solidFill>
                <a:ea typeface="ＭＳ Ｐゴシック" charset="0"/>
              </a:rPr>
              <a:t>Transform</a:t>
            </a:r>
          </a:p>
          <a:p>
            <a:pPr algn="ctr"/>
            <a:r>
              <a:rPr lang="en-US" sz="1600" dirty="0">
                <a:solidFill>
                  <a:srgbClr val="003366"/>
                </a:solidFill>
                <a:ea typeface="ＭＳ Ｐゴシック" charset="0"/>
              </a:rPr>
              <a:t>1 output variable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54D6D62E-A09C-8947-AE01-CACE04375BAD}"/>
              </a:ext>
            </a:extLst>
          </p:cNvPr>
          <p:cNvSpPr/>
          <p:nvPr/>
        </p:nvSpPr>
        <p:spPr bwMode="auto">
          <a:xfrm rot="5400000">
            <a:off x="6739553" y="676719"/>
            <a:ext cx="315719" cy="1548129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E3DA5181-F676-834B-8DB2-C1B939B660B2}"/>
              </a:ext>
            </a:extLst>
          </p:cNvPr>
          <p:cNvSpPr/>
          <p:nvPr/>
        </p:nvSpPr>
        <p:spPr bwMode="auto">
          <a:xfrm>
            <a:off x="1156105" y="2833124"/>
            <a:ext cx="231256" cy="75293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D07633CD-697D-1740-97AF-8927700B88FF}"/>
              </a:ext>
            </a:extLst>
          </p:cNvPr>
          <p:cNvSpPr/>
          <p:nvPr/>
        </p:nvSpPr>
        <p:spPr bwMode="auto">
          <a:xfrm rot="16200000">
            <a:off x="2475345" y="3850344"/>
            <a:ext cx="170455" cy="45152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6475839A-86E0-3D4B-BA75-F8DFE2FA1A1F}"/>
              </a:ext>
            </a:extLst>
          </p:cNvPr>
          <p:cNvSpPr/>
          <p:nvPr/>
        </p:nvSpPr>
        <p:spPr bwMode="auto">
          <a:xfrm rot="16200000">
            <a:off x="4999064" y="4063919"/>
            <a:ext cx="188860" cy="36377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A874C-133E-CC47-B37C-10510B64FBA2}"/>
              </a:ext>
            </a:extLst>
          </p:cNvPr>
          <p:cNvSpPr txBox="1"/>
          <p:nvPr/>
        </p:nvSpPr>
        <p:spPr>
          <a:xfrm>
            <a:off x="4417010" y="2464194"/>
            <a:ext cx="23860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1ACABDAC-7AC9-9540-89A7-0444EB8E6D05}"/>
              </a:ext>
            </a:extLst>
          </p:cNvPr>
          <p:cNvSpPr/>
          <p:nvPr/>
        </p:nvSpPr>
        <p:spPr bwMode="auto">
          <a:xfrm>
            <a:off x="7483394" y="2485849"/>
            <a:ext cx="231256" cy="36901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47" name="Bent Arrow 46">
            <a:extLst>
              <a:ext uri="{FF2B5EF4-FFF2-40B4-BE49-F238E27FC236}">
                <a16:creationId xmlns:a16="http://schemas.microsoft.com/office/drawing/2014/main" id="{CB5079EE-37D6-6747-9150-CA1F8748A994}"/>
              </a:ext>
            </a:extLst>
          </p:cNvPr>
          <p:cNvSpPr/>
          <p:nvPr/>
        </p:nvSpPr>
        <p:spPr bwMode="auto">
          <a:xfrm rot="5400000" flipV="1">
            <a:off x="1741667" y="758869"/>
            <a:ext cx="400110" cy="1545336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6FBB3EEA-61FC-8F43-9581-B793C1B0E045}"/>
              </a:ext>
            </a:extLst>
          </p:cNvPr>
          <p:cNvSpPr/>
          <p:nvPr/>
        </p:nvSpPr>
        <p:spPr bwMode="auto">
          <a:xfrm rot="10800000">
            <a:off x="1114829" y="4653898"/>
            <a:ext cx="272531" cy="785207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14724558-40DC-5B4B-B818-F565AFFFDB51}"/>
              </a:ext>
            </a:extLst>
          </p:cNvPr>
          <p:cNvSpPr/>
          <p:nvPr/>
        </p:nvSpPr>
        <p:spPr bwMode="auto">
          <a:xfrm>
            <a:off x="5519298" y="4653898"/>
            <a:ext cx="272531" cy="769441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3A8AE1-8049-C446-A11A-29B530137FC7}"/>
              </a:ext>
            </a:extLst>
          </p:cNvPr>
          <p:cNvSpPr txBox="1"/>
          <p:nvPr/>
        </p:nvSpPr>
        <p:spPr>
          <a:xfrm>
            <a:off x="5343271" y="4001926"/>
            <a:ext cx="72955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 err="1">
                <a:solidFill>
                  <a:sysClr val="windowText" lastClr="000000"/>
                </a:solidFill>
              </a:rPr>
              <a:t>σ</a:t>
            </a:r>
            <a:r>
              <a:rPr lang="en-US" b="0" baseline="-25000" dirty="0" err="1">
                <a:solidFill>
                  <a:sysClr val="windowText" lastClr="000000"/>
                </a:solidFill>
              </a:rPr>
              <a:t>W</a:t>
            </a:r>
            <a:endParaRPr lang="en-US" b="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B9D5C-3052-DB4C-A834-FC2EA141338E}"/>
              </a:ext>
            </a:extLst>
          </p:cNvPr>
          <p:cNvSpPr txBox="1"/>
          <p:nvPr/>
        </p:nvSpPr>
        <p:spPr>
          <a:xfrm>
            <a:off x="4778945" y="5496175"/>
            <a:ext cx="174582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ysClr val="windowText" lastClr="000000"/>
                </a:solidFill>
              </a:rPr>
              <a:t>Prediction </a:t>
            </a:r>
            <a:endParaRPr lang="en-US" b="0" dirty="0">
              <a:solidFill>
                <a:sysClr val="windowText" lastClr="0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7505FBDA-A946-E049-AF6E-47FFA51B7C99}"/>
              </a:ext>
            </a:extLst>
          </p:cNvPr>
          <p:cNvSpPr/>
          <p:nvPr/>
        </p:nvSpPr>
        <p:spPr bwMode="auto">
          <a:xfrm>
            <a:off x="7502374" y="3396544"/>
            <a:ext cx="184869" cy="30490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75F561BD-9ACE-3647-90FF-30B96741883D}"/>
              </a:ext>
            </a:extLst>
          </p:cNvPr>
          <p:cNvSpPr/>
          <p:nvPr/>
        </p:nvSpPr>
        <p:spPr bwMode="auto">
          <a:xfrm>
            <a:off x="4927373" y="3790249"/>
            <a:ext cx="1614244" cy="16909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986DE9F7-E2E5-1441-9D0A-4D736E61C333}"/>
              </a:ext>
            </a:extLst>
          </p:cNvPr>
          <p:cNvSpPr/>
          <p:nvPr/>
        </p:nvSpPr>
        <p:spPr bwMode="auto">
          <a:xfrm rot="16200000">
            <a:off x="6259233" y="4035937"/>
            <a:ext cx="188860" cy="36377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3366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8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513" y="533401"/>
            <a:ext cx="8229600" cy="402256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Using a Neural Network: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322EF-DAA6-B946-A08F-800C1423DC13}"/>
              </a:ext>
            </a:extLst>
          </p:cNvPr>
          <p:cNvSpPr txBox="1"/>
          <p:nvPr/>
        </p:nvSpPr>
        <p:spPr>
          <a:xfrm>
            <a:off x="744406" y="1583889"/>
            <a:ext cx="76551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G5NR spans over 2 years, on 30 minutes time steps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variable,  for each time step ~ 1 GB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G5NR ~ 17K time steps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representative sample ~ 100 time steps could work but a 1000 would be great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~10 input variables, 1 output variable , ~5-11 TB of data! And this is just a small sample of the data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7A35DC1-FD36-374D-A68E-78B79761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Resources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6B4792B9-EECE-8C46-A4A8-D541E697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85096"/>
            <a:ext cx="4191259" cy="358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93159-4E5B-DB41-8BE8-BA50CC9E3628}"/>
              </a:ext>
            </a:extLst>
          </p:cNvPr>
          <p:cNvSpPr txBox="1"/>
          <p:nvPr/>
        </p:nvSpPr>
        <p:spPr>
          <a:xfrm>
            <a:off x="4990941" y="1485096"/>
            <a:ext cx="39980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“Skylake” node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GB per core (~3Gb before it chokes)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cores per node. But need to be leveraged with parallelization (how many cores per task)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multimode could be hard and time consuming to set up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quite modest compared to commercial clouds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6B90C1-BE2F-FC43-9601-85E2659E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109800"/>
            <a:ext cx="7309485" cy="44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5D55B6A-9F5A-EA4F-9ADA-0C56AF8C6435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90513" y="533401"/>
            <a:ext cx="8229600" cy="402256"/>
          </a:xfrm>
          <a:prstGeom prst="rect">
            <a:avLst/>
          </a:prstGeom>
        </p:spPr>
        <p:txBody>
          <a:bodyPr/>
          <a:lstStyle>
            <a:lvl1pPr algn="ctr" defTabSz="411480" rtl="0" eaLnBrk="1" fontAlgn="base" hangingPunct="1">
              <a:spcBef>
                <a:spcPct val="0"/>
              </a:spcBef>
              <a:spcAft>
                <a:spcPct val="0"/>
              </a:spcAft>
              <a:defRPr sz="2520" kern="1200">
                <a:solidFill>
                  <a:srgbClr val="FFFF00"/>
                </a:solidFill>
                <a:latin typeface="+mj-lt"/>
                <a:ea typeface="ＭＳ Ｐゴシック" pitchFamily="-84" charset="-128"/>
                <a:cs typeface="ＭＳ Ｐゴシック" pitchFamily="-84" charset="-128"/>
              </a:defRPr>
            </a:lvl1pPr>
            <a:lvl2pPr algn="ctr" defTabSz="411480" rtl="0" eaLnBrk="1" fontAlgn="base" hangingPunct="1">
              <a:spcBef>
                <a:spcPct val="0"/>
              </a:spcBef>
              <a:spcAft>
                <a:spcPct val="0"/>
              </a:spcAft>
              <a:defRPr sz="2520">
                <a:solidFill>
                  <a:srgbClr val="FFFF00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2pPr>
            <a:lvl3pPr algn="ctr" defTabSz="411480" rtl="0" eaLnBrk="1" fontAlgn="base" hangingPunct="1">
              <a:spcBef>
                <a:spcPct val="0"/>
              </a:spcBef>
              <a:spcAft>
                <a:spcPct val="0"/>
              </a:spcAft>
              <a:defRPr sz="2520">
                <a:solidFill>
                  <a:srgbClr val="FFFF00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3pPr>
            <a:lvl4pPr algn="ctr" defTabSz="411480" rtl="0" eaLnBrk="1" fontAlgn="base" hangingPunct="1">
              <a:spcBef>
                <a:spcPct val="0"/>
              </a:spcBef>
              <a:spcAft>
                <a:spcPct val="0"/>
              </a:spcAft>
              <a:defRPr sz="2520">
                <a:solidFill>
                  <a:srgbClr val="FFFF00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4pPr>
            <a:lvl5pPr algn="ctr" defTabSz="411480" rtl="0" eaLnBrk="1" fontAlgn="base" hangingPunct="1">
              <a:spcBef>
                <a:spcPct val="0"/>
              </a:spcBef>
              <a:spcAft>
                <a:spcPct val="0"/>
              </a:spcAft>
              <a:defRPr sz="2520">
                <a:solidFill>
                  <a:srgbClr val="FFFF00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5pPr>
            <a:lvl6pPr marL="411480" algn="ctr" defTabSz="411480" rtl="0" eaLnBrk="1" fontAlgn="base" hangingPunct="1">
              <a:spcBef>
                <a:spcPct val="0"/>
              </a:spcBef>
              <a:spcAft>
                <a:spcPct val="0"/>
              </a:spcAft>
              <a:defRPr sz="3240">
                <a:solidFill>
                  <a:srgbClr val="003399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6pPr>
            <a:lvl7pPr marL="822960" algn="ctr" defTabSz="411480" rtl="0" eaLnBrk="1" fontAlgn="base" hangingPunct="1">
              <a:spcBef>
                <a:spcPct val="0"/>
              </a:spcBef>
              <a:spcAft>
                <a:spcPct val="0"/>
              </a:spcAft>
              <a:defRPr sz="3240">
                <a:solidFill>
                  <a:srgbClr val="003399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7pPr>
            <a:lvl8pPr marL="1234440" algn="ctr" defTabSz="411480" rtl="0" eaLnBrk="1" fontAlgn="base" hangingPunct="1">
              <a:spcBef>
                <a:spcPct val="0"/>
              </a:spcBef>
              <a:spcAft>
                <a:spcPct val="0"/>
              </a:spcAft>
              <a:defRPr sz="3240">
                <a:solidFill>
                  <a:srgbClr val="003399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8pPr>
            <a:lvl9pPr marL="1645920" algn="ctr" defTabSz="411480" rtl="0" eaLnBrk="1" fontAlgn="base" hangingPunct="1">
              <a:spcBef>
                <a:spcPct val="0"/>
              </a:spcBef>
              <a:spcAft>
                <a:spcPct val="0"/>
              </a:spcAft>
              <a:defRPr sz="3240">
                <a:solidFill>
                  <a:srgbClr val="003399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9pPr>
          </a:lstStyle>
          <a:p>
            <a:r>
              <a:rPr lang="en-US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GPUs usually don’t do the I/O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063BD-C54C-B249-B9D7-A6828C77839D}"/>
              </a:ext>
            </a:extLst>
          </p:cNvPr>
          <p:cNvSpPr txBox="1"/>
          <p:nvPr/>
        </p:nvSpPr>
        <p:spPr>
          <a:xfrm>
            <a:off x="1068529" y="5722287"/>
            <a:ext cx="576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GPUs are not great at handling I/O 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89AEE2-9084-E544-8715-1091DEC2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318307"/>
            <a:ext cx="4361451" cy="19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45085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err="1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Xarray</a:t>
            </a:r>
            <a:endParaRPr lang="en-US" dirty="0">
              <a:solidFill>
                <a:srgbClr val="0033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Bookman Old Styl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69E6A-A3B9-8645-8FA0-763BF3B147DE}"/>
              </a:ext>
            </a:extLst>
          </p:cNvPr>
          <p:cNvSpPr txBox="1"/>
          <p:nvPr/>
        </p:nvSpPr>
        <p:spPr>
          <a:xfrm>
            <a:off x="374140" y="1212631"/>
            <a:ext cx="8167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dirty="0">
                <a:solidFill>
                  <a:schemeClr val="bg1"/>
                </a:solidFill>
              </a:rPr>
              <a:t>“</a:t>
            </a:r>
            <a:r>
              <a:rPr lang="en-US" sz="2000" b="0" dirty="0" err="1">
                <a:solidFill>
                  <a:schemeClr val="bg1"/>
                </a:solidFill>
              </a:rPr>
              <a:t>Xarray</a:t>
            </a:r>
            <a:r>
              <a:rPr lang="en-US" sz="2000" b="0" dirty="0">
                <a:solidFill>
                  <a:schemeClr val="bg1"/>
                </a:solidFill>
              </a:rPr>
              <a:t> introduces labels in the form of dimensions, coordinates and attributes on top of raw </a:t>
            </a:r>
            <a:r>
              <a:rPr lang="en-US" sz="2000" b="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sz="2000" b="0" dirty="0">
                <a:solidFill>
                  <a:schemeClr val="bg1"/>
                </a:solidFill>
              </a:rPr>
              <a:t>-like arrays, which allows for a more intuitive, more concise, and less error-prone developer experience.”</a:t>
            </a:r>
          </a:p>
          <a:p>
            <a:pPr algn="just"/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Anything you can do with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do with other tools: Pandas,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IDL,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</a:p>
          <a:p>
            <a:pPr marL="342900" indent="-342900" algn="just">
              <a:buFontTx/>
              <a:buChar char="-"/>
            </a:pPr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makes it easier: </a:t>
            </a:r>
          </a:p>
          <a:p>
            <a:pPr marL="800100" lvl="1" indent="-342900" algn="just">
              <a:buFontTx/>
              <a:buChar char="-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Indexing, and slicing directly by [time, lev,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800100" lvl="1" indent="-342900" algn="just">
              <a:buFontTx/>
              <a:buChar char="-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on python: open-source and can be “easily” integrated with ML. Tons of stack overflow posts.</a:t>
            </a:r>
          </a:p>
          <a:p>
            <a:pPr marL="800100" lvl="1" indent="-342900" algn="just">
              <a:buFontTx/>
              <a:buChar char="-"/>
            </a:pPr>
            <a:r>
              <a:rPr lang="en-US" sz="2000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</a:t>
            </a:r>
            <a:r>
              <a:rPr lang="en-US" sz="2000" b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sz="2000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almost completely in the background: </a:t>
            </a:r>
            <a:r>
              <a:rPr lang="en-US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 and big data </a:t>
            </a:r>
          </a:p>
          <a:p>
            <a:pPr lvl="1" algn="just"/>
            <a:endParaRPr lang="en-US" sz="2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9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1106A5-DC25-3C47-B277-7C136067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530"/>
            <a:ext cx="7696200" cy="45085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err="1">
                <a:solidFill>
                  <a:srgbClr val="0033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ookman Old Style" charset="0"/>
              </a:rPr>
              <a:t>Xarray</a:t>
            </a:r>
            <a:endParaRPr lang="en-US" dirty="0">
              <a:solidFill>
                <a:srgbClr val="0033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Bookman Old Styl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69E6A-A3B9-8645-8FA0-763BF3B147DE}"/>
              </a:ext>
            </a:extLst>
          </p:cNvPr>
          <p:cNvSpPr txBox="1"/>
          <p:nvPr/>
        </p:nvSpPr>
        <p:spPr>
          <a:xfrm>
            <a:off x="434839" y="1182230"/>
            <a:ext cx="81671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dirty="0">
                <a:solidFill>
                  <a:schemeClr val="bg1"/>
                </a:solidFill>
              </a:rPr>
              <a:t>What is easy: array manipulation  </a:t>
            </a:r>
          </a:p>
          <a:p>
            <a:pPr algn="just"/>
            <a:endParaRPr lang="en-US" sz="2000" b="0" dirty="0">
              <a:solidFill>
                <a:schemeClr val="bg1"/>
              </a:solidFill>
            </a:endParaRPr>
          </a:p>
          <a:p>
            <a:pPr algn="just"/>
            <a:r>
              <a:rPr lang="en-US" sz="2000" b="0" dirty="0">
                <a:solidFill>
                  <a:schemeClr val="bg1"/>
                </a:solidFill>
              </a:rPr>
              <a:t>Example: Taking a time series of MERRA data, resampling it to 5 min doing linear interpolation, take a 3 time step rolling average, and subsampling data that aligns it with </a:t>
            </a:r>
            <a:r>
              <a:rPr lang="en-US" sz="2000" b="0" dirty="0" err="1">
                <a:solidFill>
                  <a:schemeClr val="bg1"/>
                </a:solidFill>
              </a:rPr>
              <a:t>obs</a:t>
            </a:r>
            <a:r>
              <a:rPr lang="en-US" sz="2000" b="0" dirty="0">
                <a:solidFill>
                  <a:schemeClr val="bg1"/>
                </a:solidFill>
              </a:rPr>
              <a:t>, that is: </a:t>
            </a:r>
            <a:endParaRPr lang="en-US" sz="2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4A778-41D9-994E-BCB2-764AD3098774}"/>
              </a:ext>
            </a:extLst>
          </p:cNvPr>
          <p:cNvSpPr/>
          <p:nvPr/>
        </p:nvSpPr>
        <p:spPr>
          <a:xfrm>
            <a:off x="374140" y="2828835"/>
            <a:ext cx="8769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dat_merra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dat_merra.resample</a:t>
            </a:r>
            <a:r>
              <a:rPr lang="en-US" sz="1800" dirty="0">
                <a:solidFill>
                  <a:schemeClr val="bg1"/>
                </a:solidFill>
              </a:rPr>
              <a:t>(time="5min").interpolate("linear").rolling(time=3, center=True).mean()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dat_merra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dat_obs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xr.align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dat_merra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dat_obs</a:t>
            </a:r>
            <a:r>
              <a:rPr lang="en-US" sz="1800" dirty="0">
                <a:solidFill>
                  <a:schemeClr val="bg1"/>
                </a:solidFill>
              </a:rPr>
              <a:t>, exclude = {'height', 'lev'})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B464E9-00EE-3143-95F7-FEA7021FB7EB}"/>
              </a:ext>
            </a:extLst>
          </p:cNvPr>
          <p:cNvSpPr/>
          <p:nvPr/>
        </p:nvSpPr>
        <p:spPr>
          <a:xfrm>
            <a:off x="304901" y="4318404"/>
            <a:ext cx="4490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0" dirty="0">
                <a:solidFill>
                  <a:schemeClr val="bg1"/>
                </a:solidFill>
              </a:rPr>
              <a:t>What is not easy: modifying data directly: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D4EEE-FBFD-0F42-859A-F3ABDEA1921A}"/>
              </a:ext>
            </a:extLst>
          </p:cNvPr>
          <p:cNvSpPr/>
          <p:nvPr/>
        </p:nvSpPr>
        <p:spPr>
          <a:xfrm>
            <a:off x="374140" y="4823088"/>
            <a:ext cx="793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dat_merra</a:t>
            </a:r>
            <a:r>
              <a:rPr lang="en-US" sz="1800" dirty="0">
                <a:solidFill>
                  <a:schemeClr val="bg1"/>
                </a:solidFill>
              </a:rPr>
              <a:t>[:, :, :, 1] = 5 ….      Can’t be done!</a:t>
            </a:r>
          </a:p>
        </p:txBody>
      </p:sp>
    </p:spTree>
    <p:extLst>
      <p:ext uri="{BB962C8B-B14F-4D97-AF65-F5344CB8AC3E}">
        <p14:creationId xmlns:p14="http://schemas.microsoft.com/office/powerpoint/2010/main" val="28565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97249B-C674-3640-A290-DACC8676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85" y="628863"/>
            <a:ext cx="1810379" cy="672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49FF69-A22E-AD47-A3E7-B68AFC2A5FB7}"/>
              </a:ext>
            </a:extLst>
          </p:cNvPr>
          <p:cNvSpPr/>
          <p:nvPr/>
        </p:nvSpPr>
        <p:spPr>
          <a:xfrm>
            <a:off x="2464231" y="628863"/>
            <a:ext cx="6540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latin typeface="-apple-system"/>
              </a:rPr>
              <a:t>“</a:t>
            </a:r>
            <a:r>
              <a:rPr lang="en-US" b="0" dirty="0" err="1">
                <a:solidFill>
                  <a:srgbClr val="333333"/>
                </a:solidFill>
                <a:latin typeface="-apple-system"/>
              </a:rPr>
              <a:t>Dask</a:t>
            </a:r>
            <a:r>
              <a:rPr lang="en-US" b="0" dirty="0">
                <a:solidFill>
                  <a:srgbClr val="333333"/>
                </a:solidFill>
                <a:latin typeface="-apple-system"/>
              </a:rPr>
              <a:t> provides multi-core and distributed parallel execution on larger-than-memory datasets.”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331DBD-CF05-6945-968D-E11F7ABAE01A}"/>
              </a:ext>
            </a:extLst>
          </p:cNvPr>
          <p:cNvSpPr/>
          <p:nvPr/>
        </p:nvSpPr>
        <p:spPr>
          <a:xfrm>
            <a:off x="417163" y="1618172"/>
            <a:ext cx="8309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Provides a lot of functionality to handle big data: </a:t>
            </a:r>
            <a:r>
              <a:rPr lang="en-US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arrays</a:t>
            </a:r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bags, </a:t>
            </a:r>
            <a:r>
              <a:rPr lang="en-US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buFontTx/>
              <a:buChar char="-"/>
            </a:pPr>
            <a:endParaRPr lang="en-US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flavors: daks-ML, </a:t>
            </a:r>
            <a:r>
              <a:rPr lang="en-US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-parallel, </a:t>
            </a:r>
            <a:r>
              <a:rPr lang="en-US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-queue.</a:t>
            </a:r>
          </a:p>
          <a:p>
            <a:pPr marL="342900" indent="-342900">
              <a:buFontTx/>
              <a:buChar char="-"/>
            </a:pPr>
            <a:endParaRPr lang="en-US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it easier to embarrassing parallelization of python (no major code modifications)</a:t>
            </a:r>
          </a:p>
          <a:p>
            <a:pPr marL="342900" indent="-342900">
              <a:buFontTx/>
              <a:buChar char="-"/>
            </a:pPr>
            <a:endParaRPr lang="en-US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using </a:t>
            </a:r>
            <a:r>
              <a:rPr lang="en-US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one does not really need to know much about </a:t>
            </a:r>
            <a:r>
              <a:rPr lang="en-US" b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Dask</a:t>
            </a:r>
            <a:r>
              <a:rPr lang="en-US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working directly with it. </a:t>
            </a:r>
          </a:p>
          <a:p>
            <a:pPr marL="342900" indent="-342900">
              <a:buFontTx/>
              <a:buChar char="-"/>
            </a:pPr>
            <a:endParaRPr lang="en-US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43600"/>
      </p:ext>
    </p:extLst>
  </p:cSld>
  <p:clrMapOvr>
    <a:masterClrMapping/>
  </p:clrMapOvr>
</p:sld>
</file>

<file path=ppt/theme/theme1.xml><?xml version="1.0" encoding="utf-8"?>
<a:theme xmlns:a="http://schemas.openxmlformats.org/drawingml/2006/main" name="GMAOlight169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>
        <a:defPPr>
          <a:defRPr>
            <a:solidFill>
              <a:srgbClr val="003366"/>
            </a:solidFill>
            <a:ea typeface="ＭＳ Ｐゴシック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MAOlight169" id="{A99800B4-2CEC-A24F-BA7E-350C0A9C46DE}" vid="{11E8892B-A92C-9543-B4DE-E576789A8B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GMAOlight169</Template>
  <TotalTime>60814</TotalTime>
  <Words>1510</Words>
  <Application>Microsoft Office PowerPoint</Application>
  <PresentationFormat>On-screen Show (4:3)</PresentationFormat>
  <Paragraphs>160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Bookman Old Style</vt:lpstr>
      <vt:lpstr>Calibri</vt:lpstr>
      <vt:lpstr>Times New Roman</vt:lpstr>
      <vt:lpstr>GMAOlight169</vt:lpstr>
      <vt:lpstr>A Strategy for Training Neural Networks on Very Large Data Sets</vt:lpstr>
      <vt:lpstr>PowerPoint Presentation</vt:lpstr>
      <vt:lpstr>Example: training on the “nature” run </vt:lpstr>
      <vt:lpstr>Using a Neural Network: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Donifan</dc:creator>
  <cp:lastModifiedBy>Breen, Katherine H. (GSFC-610.0)[UNIVERSITIES SPACE RESEARCH ASSOCIATION]</cp:lastModifiedBy>
  <cp:revision>1581</cp:revision>
  <cp:lastPrinted>2017-12-11T06:02:41Z</cp:lastPrinted>
  <dcterms:created xsi:type="dcterms:W3CDTF">2011-03-29T19:19:58Z</dcterms:created>
  <dcterms:modified xsi:type="dcterms:W3CDTF">2021-11-16T14:53:23Z</dcterms:modified>
</cp:coreProperties>
</file>