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81" r:id="rId2"/>
    <p:sldId id="382" r:id="rId3"/>
    <p:sldId id="383" r:id="rId4"/>
    <p:sldId id="386" r:id="rId5"/>
    <p:sldId id="384" r:id="rId6"/>
    <p:sldId id="3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C5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73009" autoAdjust="0"/>
  </p:normalViewPr>
  <p:slideViewPr>
    <p:cSldViewPr snapToGrid="0" snapToObjects="1">
      <p:cViewPr varScale="1">
        <p:scale>
          <a:sx n="67" d="100"/>
          <a:sy n="67" d="100"/>
        </p:scale>
        <p:origin x="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0" d="100"/>
          <a:sy n="130" d="100"/>
        </p:scale>
        <p:origin x="70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BE87B-38EC-5F42-B4DC-C4A057027F4C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EC583-F4B1-834B-9486-C22126F4F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3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49786"/>
            <a:ext cx="10515600" cy="8202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403973"/>
            <a:ext cx="10515600" cy="4697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0500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49786"/>
            <a:ext cx="10515600" cy="8202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pPr/>
              <a:t>11/16/2021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3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3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1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 and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49786"/>
            <a:ext cx="10515600" cy="8202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406555"/>
            <a:ext cx="10515600" cy="4602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6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23151" y="733777"/>
            <a:ext cx="3932237" cy="1133856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919" y="733778"/>
            <a:ext cx="6172200" cy="51352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423151" y="1960474"/>
            <a:ext cx="3932237" cy="390851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4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49786"/>
            <a:ext cx="10515600" cy="82020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A0F2B-E692-5549-89C0-DEF97C65350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D1E3-1DAE-664E-B350-75CA63E75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tif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88947"/>
            <a:ext cx="12192000" cy="4690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/>
          <p:cNvSpPr txBox="1"/>
          <p:nvPr userDrawn="1"/>
        </p:nvSpPr>
        <p:spPr>
          <a:xfrm>
            <a:off x="1200614" y="6487763"/>
            <a:ext cx="2581079" cy="2354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900" b="1" i="0" dirty="0">
                <a:solidFill>
                  <a:schemeClr val="tx1">
                    <a:lumMod val="95000"/>
                  </a:schemeClr>
                </a:solidFill>
                <a:ea typeface="Arial Regular" charset="0"/>
              </a:rPr>
              <a:t>Global Modeling</a:t>
            </a:r>
            <a:r>
              <a:rPr lang="en-US" sz="900" b="1" i="0" baseline="0" dirty="0">
                <a:solidFill>
                  <a:schemeClr val="tx1">
                    <a:lumMod val="95000"/>
                  </a:schemeClr>
                </a:solidFill>
                <a:ea typeface="Arial Regular" charset="0"/>
              </a:rPr>
              <a:t> </a:t>
            </a:r>
            <a:r>
              <a:rPr lang="en-US" sz="900" b="1" i="0" dirty="0">
                <a:solidFill>
                  <a:schemeClr val="tx1">
                    <a:lumMod val="95000"/>
                  </a:schemeClr>
                </a:solidFill>
                <a:ea typeface="Arial Regular" charset="0"/>
              </a:rPr>
              <a:t>and</a:t>
            </a:r>
            <a:r>
              <a:rPr lang="en-US" sz="900" b="1" i="0" baseline="0" dirty="0">
                <a:solidFill>
                  <a:schemeClr val="tx1">
                    <a:lumMod val="95000"/>
                  </a:schemeClr>
                </a:solidFill>
                <a:ea typeface="Arial Regular" charset="0"/>
              </a:rPr>
              <a:t> </a:t>
            </a:r>
            <a:r>
              <a:rPr lang="en-US" sz="900" b="1" i="0" dirty="0">
                <a:solidFill>
                  <a:schemeClr val="tx1">
                    <a:lumMod val="95000"/>
                  </a:schemeClr>
                </a:solidFill>
                <a:ea typeface="Arial Regular" charset="0"/>
              </a:rPr>
              <a:t>Assimilation Office</a:t>
            </a:r>
          </a:p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dirty="0">
                <a:solidFill>
                  <a:schemeClr val="tx1">
                    <a:lumMod val="95000"/>
                  </a:schemeClr>
                </a:solidFill>
                <a:ea typeface="Arial Regular" charset="0"/>
              </a:rPr>
              <a:t>gmao.gsfc.nasa.gov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50700" y="6440922"/>
            <a:ext cx="5312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8D1E3-1DAE-664E-B350-75CA63E753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14695" y="6449580"/>
            <a:ext cx="1482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A0F2B-E692-5549-89C0-DEF97C653501}" type="datetimeFigureOut">
              <a:rPr lang="en-US" smtClean="0"/>
              <a:pPr/>
              <a:t>11/16/2021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143107" y="127916"/>
            <a:ext cx="3571124" cy="30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35844" tIns="67921" rIns="135844" bIns="67921"/>
          <a:lstStyle>
            <a:lvl1pPr defTabSz="1019175">
              <a:defRPr sz="4000">
                <a:solidFill>
                  <a:srgbClr val="939BA8"/>
                </a:solidFill>
                <a:latin typeface="Arial" charset="0"/>
              </a:defRPr>
            </a:lvl1pPr>
            <a:lvl2pPr defTabSz="1019175">
              <a:defRPr sz="4000">
                <a:solidFill>
                  <a:srgbClr val="939BA8"/>
                </a:solidFill>
                <a:latin typeface="Arial" charset="0"/>
              </a:defRPr>
            </a:lvl2pPr>
            <a:lvl3pPr defTabSz="1019175">
              <a:defRPr sz="4000">
                <a:solidFill>
                  <a:srgbClr val="939BA8"/>
                </a:solidFill>
                <a:latin typeface="Arial" charset="0"/>
              </a:defRPr>
            </a:lvl3pPr>
            <a:lvl4pPr defTabSz="1019175">
              <a:defRPr sz="4000">
                <a:solidFill>
                  <a:srgbClr val="939BA8"/>
                </a:solidFill>
                <a:latin typeface="Arial" charset="0"/>
              </a:defRPr>
            </a:lvl4pPr>
            <a:lvl5pPr defTabSz="1019175">
              <a:defRPr sz="4000">
                <a:solidFill>
                  <a:srgbClr val="939BA8"/>
                </a:solidFill>
                <a:latin typeface="Arial" charset="0"/>
              </a:defRPr>
            </a:lvl5pPr>
            <a:lvl6pPr marL="4572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6pPr>
            <a:lvl7pPr marL="9144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7pPr>
            <a:lvl8pPr marL="13716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8pPr>
            <a:lvl9pPr marL="1828800" defTabSz="1019175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39BA8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933" b="0" i="0" dirty="0">
                <a:solidFill>
                  <a:schemeClr val="bg2">
                    <a:lumMod val="50000"/>
                  </a:schemeClr>
                </a:solidFill>
                <a:ea typeface="Arial Regular" charset="0"/>
              </a:rPr>
              <a:t>National Aeronautics and Space Administration</a:t>
            </a:r>
          </a:p>
        </p:txBody>
      </p:sp>
      <p:pic>
        <p:nvPicPr>
          <p:cNvPr id="12" name="Picture 25" descr="NASA insigniaCMYK"/>
          <p:cNvPicPr preferRelativeResize="0"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58222" y="127916"/>
            <a:ext cx="575446" cy="481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43107" y="6487763"/>
            <a:ext cx="914400" cy="23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1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8" r:id="rId2"/>
    <p:sldLayoutId id="2147483655" r:id="rId3"/>
    <p:sldLayoutId id="2147483649" r:id="rId4"/>
    <p:sldLayoutId id="2147483650" r:id="rId5"/>
    <p:sldLayoutId id="2147483657" r:id="rId6"/>
    <p:sldLayoutId id="2147483652" r:id="rId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274320" indent="-194310" algn="ctr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651510" indent="-194310" algn="ctr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291590" indent="-194310" algn="ctr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4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1634490" indent="-171450" algn="ctr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EF1084-DD56-42DA-8F0A-09A1D38049C8}"/>
              </a:ext>
            </a:extLst>
          </p:cNvPr>
          <p:cNvSpPr txBox="1"/>
          <p:nvPr/>
        </p:nvSpPr>
        <p:spPr>
          <a:xfrm>
            <a:off x="323850" y="748010"/>
            <a:ext cx="4887128" cy="193899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LeCun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Yann, et al. "Gradient-based learning applied to document recognition." </a:t>
            </a:r>
          </a:p>
          <a:p>
            <a:r>
              <a:rPr lang="en-US" sz="24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86.11 (1998): 2278-2324.</a:t>
            </a:r>
            <a:endParaRPr lang="en-US" sz="2400" b="1" dirty="0"/>
          </a:p>
        </p:txBody>
      </p:sp>
      <p:pic>
        <p:nvPicPr>
          <p:cNvPr id="6" name="Picture 5" descr="A picture containing text, nature&#10;&#10;Description automatically generated">
            <a:extLst>
              <a:ext uri="{FF2B5EF4-FFF2-40B4-BE49-F238E27FC236}">
                <a16:creationId xmlns:a16="http://schemas.microsoft.com/office/drawing/2014/main" id="{48EAE70B-AD15-4A2E-8B48-10CCAC08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435" y="103513"/>
            <a:ext cx="5857875" cy="6210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028678-701D-4F3D-B55D-2279AD285408}"/>
              </a:ext>
            </a:extLst>
          </p:cNvPr>
          <p:cNvSpPr txBox="1"/>
          <p:nvPr/>
        </p:nvSpPr>
        <p:spPr>
          <a:xfrm>
            <a:off x="323850" y="3190875"/>
            <a:ext cx="48871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</a:rPr>
              <a:t>The “MNIST paper”</a:t>
            </a:r>
          </a:p>
          <a:p>
            <a:pPr algn="l"/>
            <a:endParaRPr lang="en-US" sz="2400" dirty="0">
              <a:solidFill>
                <a:srgbClr val="000000"/>
              </a:solidFill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</a:rPr>
              <a:t>MNIST = Modified National Institute of Standards and Technology </a:t>
            </a:r>
          </a:p>
          <a:p>
            <a:pPr algn="l"/>
            <a:endParaRPr lang="en-US" sz="2400" dirty="0">
              <a:solidFill>
                <a:srgbClr val="000000"/>
              </a:solidFill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</a:rPr>
              <a:t>Database of hand-written digits</a:t>
            </a:r>
          </a:p>
        </p:txBody>
      </p:sp>
    </p:spTree>
    <p:extLst>
      <p:ext uri="{BB962C8B-B14F-4D97-AF65-F5344CB8AC3E}">
        <p14:creationId xmlns:p14="http://schemas.microsoft.com/office/powerpoint/2010/main" val="166063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FFC2A51-5023-41A9-81F8-5C1015402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287" y="947737"/>
            <a:ext cx="6696075" cy="4638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C5702E-556C-4C36-AA76-A05E836483FA}"/>
              </a:ext>
            </a:extLst>
          </p:cNvPr>
          <p:cNvSpPr txBox="1"/>
          <p:nvPr/>
        </p:nvSpPr>
        <p:spPr>
          <a:xfrm>
            <a:off x="219075" y="1447801"/>
            <a:ext cx="7429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first module, called the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feature extractor, transforms the input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patterns so that they can be represented by low-dimensional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vectors or short strings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of symbols that: 1) can be easily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matched or compared and 2) are relatively invariant with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respect to transformations and distortions of the input patterns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that do not change their nature. The feature extractor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contains most of the prior knowledge and is rather specific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the task. It is also the focus of most of the design effort,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because it is often entirely hand crafted.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classifier,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on the other hand, is often general purpose and trainable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06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low confidence">
            <a:extLst>
              <a:ext uri="{FF2B5EF4-FFF2-40B4-BE49-F238E27FC236}">
                <a16:creationId xmlns:a16="http://schemas.microsoft.com/office/drawing/2014/main" id="{E601A965-7E70-4A4F-A1EA-C5D031244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0325"/>
            <a:ext cx="12192000" cy="4017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0F62D3-6F39-40A8-BB93-DAD7CC137487}"/>
              </a:ext>
            </a:extLst>
          </p:cNvPr>
          <p:cNvSpPr txBox="1"/>
          <p:nvPr/>
        </p:nvSpPr>
        <p:spPr>
          <a:xfrm>
            <a:off x="2857500" y="49699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“LeNet-5 comprises seven layers, not counting the input, all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of which contain trainable parameters (weights). The input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is a 32 x 32 pixel image.”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53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BED3D-A560-44E3-AE25-9583E0B264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00" y="476250"/>
            <a:ext cx="10515600" cy="5482260"/>
          </a:xfrm>
        </p:spPr>
        <p:txBody>
          <a:bodyPr/>
          <a:lstStyle/>
          <a:p>
            <a:pPr algn="l"/>
            <a:r>
              <a:rPr lang="en-US" sz="2400" b="1" dirty="0"/>
              <a:t>Excellent reference for basics of: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Gradient-based learning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Back propagation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Formulas used in this paper are explained conceptually in a way that is relatively digestible!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1F7F9-A02E-4BD0-93F3-529874DCC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75" y="1400676"/>
            <a:ext cx="5362575" cy="2444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8A55EB-4603-49F2-874B-454175D83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0" y="4126785"/>
            <a:ext cx="5853112" cy="16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5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3B5A8CA-60A0-4CF4-BA63-D2326F9AD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369" y="0"/>
            <a:ext cx="6424382" cy="634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5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72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5379</TotalTime>
  <Words>212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Sterling Spangler</dc:creator>
  <cp:lastModifiedBy>Breen, Katherine H. (GSFC-610.0)[UNIVERSITIES SPACE RESEARCH ASSOCIATION]</cp:lastModifiedBy>
  <cp:revision>167</cp:revision>
  <dcterms:created xsi:type="dcterms:W3CDTF">2017-09-25T14:06:05Z</dcterms:created>
  <dcterms:modified xsi:type="dcterms:W3CDTF">2021-11-16T14:55:10Z</dcterms:modified>
</cp:coreProperties>
</file>