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92" r:id="rId3"/>
    <p:sldId id="312" r:id="rId4"/>
    <p:sldId id="306" r:id="rId5"/>
    <p:sldId id="311" r:id="rId6"/>
    <p:sldId id="264" r:id="rId7"/>
    <p:sldId id="314" r:id="rId8"/>
    <p:sldId id="283" r:id="rId9"/>
    <p:sldId id="296" r:id="rId10"/>
    <p:sldId id="259" r:id="rId11"/>
    <p:sldId id="305" r:id="rId12"/>
    <p:sldId id="303" r:id="rId13"/>
    <p:sldId id="300" r:id="rId14"/>
    <p:sldId id="297" r:id="rId15"/>
    <p:sldId id="302" r:id="rId16"/>
    <p:sldId id="301" r:id="rId17"/>
    <p:sldId id="298" r:id="rId18"/>
    <p:sldId id="313" r:id="rId19"/>
    <p:sldId id="304" r:id="rId20"/>
    <p:sldId id="299" r:id="rId21"/>
    <p:sldId id="30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D3BB46-F51E-6E4E-A69D-E03842A4BF38}">
          <p14:sldIdLst>
            <p14:sldId id="256"/>
            <p14:sldId id="292"/>
            <p14:sldId id="312"/>
            <p14:sldId id="306"/>
            <p14:sldId id="311"/>
            <p14:sldId id="264"/>
            <p14:sldId id="314"/>
            <p14:sldId id="283"/>
            <p14:sldId id="296"/>
            <p14:sldId id="259"/>
            <p14:sldId id="305"/>
            <p14:sldId id="303"/>
            <p14:sldId id="300"/>
            <p14:sldId id="297"/>
            <p14:sldId id="302"/>
            <p14:sldId id="301"/>
            <p14:sldId id="298"/>
            <p14:sldId id="313"/>
            <p14:sldId id="304"/>
            <p14:sldId id="299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/>
    <p:restoredTop sz="89504"/>
  </p:normalViewPr>
  <p:slideViewPr>
    <p:cSldViewPr snapToGrid="0" snapToObjects="1">
      <p:cViewPr varScale="1">
        <p:scale>
          <a:sx n="136" d="100"/>
          <a:sy n="136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0" d="100"/>
          <a:sy n="130" d="100"/>
        </p:scale>
        <p:origin x="70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BE87B-38EC-5F42-B4DC-C4A057027F4C}" type="datetimeFigureOut">
              <a:rPr lang="en-US" smtClean="0"/>
              <a:t>8/13/21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EC583-F4B1-834B-9486-C22126F4F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3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EC583-F4B1-834B-9486-C22126F4F1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7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EC583-F4B1-834B-9486-C22126F4F1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65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EC583-F4B1-834B-9486-C22126F4F1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41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EC583-F4B1-834B-9486-C22126F4F1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55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49786"/>
            <a:ext cx="10515600" cy="82020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403973"/>
            <a:ext cx="10515600" cy="4697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0500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49786"/>
            <a:ext cx="10515600" cy="82020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pPr/>
              <a:t>8/13/21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3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t>8/13/21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3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1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 and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49786"/>
            <a:ext cx="10515600" cy="82020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406555"/>
            <a:ext cx="10515600" cy="4602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6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23151" y="733777"/>
            <a:ext cx="3932237" cy="113385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919" y="733778"/>
            <a:ext cx="6172200" cy="51352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423151" y="1960474"/>
            <a:ext cx="3932237" cy="39085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t>8/13/21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4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49786"/>
            <a:ext cx="10515600" cy="82020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t>8/13/21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tif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88947"/>
            <a:ext cx="12192000" cy="4690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8"/>
          <p:cNvSpPr txBox="1"/>
          <p:nvPr userDrawn="1"/>
        </p:nvSpPr>
        <p:spPr>
          <a:xfrm>
            <a:off x="1200614" y="6487763"/>
            <a:ext cx="2581079" cy="2354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900" b="1" i="0" dirty="0">
                <a:solidFill>
                  <a:schemeClr val="tx1">
                    <a:lumMod val="95000"/>
                  </a:schemeClr>
                </a:solidFill>
                <a:ea typeface="Arial Regular" charset="0"/>
              </a:rPr>
              <a:t>Global Modeling</a:t>
            </a:r>
            <a:r>
              <a:rPr lang="en-US" sz="900" b="1" i="0" baseline="0" dirty="0">
                <a:solidFill>
                  <a:schemeClr val="tx1">
                    <a:lumMod val="95000"/>
                  </a:schemeClr>
                </a:solidFill>
                <a:ea typeface="Arial Regular" charset="0"/>
              </a:rPr>
              <a:t> </a:t>
            </a:r>
            <a:r>
              <a:rPr lang="en-US" sz="900" b="1" i="0" dirty="0">
                <a:solidFill>
                  <a:schemeClr val="tx1">
                    <a:lumMod val="95000"/>
                  </a:schemeClr>
                </a:solidFill>
                <a:ea typeface="Arial Regular" charset="0"/>
              </a:rPr>
              <a:t>and</a:t>
            </a:r>
            <a:r>
              <a:rPr lang="en-US" sz="900" b="1" i="0" baseline="0" dirty="0">
                <a:solidFill>
                  <a:schemeClr val="tx1">
                    <a:lumMod val="95000"/>
                  </a:schemeClr>
                </a:solidFill>
                <a:ea typeface="Arial Regular" charset="0"/>
              </a:rPr>
              <a:t> </a:t>
            </a:r>
            <a:r>
              <a:rPr lang="en-US" sz="900" b="1" i="0" dirty="0">
                <a:solidFill>
                  <a:schemeClr val="tx1">
                    <a:lumMod val="95000"/>
                  </a:schemeClr>
                </a:solidFill>
                <a:ea typeface="Arial Regular" charset="0"/>
              </a:rPr>
              <a:t>Assimilation Office</a:t>
            </a: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chemeClr val="tx1">
                    <a:lumMod val="95000"/>
                  </a:schemeClr>
                </a:solidFill>
                <a:ea typeface="Arial Regular" charset="0"/>
              </a:rPr>
              <a:t>gmao.gsfc.nasa.gov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50700" y="6440922"/>
            <a:ext cx="5312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8D1E3-1DAE-664E-B350-75CA63E753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14695" y="6449580"/>
            <a:ext cx="1482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A0F2B-E692-5549-89C0-DEF97C653501}" type="datetimeFigureOut">
              <a:rPr lang="en-US" smtClean="0"/>
              <a:pPr/>
              <a:t>8/13/21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143107" y="127916"/>
            <a:ext cx="3571124" cy="308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5844" tIns="67921" rIns="135844" bIns="67921"/>
          <a:lstStyle>
            <a:lvl1pPr defTabSz="1019175">
              <a:defRPr sz="4000">
                <a:solidFill>
                  <a:srgbClr val="939BA8"/>
                </a:solidFill>
                <a:latin typeface="Arial" charset="0"/>
              </a:defRPr>
            </a:lvl1pPr>
            <a:lvl2pPr defTabSz="1019175">
              <a:defRPr sz="4000">
                <a:solidFill>
                  <a:srgbClr val="939BA8"/>
                </a:solidFill>
                <a:latin typeface="Arial" charset="0"/>
              </a:defRPr>
            </a:lvl2pPr>
            <a:lvl3pPr defTabSz="1019175">
              <a:defRPr sz="4000">
                <a:solidFill>
                  <a:srgbClr val="939BA8"/>
                </a:solidFill>
                <a:latin typeface="Arial" charset="0"/>
              </a:defRPr>
            </a:lvl3pPr>
            <a:lvl4pPr defTabSz="1019175">
              <a:defRPr sz="4000">
                <a:solidFill>
                  <a:srgbClr val="939BA8"/>
                </a:solidFill>
                <a:latin typeface="Arial" charset="0"/>
              </a:defRPr>
            </a:lvl4pPr>
            <a:lvl5pPr defTabSz="1019175">
              <a:defRPr sz="4000">
                <a:solidFill>
                  <a:srgbClr val="939BA8"/>
                </a:solidFill>
                <a:latin typeface="Arial" charset="0"/>
              </a:defRPr>
            </a:lvl5pPr>
            <a:lvl6pPr marL="457200" defTabSz="1019175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39BA8"/>
                </a:solidFill>
                <a:latin typeface="Arial" charset="0"/>
              </a:defRPr>
            </a:lvl6pPr>
            <a:lvl7pPr marL="914400" defTabSz="1019175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39BA8"/>
                </a:solidFill>
                <a:latin typeface="Arial" charset="0"/>
              </a:defRPr>
            </a:lvl7pPr>
            <a:lvl8pPr marL="1371600" defTabSz="1019175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39BA8"/>
                </a:solidFill>
                <a:latin typeface="Arial" charset="0"/>
              </a:defRPr>
            </a:lvl8pPr>
            <a:lvl9pPr marL="1828800" defTabSz="1019175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39BA8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933" b="0" i="0" dirty="0">
                <a:solidFill>
                  <a:schemeClr val="bg2">
                    <a:lumMod val="50000"/>
                  </a:schemeClr>
                </a:solidFill>
                <a:ea typeface="Arial Regular" charset="0"/>
              </a:rPr>
              <a:t>National Aeronautics and Space Administration</a:t>
            </a:r>
          </a:p>
        </p:txBody>
      </p:sp>
      <p:pic>
        <p:nvPicPr>
          <p:cNvPr id="12" name="Picture 25" descr="NASA insigniaCMYK"/>
          <p:cNvPicPr preferRelativeResize="0"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58222" y="127916"/>
            <a:ext cx="575446" cy="481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43107" y="6487763"/>
            <a:ext cx="914400" cy="23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1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8" r:id="rId2"/>
    <p:sldLayoutId id="2147483655" r:id="rId3"/>
    <p:sldLayoutId id="2147483649" r:id="rId4"/>
    <p:sldLayoutId id="2147483650" r:id="rId5"/>
    <p:sldLayoutId id="2147483657" r:id="rId6"/>
    <p:sldLayoutId id="2147483652" r:id="rId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274320" indent="-194310" algn="ctr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651510" indent="-194310" algn="ctr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291590" indent="-194310" algn="ctr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4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1634490" indent="-171450" algn="ctr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nccs.nasa.gov/nccs-users/user-events/python-classes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3EBB7-733A-404F-AB3B-F20E425BB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511" y="1321420"/>
            <a:ext cx="10804978" cy="2387600"/>
          </a:xfrm>
        </p:spPr>
        <p:txBody>
          <a:bodyPr/>
          <a:lstStyle/>
          <a:p>
            <a:r>
              <a:rPr lang="en-US" dirty="0"/>
              <a:t>SSAI’s Deep Learning Academy and Collaboration with the GMAO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6AEAE95-FE70-D34F-97EC-465622FFE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0818"/>
            <a:ext cx="9144000" cy="1655762"/>
          </a:xfrm>
        </p:spPr>
        <p:txBody>
          <a:bodyPr/>
          <a:lstStyle/>
          <a:p>
            <a:r>
              <a:rPr lang="en-US" dirty="0"/>
              <a:t>Akira </a:t>
            </a:r>
            <a:r>
              <a:rPr lang="en-US" dirty="0" err="1"/>
              <a:t>Sewnath</a:t>
            </a:r>
            <a:endParaRPr lang="en-US" dirty="0"/>
          </a:p>
          <a:p>
            <a:r>
              <a:rPr lang="en-US" dirty="0"/>
              <a:t>August 20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  <a:p>
            <a:endParaRPr lang="en-US" dirty="0"/>
          </a:p>
        </p:txBody>
      </p:sp>
      <p:pic>
        <p:nvPicPr>
          <p:cNvPr id="5" name="Picture 4" descr="A picture containing room, clock, shirt&#10;&#10;Description generated with very high confidence">
            <a:extLst>
              <a:ext uri="{FF2B5EF4-FFF2-40B4-BE49-F238E27FC236}">
                <a16:creationId xmlns:a16="http://schemas.microsoft.com/office/drawing/2014/main" id="{04ECD4AC-10C4-5645-9054-8A640C9FB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810" y="109375"/>
            <a:ext cx="677224" cy="51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78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C32817-EEFA-3646-B59C-0FE0E9DF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701" y="681378"/>
            <a:ext cx="6827288" cy="622632"/>
          </a:xfrm>
        </p:spPr>
        <p:txBody>
          <a:bodyPr/>
          <a:lstStyle/>
          <a:p>
            <a:r>
              <a:rPr lang="en-US" dirty="0"/>
              <a:t>Project A: Time Series Prediction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E01DD4-9583-B64D-8FE2-35D16EC443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5175" y="1332685"/>
            <a:ext cx="6053016" cy="3757328"/>
          </a:xfrm>
        </p:spPr>
        <p:txBody>
          <a:bodyPr/>
          <a:lstStyle/>
          <a:p>
            <a:pPr algn="l"/>
            <a:r>
              <a:rPr lang="en-US" b="1" dirty="0"/>
              <a:t>Goal: 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Make time series predictions on </a:t>
            </a:r>
            <a:r>
              <a:rPr lang="en-US" dirty="0" err="1"/>
              <a:t>streamflows</a:t>
            </a:r>
            <a:r>
              <a:rPr lang="en-US" dirty="0"/>
              <a:t> for Catchment Attributes and Meteorology for Large-sample Studies (CAMELS) basin dataset.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Requirements/Constraints: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Train and validate on a dataset of 100 basins (each basin contains 7000 samples)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Score final model on 100 different basins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Computational power constraints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Use Long Short-Term Memory (LSTM) architecture, a type of Recurrent Neural Network (RNN) used for time series prediction problems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7" name="Picture 6" descr="A picture containing room, clock, shirt&#10;&#10;Description generated with very high confidence">
            <a:extLst>
              <a:ext uri="{FF2B5EF4-FFF2-40B4-BE49-F238E27FC236}">
                <a16:creationId xmlns:a16="http://schemas.microsoft.com/office/drawing/2014/main" id="{7C7FAC33-5BED-514E-8B09-CEC01CE6F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810" y="109375"/>
            <a:ext cx="677224" cy="5150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81FE61-92C3-6A48-9660-8C0B3A37A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652" y="1954994"/>
            <a:ext cx="4027339" cy="33353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99DD4B-56D5-1D4B-ACB1-844C6A0179A7}"/>
              </a:ext>
            </a:extLst>
          </p:cNvPr>
          <p:cNvSpPr txBox="1"/>
          <p:nvPr/>
        </p:nvSpPr>
        <p:spPr>
          <a:xfrm>
            <a:off x="8786599" y="5969872"/>
            <a:ext cx="326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Advisor: Craig </a:t>
            </a:r>
            <a:r>
              <a:rPr lang="en-US" dirty="0" err="1">
                <a:solidFill>
                  <a:srgbClr val="000000"/>
                </a:solidFill>
              </a:rPr>
              <a:t>Pelissier</a:t>
            </a:r>
            <a:r>
              <a:rPr lang="en-US" dirty="0">
                <a:solidFill>
                  <a:srgbClr val="000000"/>
                </a:solidFill>
              </a:rPr>
              <a:t> (606)</a:t>
            </a:r>
          </a:p>
        </p:txBody>
      </p:sp>
    </p:spTree>
    <p:extLst>
      <p:ext uri="{BB962C8B-B14F-4D97-AF65-F5344CB8AC3E}">
        <p14:creationId xmlns:p14="http://schemas.microsoft.com/office/powerpoint/2010/main" val="2624427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ntroduction to LSTMs with TensorFlow – O&amp;#39;Reilly">
            <a:extLst>
              <a:ext uri="{FF2B5EF4-FFF2-40B4-BE49-F238E27FC236}">
                <a16:creationId xmlns:a16="http://schemas.microsoft.com/office/drawing/2014/main" id="{054FC70C-8415-374A-8D18-DD5D2B05D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468084"/>
            <a:ext cx="6961026" cy="556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422DEE-6CC9-1443-91F3-9594D605FA34}"/>
              </a:ext>
            </a:extLst>
          </p:cNvPr>
          <p:cNvSpPr txBox="1"/>
          <p:nvPr/>
        </p:nvSpPr>
        <p:spPr>
          <a:xfrm>
            <a:off x="1296955" y="180080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Standard RNN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D5323-A911-3D49-8B57-E010E6994FA4}"/>
              </a:ext>
            </a:extLst>
          </p:cNvPr>
          <p:cNvSpPr txBox="1"/>
          <p:nvPr/>
        </p:nvSpPr>
        <p:spPr>
          <a:xfrm>
            <a:off x="1366529" y="450319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LSTM RNN</a:t>
            </a:r>
          </a:p>
        </p:txBody>
      </p:sp>
      <p:pic>
        <p:nvPicPr>
          <p:cNvPr id="7" name="Picture 6" descr="A picture containing room, clock, shirt&#10;&#10;Description generated with very high confidence">
            <a:extLst>
              <a:ext uri="{FF2B5EF4-FFF2-40B4-BE49-F238E27FC236}">
                <a16:creationId xmlns:a16="http://schemas.microsoft.com/office/drawing/2014/main" id="{D9756BDD-91CD-8B43-8D28-8FC715BDB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810" y="115381"/>
            <a:ext cx="677224" cy="51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3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6F98-78EB-9A43-AD8A-3BAAFE0BC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474"/>
            <a:ext cx="10515600" cy="820208"/>
          </a:xfrm>
        </p:spPr>
        <p:txBody>
          <a:bodyPr/>
          <a:lstStyle/>
          <a:p>
            <a:r>
              <a:rPr lang="en-US" dirty="0"/>
              <a:t>Project A: Challenge Details</a:t>
            </a:r>
          </a:p>
        </p:txBody>
      </p:sp>
      <p:pic>
        <p:nvPicPr>
          <p:cNvPr id="3" name="Picture 2" descr="A picture containing room, clock, shirt&#10;&#10;Description generated with very high confidence">
            <a:extLst>
              <a:ext uri="{FF2B5EF4-FFF2-40B4-BE49-F238E27FC236}">
                <a16:creationId xmlns:a16="http://schemas.microsoft.com/office/drawing/2014/main" id="{20778C68-B152-654F-8356-F834B117F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810" y="115381"/>
            <a:ext cx="677224" cy="5150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080815-107E-C64B-94BF-738A023ED784}"/>
              </a:ext>
            </a:extLst>
          </p:cNvPr>
          <p:cNvSpPr txBox="1"/>
          <p:nvPr/>
        </p:nvSpPr>
        <p:spPr>
          <a:xfrm>
            <a:off x="8786599" y="5969872"/>
            <a:ext cx="326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Advisor: Craig </a:t>
            </a:r>
            <a:r>
              <a:rPr lang="en-US" dirty="0" err="1">
                <a:solidFill>
                  <a:srgbClr val="000000"/>
                </a:solidFill>
              </a:rPr>
              <a:t>Pelissier</a:t>
            </a:r>
            <a:r>
              <a:rPr lang="en-US" dirty="0">
                <a:solidFill>
                  <a:srgbClr val="000000"/>
                </a:solidFill>
              </a:rPr>
              <a:t> (606)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61F7686-AB98-8A41-A171-32DFC0A64DCB}"/>
              </a:ext>
            </a:extLst>
          </p:cNvPr>
          <p:cNvSpPr txBox="1">
            <a:spLocks/>
          </p:cNvSpPr>
          <p:nvPr/>
        </p:nvSpPr>
        <p:spPr>
          <a:xfrm>
            <a:off x="567796" y="1922833"/>
            <a:ext cx="5823767" cy="374110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19431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1510" indent="-19431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6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91590" indent="-19431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4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34490" indent="-17145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2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What we started with: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Exercise notebook in </a:t>
            </a:r>
            <a:r>
              <a:rPr lang="en-US" dirty="0" err="1"/>
              <a:t>Sagemaker</a:t>
            </a:r>
            <a:r>
              <a:rPr lang="en-US" dirty="0"/>
              <a:t> that walked through RNN and LSTM fundamentals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Infrastructure in </a:t>
            </a:r>
            <a:r>
              <a:rPr lang="en-US" dirty="0" err="1"/>
              <a:t>Sagemaker</a:t>
            </a:r>
            <a:r>
              <a:rPr lang="en-US" dirty="0"/>
              <a:t> that extracted time series steps from CAMELS dataset and ran a simple LSTM 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Performed r</a:t>
            </a:r>
            <a:r>
              <a:rPr lang="en-US" baseline="30000" dirty="0"/>
              <a:t>2</a:t>
            </a:r>
            <a:r>
              <a:rPr lang="en-US" dirty="0"/>
              <a:t> validation on streamflow predictions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799E94-8713-D441-B3F9-88697B637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359578"/>
              </p:ext>
            </p:extLst>
          </p:nvPr>
        </p:nvGraphicFramePr>
        <p:xfrm>
          <a:off x="6638756" y="2616140"/>
          <a:ext cx="4985448" cy="14593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92724">
                  <a:extLst>
                    <a:ext uri="{9D8B030D-6E8A-4147-A177-3AD203B41FA5}">
                      <a16:colId xmlns:a16="http://schemas.microsoft.com/office/drawing/2014/main" val="47583978"/>
                    </a:ext>
                  </a:extLst>
                </a:gridCol>
                <a:gridCol w="2492724">
                  <a:extLst>
                    <a:ext uri="{9D8B030D-6E8A-4147-A177-3AD203B41FA5}">
                      <a16:colId xmlns:a16="http://schemas.microsoft.com/office/drawing/2014/main" val="1325503780"/>
                    </a:ext>
                  </a:extLst>
                </a:gridCol>
              </a:tblGrid>
              <a:tr h="5449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Label (Regression)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739158"/>
                  </a:ext>
                </a:extLst>
              </a:tr>
              <a:tr h="552519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n time series steps with 15 different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value at n+1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0681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E60075D-C687-BA46-8F98-196B74401EB9}"/>
              </a:ext>
            </a:extLst>
          </p:cNvPr>
          <p:cNvSpPr txBox="1"/>
          <p:nvPr/>
        </p:nvSpPr>
        <p:spPr>
          <a:xfrm>
            <a:off x="6638756" y="213035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875301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C32817-EEFA-3646-B59C-0FE0E9DF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8500"/>
            <a:ext cx="10515600" cy="820208"/>
          </a:xfrm>
        </p:spPr>
        <p:txBody>
          <a:bodyPr/>
          <a:lstStyle/>
          <a:p>
            <a:r>
              <a:rPr lang="en-US" dirty="0"/>
              <a:t>Project A: Implementation</a:t>
            </a:r>
          </a:p>
        </p:txBody>
      </p:sp>
      <p:pic>
        <p:nvPicPr>
          <p:cNvPr id="7" name="Picture 6" descr="A picture containing room, clock, shirt&#10;&#10;Description generated with very high confidence">
            <a:extLst>
              <a:ext uri="{FF2B5EF4-FFF2-40B4-BE49-F238E27FC236}">
                <a16:creationId xmlns:a16="http://schemas.microsoft.com/office/drawing/2014/main" id="{7C7FAC33-5BED-514E-8B09-CEC01CE6F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810" y="109375"/>
            <a:ext cx="677224" cy="5150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992A11-1031-764D-A270-0122FE6BB4D1}"/>
              </a:ext>
            </a:extLst>
          </p:cNvPr>
          <p:cNvSpPr txBox="1"/>
          <p:nvPr/>
        </p:nvSpPr>
        <p:spPr>
          <a:xfrm>
            <a:off x="7719407" y="5947468"/>
            <a:ext cx="420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Team Member: Zachary Fasnacht (614)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F85C4-361B-F545-A6DA-77F59843AD88}"/>
              </a:ext>
            </a:extLst>
          </p:cNvPr>
          <p:cNvSpPr txBox="1"/>
          <p:nvPr/>
        </p:nvSpPr>
        <p:spPr>
          <a:xfrm>
            <a:off x="341816" y="5947468"/>
            <a:ext cx="486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</a:rPr>
              <a:t>Final r</a:t>
            </a:r>
            <a:r>
              <a:rPr lang="en-US" b="1" baseline="30000" dirty="0">
                <a:solidFill>
                  <a:srgbClr val="000000"/>
                </a:solidFill>
              </a:rPr>
              <a:t>2</a:t>
            </a:r>
            <a:r>
              <a:rPr lang="en-US" b="1" dirty="0">
                <a:solidFill>
                  <a:srgbClr val="000000"/>
                </a:solidFill>
              </a:rPr>
              <a:t> Score</a:t>
            </a:r>
            <a:r>
              <a:rPr lang="en-US" dirty="0">
                <a:solidFill>
                  <a:srgbClr val="000000"/>
                </a:solidFill>
              </a:rPr>
              <a:t>: 0.74   </a:t>
            </a:r>
            <a:r>
              <a:rPr lang="en-US" b="1" dirty="0">
                <a:solidFill>
                  <a:srgbClr val="000000"/>
                </a:solidFill>
              </a:rPr>
              <a:t>Highest r</a:t>
            </a:r>
            <a:r>
              <a:rPr lang="en-US" b="1" baseline="30000" dirty="0">
                <a:solidFill>
                  <a:srgbClr val="000000"/>
                </a:solidFill>
              </a:rPr>
              <a:t>2</a:t>
            </a:r>
            <a:r>
              <a:rPr lang="en-US" b="1" dirty="0">
                <a:solidFill>
                  <a:srgbClr val="000000"/>
                </a:solidFill>
              </a:rPr>
              <a:t> Score</a:t>
            </a:r>
            <a:r>
              <a:rPr lang="en-US" dirty="0">
                <a:solidFill>
                  <a:srgbClr val="000000"/>
                </a:solidFill>
              </a:rPr>
              <a:t>: 0.77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84162B2-87E0-9340-9C2A-0359997010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1816" y="1162010"/>
            <a:ext cx="7838357" cy="3326246"/>
          </a:xfrm>
        </p:spPr>
        <p:txBody>
          <a:bodyPr/>
          <a:lstStyle/>
          <a:p>
            <a:pPr algn="l"/>
            <a:r>
              <a:rPr lang="en-US" sz="1800" b="1" dirty="0"/>
              <a:t>Approach: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1800" dirty="0"/>
              <a:t>Added a Gated Recurrent Unit (GRU) layer to the LSTM model based on work in </a:t>
            </a:r>
            <a:r>
              <a:rPr lang="en-US" sz="1800" i="1" dirty="0"/>
              <a:t>Using LSTM GRU and Hybrid Models for Streamflow Forecasting </a:t>
            </a:r>
            <a:r>
              <a:rPr lang="en-US" sz="1800" dirty="0"/>
              <a:t>by Muhammad et al, 2019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1800" dirty="0"/>
              <a:t>Developed the simple model further through parameter tuning and tested different parameters during training such as different loss functions (most training time was spent here)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EB1AEDCE-FF8F-8E43-97A0-A43B22F4A8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246" t="13532" r="1627" b="6138"/>
          <a:stretch/>
        </p:blipFill>
        <p:spPr>
          <a:xfrm>
            <a:off x="1126434" y="3429000"/>
            <a:ext cx="5532673" cy="2245492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B498C8DF-E220-8346-88C0-69B87CBDC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136" y="2281898"/>
            <a:ext cx="3849279" cy="27994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7412B0D-6B9C-4743-958B-8B4434C585F0}"/>
              </a:ext>
            </a:extLst>
          </p:cNvPr>
          <p:cNvSpPr txBox="1"/>
          <p:nvPr/>
        </p:nvSpPr>
        <p:spPr>
          <a:xfrm>
            <a:off x="8819359" y="1641460"/>
            <a:ext cx="228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</a:rPr>
              <a:t>Validation Example</a:t>
            </a:r>
          </a:p>
        </p:txBody>
      </p:sp>
    </p:spTree>
    <p:extLst>
      <p:ext uri="{BB962C8B-B14F-4D97-AF65-F5344CB8AC3E}">
        <p14:creationId xmlns:p14="http://schemas.microsoft.com/office/powerpoint/2010/main" val="576309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E1FC-94FF-2C46-A375-111889A0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468"/>
            <a:ext cx="10515600" cy="820208"/>
          </a:xfrm>
        </p:spPr>
        <p:txBody>
          <a:bodyPr/>
          <a:lstStyle/>
          <a:p>
            <a:r>
              <a:rPr lang="en-US" dirty="0"/>
              <a:t>Project B: Semantic Segmentation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DBE3E-E6BC-A049-BCAF-A65EE63AD0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9021" y="1428197"/>
            <a:ext cx="6162678" cy="3528717"/>
          </a:xfrm>
        </p:spPr>
        <p:txBody>
          <a:bodyPr/>
          <a:lstStyle/>
          <a:p>
            <a:pPr algn="l"/>
            <a:r>
              <a:rPr lang="en-US" b="1" dirty="0"/>
              <a:t>Goal: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Predict land cover classifications using Sentinel-1 Synthetic Aperture Radar (SAR) data and Copernicus landcover classes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Requirements/Constraints: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24 regions in Maryland and Virginia for training and validation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4 regions from North Carolina and Tennessee for final scoring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Use Convolutional Neural Networks (CNNs)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Computing power constraints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3" name="Picture 2" descr="A picture containing room, clock, shirt&#10;&#10;Description generated with very high confidence">
            <a:extLst>
              <a:ext uri="{FF2B5EF4-FFF2-40B4-BE49-F238E27FC236}">
                <a16:creationId xmlns:a16="http://schemas.microsoft.com/office/drawing/2014/main" id="{1050ACA4-9121-0F40-9235-9D5C100EF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810" y="109375"/>
            <a:ext cx="677224" cy="5150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B3AD06-74A5-0A4F-A592-B125B298B050}"/>
              </a:ext>
            </a:extLst>
          </p:cNvPr>
          <p:cNvSpPr txBox="1"/>
          <p:nvPr/>
        </p:nvSpPr>
        <p:spPr>
          <a:xfrm>
            <a:off x="8823544" y="5967406"/>
            <a:ext cx="326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Advisor: Brandon Smith (619)</a:t>
            </a:r>
          </a:p>
        </p:txBody>
      </p:sp>
      <p:pic>
        <p:nvPicPr>
          <p:cNvPr id="9" name="Picture 8" descr="A picture containing text, screenshot, envelope&#10;&#10;Description automatically generated">
            <a:extLst>
              <a:ext uri="{FF2B5EF4-FFF2-40B4-BE49-F238E27FC236}">
                <a16:creationId xmlns:a16="http://schemas.microsoft.com/office/drawing/2014/main" id="{C2A2DC38-48D9-C941-B802-C8FA652E8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171" y="1360457"/>
            <a:ext cx="4535504" cy="2319000"/>
          </a:xfrm>
          <a:prstGeom prst="rect">
            <a:avLst/>
          </a:prstGeom>
        </p:spPr>
      </p:pic>
      <p:pic>
        <p:nvPicPr>
          <p:cNvPr id="2050" name="Picture 2" descr="A Comprehensive Guide to Convolutional Neural Networks — the ELI5 way | by  Sumit Saha | Towards Data Science">
            <a:extLst>
              <a:ext uri="{FF2B5EF4-FFF2-40B4-BE49-F238E27FC236}">
                <a16:creationId xmlns:a16="http://schemas.microsoft.com/office/drawing/2014/main" id="{47F9F144-FF5D-0E48-B975-D1189E9C9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296" y="3949988"/>
            <a:ext cx="4974683" cy="168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261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5D1D-B747-9745-B079-C22EE4CA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304"/>
            <a:ext cx="10515600" cy="820208"/>
          </a:xfrm>
        </p:spPr>
        <p:txBody>
          <a:bodyPr/>
          <a:lstStyle/>
          <a:p>
            <a:r>
              <a:rPr lang="en-US" dirty="0"/>
              <a:t>Project B: Challenge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D4B0B-98BE-394C-BB83-3EA7C0A65D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041" y="1908801"/>
            <a:ext cx="6156488" cy="3741106"/>
          </a:xfrm>
        </p:spPr>
        <p:txBody>
          <a:bodyPr/>
          <a:lstStyle/>
          <a:p>
            <a:pPr algn="l"/>
            <a:r>
              <a:rPr lang="en-US" b="1" dirty="0"/>
              <a:t>What we started with :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Extensive custom package to read and extract patches from Sentinel-1 regions with it’s corresponding Copernicus labels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Infrastructure on </a:t>
            </a:r>
            <a:r>
              <a:rPr lang="en-US" dirty="0" err="1"/>
              <a:t>Sagemaker</a:t>
            </a:r>
            <a:r>
              <a:rPr lang="en-US" dirty="0"/>
              <a:t> to run a simple CNN that directly maps patches of features and labels 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Evaluation methods using macro F1 scores to account for rarity of certain classes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3" name="Picture 2" descr="A picture containing room, clock, shirt&#10;&#10;Description generated with very high confidence">
            <a:extLst>
              <a:ext uri="{FF2B5EF4-FFF2-40B4-BE49-F238E27FC236}">
                <a16:creationId xmlns:a16="http://schemas.microsoft.com/office/drawing/2014/main" id="{958097F5-6CD4-F740-82A0-C45A0AF55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810" y="109375"/>
            <a:ext cx="677224" cy="5150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F6C574-4154-BF44-8D18-04187360BFB9}"/>
              </a:ext>
            </a:extLst>
          </p:cNvPr>
          <p:cNvSpPr txBox="1"/>
          <p:nvPr/>
        </p:nvSpPr>
        <p:spPr>
          <a:xfrm>
            <a:off x="8823544" y="5967406"/>
            <a:ext cx="326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Advisor: Brandon Smith (619)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BAE7046-9D5F-D44F-80FE-EF27131FF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283721"/>
              </p:ext>
            </p:extLst>
          </p:nvPr>
        </p:nvGraphicFramePr>
        <p:xfrm>
          <a:off x="6758828" y="2273558"/>
          <a:ext cx="4985448" cy="25566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92724">
                  <a:extLst>
                    <a:ext uri="{9D8B030D-6E8A-4147-A177-3AD203B41FA5}">
                      <a16:colId xmlns:a16="http://schemas.microsoft.com/office/drawing/2014/main" val="47583978"/>
                    </a:ext>
                  </a:extLst>
                </a:gridCol>
                <a:gridCol w="2492724">
                  <a:extLst>
                    <a:ext uri="{9D8B030D-6E8A-4147-A177-3AD203B41FA5}">
                      <a16:colId xmlns:a16="http://schemas.microsoft.com/office/drawing/2014/main" val="1325503780"/>
                    </a:ext>
                  </a:extLst>
                </a:gridCol>
              </a:tblGrid>
              <a:tr h="5449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Labels (Classes)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739158"/>
                  </a:ext>
                </a:extLst>
              </a:tr>
              <a:tr h="552519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Vertical transmit, vertical receive SAR polarization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Vertical transmit, horizontal receive SAR polarization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Crops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Forest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Grass*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Unknown*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Urban*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Water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Wetland*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0681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8D1C6E3-B95F-5247-B769-BB1ACA65E6A9}"/>
              </a:ext>
            </a:extLst>
          </p:cNvPr>
          <p:cNvSpPr txBox="1"/>
          <p:nvPr/>
        </p:nvSpPr>
        <p:spPr>
          <a:xfrm>
            <a:off x="10287120" y="4884241"/>
            <a:ext cx="152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000000"/>
                </a:solidFill>
              </a:rPr>
              <a:t>*rare classes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8C323A-886C-BD41-910C-80C1710045E4}"/>
              </a:ext>
            </a:extLst>
          </p:cNvPr>
          <p:cNvSpPr txBox="1"/>
          <p:nvPr/>
        </p:nvSpPr>
        <p:spPr>
          <a:xfrm>
            <a:off x="6758828" y="188520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962508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E1FC-94FF-2C46-A375-111889A0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7142"/>
            <a:ext cx="10515600" cy="580117"/>
          </a:xfrm>
        </p:spPr>
        <p:txBody>
          <a:bodyPr/>
          <a:lstStyle/>
          <a:p>
            <a:r>
              <a:rPr lang="en-US" dirty="0"/>
              <a:t>Project B: Implementation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DBE3E-E6BC-A049-BCAF-A65EE63AD0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5439" y="1135998"/>
            <a:ext cx="11941120" cy="3913212"/>
          </a:xfrm>
        </p:spPr>
        <p:txBody>
          <a:bodyPr/>
          <a:lstStyle/>
          <a:p>
            <a:pPr algn="l"/>
            <a:r>
              <a:rPr lang="en-US" sz="1800" b="1" dirty="0"/>
              <a:t>Approach: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1800" dirty="0"/>
              <a:t>Developed balanced datasets of given regions that had an even distribution of the land cover classes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1800" dirty="0"/>
              <a:t>Added an F1 loss function to help converge to a solution that accounted for rare classes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1800" dirty="0"/>
              <a:t>Added sentinel-1 features according to</a:t>
            </a:r>
            <a:r>
              <a:rPr lang="en-US" sz="1800" i="1" dirty="0"/>
              <a:t> Land Cover Mapping Using Sentinel-1 SAR Data</a:t>
            </a:r>
            <a:r>
              <a:rPr lang="en-US" sz="1800" dirty="0"/>
              <a:t> by </a:t>
            </a:r>
            <a:r>
              <a:rPr lang="en-US" sz="1800" dirty="0" err="1"/>
              <a:t>Abdikan</a:t>
            </a:r>
            <a:r>
              <a:rPr lang="en-US" sz="1800" dirty="0"/>
              <a:t> et al, 2016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1800" dirty="0"/>
              <a:t>Systematically developed and tuned a set of models and evaluated them on our validation sets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1800" dirty="0"/>
              <a:t>Ensembled the set of CNNs to produce a final prediction for each pixel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sz="1800" dirty="0"/>
          </a:p>
          <a:p>
            <a:pPr algn="l"/>
            <a:r>
              <a:rPr lang="en-US" sz="1800" b="1" dirty="0"/>
              <a:t>Developments: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sz="1800" dirty="0" err="1"/>
              <a:t>Despeckling</a:t>
            </a:r>
            <a:r>
              <a:rPr lang="en-US" sz="1800" dirty="0"/>
              <a:t> algorithm to replace outlier values with the average of its border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sz="1800" dirty="0" err="1"/>
              <a:t>Undersampling</a:t>
            </a:r>
            <a:r>
              <a:rPr lang="en-US" sz="1800" dirty="0"/>
              <a:t> for rare classes using a rare class threshold method</a:t>
            </a:r>
          </a:p>
        </p:txBody>
      </p:sp>
      <p:pic>
        <p:nvPicPr>
          <p:cNvPr id="3" name="Picture 2" descr="A picture containing room, clock, shirt&#10;&#10;Description generated with very high confidence">
            <a:extLst>
              <a:ext uri="{FF2B5EF4-FFF2-40B4-BE49-F238E27FC236}">
                <a16:creationId xmlns:a16="http://schemas.microsoft.com/office/drawing/2014/main" id="{1050ACA4-9121-0F40-9235-9D5C100EF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810" y="109375"/>
            <a:ext cx="677224" cy="5150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C4EA4B-B5B9-2F4E-8E12-5C4037F130E4}"/>
              </a:ext>
            </a:extLst>
          </p:cNvPr>
          <p:cNvSpPr txBox="1"/>
          <p:nvPr/>
        </p:nvSpPr>
        <p:spPr>
          <a:xfrm>
            <a:off x="8197515" y="5957495"/>
            <a:ext cx="399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Team Member: Truman Wilson (618)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D1550-6F8D-844A-99BD-A20B6470B658}"/>
              </a:ext>
            </a:extLst>
          </p:cNvPr>
          <p:cNvSpPr txBox="1"/>
          <p:nvPr/>
        </p:nvSpPr>
        <p:spPr>
          <a:xfrm>
            <a:off x="95385" y="5957495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</a:rPr>
              <a:t>Final Macro F1 Score</a:t>
            </a:r>
            <a:r>
              <a:rPr lang="en-US" dirty="0">
                <a:solidFill>
                  <a:srgbClr val="000000"/>
                </a:solidFill>
              </a:rPr>
              <a:t>: 0.38     </a:t>
            </a:r>
            <a:r>
              <a:rPr lang="en-US" b="1" dirty="0">
                <a:solidFill>
                  <a:srgbClr val="000000"/>
                </a:solidFill>
              </a:rPr>
              <a:t>Highest Macro F1 Score</a:t>
            </a:r>
            <a:r>
              <a:rPr lang="en-US" dirty="0">
                <a:solidFill>
                  <a:srgbClr val="000000"/>
                </a:solidFill>
              </a:rPr>
              <a:t>: 0.40</a:t>
            </a:r>
          </a:p>
        </p:txBody>
      </p:sp>
    </p:spTree>
    <p:extLst>
      <p:ext uri="{BB962C8B-B14F-4D97-AF65-F5344CB8AC3E}">
        <p14:creationId xmlns:p14="http://schemas.microsoft.com/office/powerpoint/2010/main" val="1544775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3D73D-4EED-E640-B5DA-58B87BF5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4" y="813004"/>
            <a:ext cx="10515600" cy="820208"/>
          </a:xfrm>
        </p:spPr>
        <p:txBody>
          <a:bodyPr/>
          <a:lstStyle/>
          <a:p>
            <a:r>
              <a:rPr lang="en-US" dirty="0"/>
              <a:t>Thoughts on Future Collaborations with the GMAO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9A406-4A61-964E-BDBF-B95E73FE9A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1575" y="1959769"/>
            <a:ext cx="10515600" cy="1815477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sz="2400" dirty="0"/>
              <a:t>Access to previous exercise notebooks developed by DLA advisors (through AICOE repository)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2400" dirty="0"/>
              <a:t>Talks from SSAI SMEs on past and current machine learning work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2400" dirty="0"/>
              <a:t>Ideas for DLA projects that learners can work on which can turn into resources for the GMAO</a:t>
            </a:r>
          </a:p>
        </p:txBody>
      </p:sp>
      <p:pic>
        <p:nvPicPr>
          <p:cNvPr id="3" name="Picture 2" descr="A picture containing room, clock, shirt&#10;&#10;Description generated with very high confidence">
            <a:extLst>
              <a:ext uri="{FF2B5EF4-FFF2-40B4-BE49-F238E27FC236}">
                <a16:creationId xmlns:a16="http://schemas.microsoft.com/office/drawing/2014/main" id="{7F679DA5-BBD5-A74D-A254-C107528F5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810" y="109375"/>
            <a:ext cx="677224" cy="51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04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DF5B-B4D6-D446-93D6-3EBC2434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2743"/>
            <a:ext cx="10515600" cy="820208"/>
          </a:xfrm>
        </p:spPr>
        <p:txBody>
          <a:bodyPr/>
          <a:lstStyle/>
          <a:p>
            <a:r>
              <a:rPr lang="en-US" dirty="0"/>
              <a:t>That’s it! Thanks! Happy Friday!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750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7722-A43B-894C-92A4-EB85EF76A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23435"/>
            <a:ext cx="9144000" cy="1777416"/>
          </a:xfrm>
        </p:spPr>
        <p:txBody>
          <a:bodyPr/>
          <a:lstStyle/>
          <a:p>
            <a:r>
              <a:rPr lang="en-US" dirty="0"/>
              <a:t>back-up</a:t>
            </a:r>
          </a:p>
        </p:txBody>
      </p:sp>
    </p:spTree>
    <p:extLst>
      <p:ext uri="{BB962C8B-B14F-4D97-AF65-F5344CB8AC3E}">
        <p14:creationId xmlns:p14="http://schemas.microsoft.com/office/powerpoint/2010/main" val="61203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FF2827-C571-47ED-8D2D-B6D64418F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216" y="1360052"/>
            <a:ext cx="6272784" cy="153505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/>
              <a:t>Artificial Intelligence &amp; Machine Learning Development Programs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215A9E-F70F-4CA6-BC67-BAB02DC5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14"/>
          <a:stretch/>
        </p:blipFill>
        <p:spPr>
          <a:xfrm>
            <a:off x="0" y="0"/>
            <a:ext cx="4215161" cy="641633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913AF0FD-6E6E-480F-8C95-C89956F88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5412" y="3385361"/>
            <a:ext cx="6642392" cy="172252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200" dirty="0"/>
              <a:t>Jackie Kendall, SSAI, Chief Knowledge Officer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Brandon Smith, SSAI, AI/ML Technology Lead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Shelley Stover, SSAI, Chief Technologist / ESES-III</a:t>
            </a:r>
          </a:p>
        </p:txBody>
      </p:sp>
      <p:pic>
        <p:nvPicPr>
          <p:cNvPr id="11" name="Picture 10" descr="A picture containing room, clock, shirt&#10;&#10;Description generated with very high confidence">
            <a:extLst>
              <a:ext uri="{FF2B5EF4-FFF2-40B4-BE49-F238E27FC236}">
                <a16:creationId xmlns:a16="http://schemas.microsoft.com/office/drawing/2014/main" id="{D12A4E10-E8EE-DD48-9012-41DF09837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810" y="109375"/>
            <a:ext cx="677224" cy="51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25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C9CDB5-ACEA-2048-8734-F38F8A95F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468"/>
            <a:ext cx="10515600" cy="820208"/>
          </a:xfrm>
        </p:spPr>
        <p:txBody>
          <a:bodyPr/>
          <a:lstStyle/>
          <a:p>
            <a:r>
              <a:rPr lang="en-US" dirty="0"/>
              <a:t>ML Development Support: Infrastructure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D437D3-2926-4A49-899F-FA7EDB39E2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633074"/>
            <a:ext cx="10515600" cy="3020245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sz="2400" dirty="0"/>
              <a:t>Stuck on python environment stuff on Discover? Need some Fortran guidance when trying to use ML models with GEOS?</a:t>
            </a:r>
          </a:p>
          <a:p>
            <a:pPr marL="617220" lvl="1" indent="-342900" algn="l">
              <a:buFont typeface="Wingdings" pitchFamily="2" charset="2"/>
              <a:buChar char="v"/>
            </a:pPr>
            <a:r>
              <a:rPr lang="en-US" sz="2000" dirty="0"/>
              <a:t>Contact Matt Thompson</a:t>
            </a:r>
          </a:p>
          <a:p>
            <a:pPr lvl="1" indent="0" algn="l">
              <a:buNone/>
            </a:pPr>
            <a:endParaRPr lang="en-US" sz="2000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2400" dirty="0"/>
              <a:t>Stuck on python stuff in general?</a:t>
            </a:r>
          </a:p>
          <a:p>
            <a:pPr marL="617220" lvl="1" indent="-342900" algn="l">
              <a:buFont typeface="Wingdings" pitchFamily="2" charset="2"/>
              <a:buChar char="v"/>
            </a:pPr>
            <a:r>
              <a:rPr lang="en-US" sz="2200" dirty="0"/>
              <a:t>Contact Jules </a:t>
            </a:r>
            <a:r>
              <a:rPr lang="en-US" sz="2200" dirty="0" err="1"/>
              <a:t>Kouatchou</a:t>
            </a:r>
            <a:r>
              <a:rPr lang="en-US" sz="2200" dirty="0"/>
              <a:t> </a:t>
            </a:r>
          </a:p>
          <a:p>
            <a:pPr marL="617220" lvl="1" indent="-342900" algn="l">
              <a:buFont typeface="Wingdings" pitchFamily="2" charset="2"/>
              <a:buChar char="v"/>
            </a:pPr>
            <a:r>
              <a:rPr lang="en-US" sz="2200" dirty="0"/>
              <a:t>Jules has an upcoming fall series for python training: </a:t>
            </a:r>
            <a:r>
              <a:rPr lang="en-US" b="1" dirty="0"/>
              <a:t> </a:t>
            </a:r>
            <a:r>
              <a:rPr lang="en-US" b="1" u="sng" dirty="0">
                <a:hlinkClick r:id="rId2" tooltip="https://www.nccs.nasa.gov/nccs-users/user-events/python-classes"/>
              </a:rPr>
              <a:t>https://www.nccs.nasa.gov/nccs-users/user-events/python-classes</a:t>
            </a:r>
            <a:endParaRPr lang="en-US" sz="2200" dirty="0"/>
          </a:p>
        </p:txBody>
      </p:sp>
      <p:pic>
        <p:nvPicPr>
          <p:cNvPr id="6" name="Picture 5" descr="A picture containing room, clock, shirt&#10;&#10;Description generated with very high confidence">
            <a:extLst>
              <a:ext uri="{FF2B5EF4-FFF2-40B4-BE49-F238E27FC236}">
                <a16:creationId xmlns:a16="http://schemas.microsoft.com/office/drawing/2014/main" id="{5F9196F8-A82E-7747-BB48-63832EAB6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810" y="109375"/>
            <a:ext cx="677224" cy="51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47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B59146-3BBC-994C-9A31-7171F7C9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Catchment Attributes?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7599089-17B1-7642-BC93-B1A722BD48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470" y="1497698"/>
            <a:ext cx="4743893" cy="3862603"/>
          </a:xfrm>
        </p:spPr>
        <p:txBody>
          <a:bodyPr/>
          <a:lstStyle/>
          <a:p>
            <a:pPr algn="l"/>
            <a:r>
              <a:rPr lang="en-US" b="1" dirty="0"/>
              <a:t>Attributes: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Topographic characteristics (elevation and slope)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Climatic indices (mean annual discharge and baseflow index)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Soil characteristics (porosity and soil depth)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Vegetation characteristics (leaf area index and rooting depth)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Geological characteristics (geologic class and the subsurface porosity)</a:t>
            </a:r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BE850E7C-BE02-7349-AA4C-3DF630FAC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633" y="1012329"/>
            <a:ext cx="6393712" cy="483334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4463EC1-1825-824E-910C-AE75FEDAC9DB}"/>
              </a:ext>
            </a:extLst>
          </p:cNvPr>
          <p:cNvSpPr/>
          <p:nvPr/>
        </p:nvSpPr>
        <p:spPr>
          <a:xfrm>
            <a:off x="127590" y="6063376"/>
            <a:ext cx="49228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https://</a:t>
            </a:r>
            <a:r>
              <a:rPr lang="en-US" sz="1400" dirty="0" err="1">
                <a:solidFill>
                  <a:srgbClr val="000000"/>
                </a:solidFill>
              </a:rPr>
              <a:t>ncar.github.io</a:t>
            </a:r>
            <a:r>
              <a:rPr lang="en-US" sz="1400" dirty="0">
                <a:solidFill>
                  <a:srgbClr val="000000"/>
                </a:solidFill>
              </a:rPr>
              <a:t>/hydrology/datasets/</a:t>
            </a:r>
            <a:r>
              <a:rPr lang="en-US" sz="1400" dirty="0" err="1">
                <a:solidFill>
                  <a:srgbClr val="000000"/>
                </a:solidFill>
              </a:rPr>
              <a:t>CAMELS_attributes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38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9A7C-BE7A-974E-A9DB-4DA52A74B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6507"/>
            <a:ext cx="9144000" cy="2387600"/>
          </a:xfrm>
        </p:spPr>
        <p:txBody>
          <a:bodyPr/>
          <a:lstStyle/>
          <a:p>
            <a:r>
              <a:rPr lang="en-US" dirty="0"/>
              <a:t>deep learning…</a:t>
            </a:r>
          </a:p>
        </p:txBody>
      </p:sp>
    </p:spTree>
    <p:extLst>
      <p:ext uri="{BB962C8B-B14F-4D97-AF65-F5344CB8AC3E}">
        <p14:creationId xmlns:p14="http://schemas.microsoft.com/office/powerpoint/2010/main" val="7869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D3E4A83-889C-2040-9155-1D35C434E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379" y="1312693"/>
            <a:ext cx="8229600" cy="406293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D804FDA-C185-0F4B-85F4-A10C19116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59" y="553587"/>
            <a:ext cx="2052816" cy="516354"/>
          </a:xfrm>
        </p:spPr>
        <p:txBody>
          <a:bodyPr>
            <a:normAutofit/>
          </a:bodyPr>
          <a:lstStyle/>
          <a:p>
            <a:r>
              <a:rPr lang="en-US" dirty="0"/>
              <a:t>Brief Aside</a:t>
            </a:r>
          </a:p>
        </p:txBody>
      </p:sp>
      <p:pic>
        <p:nvPicPr>
          <p:cNvPr id="7" name="Picture 6" descr="A picture containing room, clock, shirt&#10;&#10;Description generated with very high confidence">
            <a:extLst>
              <a:ext uri="{FF2B5EF4-FFF2-40B4-BE49-F238E27FC236}">
                <a16:creationId xmlns:a16="http://schemas.microsoft.com/office/drawing/2014/main" id="{69B59A2D-D654-9949-B2BC-380B47F27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7810" y="115381"/>
            <a:ext cx="677224" cy="5150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0BBE6A-6077-F14E-A62F-509BF1795FB7}"/>
              </a:ext>
            </a:extLst>
          </p:cNvPr>
          <p:cNvSpPr txBox="1"/>
          <p:nvPr/>
        </p:nvSpPr>
        <p:spPr>
          <a:xfrm>
            <a:off x="6928700" y="3344159"/>
            <a:ext cx="273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</a:rPr>
              <a:t>*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5771E7-6AF3-D449-9BF7-22405EB94510}"/>
              </a:ext>
            </a:extLst>
          </p:cNvPr>
          <p:cNvSpPr txBox="1"/>
          <p:nvPr/>
        </p:nvSpPr>
        <p:spPr>
          <a:xfrm>
            <a:off x="8314441" y="6004090"/>
            <a:ext cx="378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*must be a neural network variation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28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03BC26BA-A981-1C4C-91C0-BB1D51B51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474" y="568769"/>
            <a:ext cx="6203052" cy="545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13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CF78-B185-433D-8305-4AD7EBBB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DL Academy Part 1: 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402F0-10B6-4D64-98CD-9870A7808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9943" y="1482861"/>
            <a:ext cx="5288523" cy="40933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sz="2400" dirty="0"/>
              <a:t>Based on a highly regarded </a:t>
            </a:r>
            <a:r>
              <a:rPr lang="en-US" sz="2400" i="1" dirty="0"/>
              <a:t>Coursera Specialization</a:t>
            </a:r>
            <a:r>
              <a:rPr lang="en-US" sz="2400" dirty="0"/>
              <a:t> that includes 5 courses:</a:t>
            </a:r>
          </a:p>
          <a:p>
            <a:pPr marL="457200" lvl="1" indent="-457200" algn="l">
              <a:spcAft>
                <a:spcPts val="600"/>
              </a:spcAft>
              <a:buAutoNum type="arabicPeriod"/>
            </a:pPr>
            <a:r>
              <a:rPr lang="en-US" sz="2000" dirty="0"/>
              <a:t>Neural Networks and Deep Learning</a:t>
            </a:r>
          </a:p>
          <a:p>
            <a:pPr marL="457200" lvl="1" indent="-457200" algn="l">
              <a:spcAft>
                <a:spcPts val="600"/>
              </a:spcAft>
              <a:buAutoNum type="arabicPeriod"/>
            </a:pPr>
            <a:r>
              <a:rPr lang="en-US" sz="2000" dirty="0"/>
              <a:t>Improving Deep Neural Networks</a:t>
            </a:r>
          </a:p>
          <a:p>
            <a:pPr marL="457200" lvl="1" indent="-457200" algn="l">
              <a:spcAft>
                <a:spcPts val="600"/>
              </a:spcAft>
              <a:buAutoNum type="arabicPeriod"/>
            </a:pPr>
            <a:r>
              <a:rPr lang="en-US" sz="2000" dirty="0"/>
              <a:t>Structuring Machine Learning Projects</a:t>
            </a:r>
          </a:p>
          <a:p>
            <a:pPr marL="457200" lvl="1" indent="-457200" algn="l">
              <a:spcAft>
                <a:spcPts val="600"/>
              </a:spcAft>
              <a:buAutoNum type="arabicPeriod"/>
            </a:pPr>
            <a:r>
              <a:rPr lang="en-US" sz="2000" dirty="0"/>
              <a:t>Convolutional Neural Networks</a:t>
            </a:r>
          </a:p>
          <a:p>
            <a:pPr marL="457200" lvl="1" indent="-457200" algn="l">
              <a:spcAft>
                <a:spcPts val="600"/>
              </a:spcAft>
              <a:buAutoNum type="arabicPeriod"/>
            </a:pPr>
            <a:r>
              <a:rPr lang="en-US" sz="2000" dirty="0"/>
              <a:t>Sequence Models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07D1694-0EF2-4E39-A531-D7F9CE596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82861"/>
            <a:ext cx="5646057" cy="3682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34E753E-6461-4148-A650-C5A6C652B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6275" y="3714398"/>
            <a:ext cx="2380343" cy="2075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A picture containing room, clock, shirt&#10;&#10;Description generated with very high confidence">
            <a:extLst>
              <a:ext uri="{FF2B5EF4-FFF2-40B4-BE49-F238E27FC236}">
                <a16:creationId xmlns:a16="http://schemas.microsoft.com/office/drawing/2014/main" id="{4D75671D-B048-AF41-B7D9-BDB4BC3B3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7810" y="109375"/>
            <a:ext cx="677224" cy="51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6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3DB1-3220-9049-9132-FC62AFB8E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1188"/>
            <a:ext cx="10515600" cy="820208"/>
          </a:xfrm>
        </p:spPr>
        <p:txBody>
          <a:bodyPr/>
          <a:lstStyle/>
          <a:p>
            <a:r>
              <a:rPr lang="en-US" dirty="0"/>
              <a:t>Coursera is great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AA00D6C-0B16-3144-942F-EF5AAFB4E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5946"/>
            <a:ext cx="6109036" cy="37461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F018F984-86CB-BA4A-B234-45149E686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143" y="4380315"/>
            <a:ext cx="7073900" cy="1422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EE98824E-A994-2446-9A51-7DE067A71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443" y="3513776"/>
            <a:ext cx="3022600" cy="622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25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CF78-B185-433D-8305-4AD7EBBB0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918"/>
            <a:ext cx="10515600" cy="820208"/>
          </a:xfrm>
        </p:spPr>
        <p:txBody>
          <a:bodyPr/>
          <a:lstStyle/>
          <a:p>
            <a:r>
              <a:rPr lang="en-US" dirty="0"/>
              <a:t>DL Academy Part 2: Projects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8CD57A-F83F-4667-885F-6A87937FA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9555" y="1462126"/>
            <a:ext cx="10772890" cy="39337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1" indent="0" algn="l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2800" dirty="0"/>
              <a:t>Two projects with distinct use cases</a:t>
            </a:r>
          </a:p>
          <a:p>
            <a:pPr marL="457200" lvl="1" indent="-457200" algn="l">
              <a:spcAft>
                <a:spcPts val="600"/>
              </a:spcAft>
            </a:pPr>
            <a:r>
              <a:rPr lang="en-US" sz="2200" dirty="0"/>
              <a:t>Time series forecasting (RNN for streamflow forecasting)</a:t>
            </a:r>
          </a:p>
          <a:p>
            <a:pPr marL="457200" lvl="1" indent="-457200" algn="l">
              <a:spcAft>
                <a:spcPts val="600"/>
              </a:spcAft>
            </a:pPr>
            <a:r>
              <a:rPr lang="en-US" sz="2200" dirty="0"/>
              <a:t>Semantic segmentation (CNN for land cover classification)</a:t>
            </a:r>
          </a:p>
          <a:p>
            <a:pPr marL="0" lvl="1" indent="0" algn="l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2800" dirty="0"/>
              <a:t>Each starts with a guided introduction and ends with a Challenge</a:t>
            </a:r>
          </a:p>
          <a:p>
            <a:pPr marL="457200" lvl="1" indent="-457200" algn="l">
              <a:spcAft>
                <a:spcPts val="600"/>
              </a:spcAft>
            </a:pPr>
            <a:r>
              <a:rPr lang="en-US" sz="2200" dirty="0"/>
              <a:t>Similar to Kaggle.com (“</a:t>
            </a:r>
            <a:r>
              <a:rPr lang="en-US" sz="2200" i="1" dirty="0"/>
              <a:t>Start with more than a blinking cursor</a:t>
            </a:r>
            <a:r>
              <a:rPr lang="en-US" sz="2200" dirty="0"/>
              <a:t>”)</a:t>
            </a:r>
          </a:p>
          <a:p>
            <a:pPr marL="457200" lvl="1" indent="-457200" algn="l">
              <a:spcAft>
                <a:spcPts val="600"/>
              </a:spcAft>
            </a:pPr>
            <a:r>
              <a:rPr lang="en-US" sz="2200" dirty="0"/>
              <a:t>Learners paired in Teams for the Challenge to promote collaboration</a:t>
            </a:r>
          </a:p>
          <a:p>
            <a:pPr marL="457200" lvl="1" indent="-457200" algn="l">
              <a:spcAft>
                <a:spcPts val="600"/>
              </a:spcAft>
            </a:pPr>
            <a:r>
              <a:rPr lang="en-US" sz="2200" dirty="0"/>
              <a:t>Project materials designed as reusable resources that can support future Academy cohorts as well as other SSAI or community initiatives</a:t>
            </a:r>
          </a:p>
        </p:txBody>
      </p:sp>
      <p:pic>
        <p:nvPicPr>
          <p:cNvPr id="6" name="Picture 5" descr="A picture containing room, clock, shirt&#10;&#10;Description generated with very high confidence">
            <a:extLst>
              <a:ext uri="{FF2B5EF4-FFF2-40B4-BE49-F238E27FC236}">
                <a16:creationId xmlns:a16="http://schemas.microsoft.com/office/drawing/2014/main" id="{230B8770-1E3B-A244-B942-62E595821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810" y="109375"/>
            <a:ext cx="677224" cy="51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95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AC02BD-23CD-4FD9-8A66-5AA21032E6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74"/>
          <a:stretch/>
        </p:blipFill>
        <p:spPr>
          <a:xfrm>
            <a:off x="1347228" y="750644"/>
            <a:ext cx="9937806" cy="535671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BB6A21-B1B5-41EA-B260-EFB83AA0CA99}"/>
              </a:ext>
            </a:extLst>
          </p:cNvPr>
          <p:cNvSpPr txBox="1"/>
          <p:nvPr/>
        </p:nvSpPr>
        <p:spPr>
          <a:xfrm>
            <a:off x="0" y="36692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DL Academy Project Tools – AWS SageMaker Studio / Jupyter Notebooks</a:t>
            </a:r>
          </a:p>
        </p:txBody>
      </p:sp>
      <p:pic>
        <p:nvPicPr>
          <p:cNvPr id="4" name="Picture 3" descr="A picture containing room, clock, shirt&#10;&#10;Description generated with very high confidence">
            <a:extLst>
              <a:ext uri="{FF2B5EF4-FFF2-40B4-BE49-F238E27FC236}">
                <a16:creationId xmlns:a16="http://schemas.microsoft.com/office/drawing/2014/main" id="{F2DB6E80-79CC-8E46-BC50-724AE381B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810" y="109375"/>
            <a:ext cx="677224" cy="51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3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10409</TotalTime>
  <Words>926</Words>
  <Application>Microsoft Macintosh PowerPoint</Application>
  <PresentationFormat>Widescreen</PresentationFormat>
  <Paragraphs>125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Theme</vt:lpstr>
      <vt:lpstr>SSAI’s Deep Learning Academy and Collaboration with the GMAO</vt:lpstr>
      <vt:lpstr>Artificial Intelligence &amp; Machine Learning Development Programs</vt:lpstr>
      <vt:lpstr>deep learning…</vt:lpstr>
      <vt:lpstr>Brief Aside</vt:lpstr>
      <vt:lpstr>PowerPoint Presentation</vt:lpstr>
      <vt:lpstr>DL Academy Part 1: Coursework</vt:lpstr>
      <vt:lpstr>Coursera is great </vt:lpstr>
      <vt:lpstr>DL Academy Part 2: Projects</vt:lpstr>
      <vt:lpstr>PowerPoint Presentation</vt:lpstr>
      <vt:lpstr>Project A: Time Series Prediction</vt:lpstr>
      <vt:lpstr>PowerPoint Presentation</vt:lpstr>
      <vt:lpstr>Project A: Challenge Details</vt:lpstr>
      <vt:lpstr>Project A: Implementation</vt:lpstr>
      <vt:lpstr>Project B: Semantic Segmentation</vt:lpstr>
      <vt:lpstr>Project B: Challenge Details</vt:lpstr>
      <vt:lpstr>Project B: Implementation</vt:lpstr>
      <vt:lpstr>Thoughts on Future Collaborations with the GMAO</vt:lpstr>
      <vt:lpstr>That’s it! Thanks! Happy Friday! </vt:lpstr>
      <vt:lpstr>back-up</vt:lpstr>
      <vt:lpstr>ML Development Support: Infrastructure</vt:lpstr>
      <vt:lpstr>Catchment Attributes?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Sterling Spangler</dc:creator>
  <cp:lastModifiedBy>Sewnath, Akira (GSFC-610.1)[SCIENCE SYSTEMS AND APPLICATIONS INC]</cp:lastModifiedBy>
  <cp:revision>73</cp:revision>
  <dcterms:created xsi:type="dcterms:W3CDTF">2017-09-25T14:06:05Z</dcterms:created>
  <dcterms:modified xsi:type="dcterms:W3CDTF">2021-08-20T18:20:12Z</dcterms:modified>
</cp:coreProperties>
</file>