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9" r:id="rId4"/>
    <p:sldId id="260" r:id="rId5"/>
    <p:sldId id="262" r:id="rId6"/>
    <p:sldId id="263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CD8A-F74C-40DB-A397-28BE3E7EF599}" type="datetimeFigureOut">
              <a:rPr lang="ru-RU" smtClean="0"/>
              <a:pPr/>
              <a:t>25.09.2021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DEEE2BE-4DD9-46D7-A39E-F9076BB1759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CD8A-F74C-40DB-A397-28BE3E7EF599}" type="datetimeFigureOut">
              <a:rPr lang="ru-RU" smtClean="0"/>
              <a:pPr/>
              <a:t>25.09.2021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E2BE-4DD9-46D7-A39E-F9076BB175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CD8A-F74C-40DB-A397-28BE3E7EF599}" type="datetimeFigureOut">
              <a:rPr lang="ru-RU" smtClean="0"/>
              <a:pPr/>
              <a:t>25.09.2021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E2BE-4DD9-46D7-A39E-F9076BB175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CD8A-F74C-40DB-A397-28BE3E7EF599}" type="datetimeFigureOut">
              <a:rPr lang="ru-RU" smtClean="0"/>
              <a:pPr/>
              <a:t>25.09.2021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E2BE-4DD9-46D7-A39E-F9076BB1759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CD8A-F74C-40DB-A397-28BE3E7EF599}" type="datetimeFigureOut">
              <a:rPr lang="ru-RU" smtClean="0"/>
              <a:pPr/>
              <a:t>25.09.2021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DEEE2BE-4DD9-46D7-A39E-F9076BB175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CD8A-F74C-40DB-A397-28BE3E7EF599}" type="datetimeFigureOut">
              <a:rPr lang="ru-RU" smtClean="0"/>
              <a:pPr/>
              <a:t>25.09.2021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E2BE-4DD9-46D7-A39E-F9076BB1759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CD8A-F74C-40DB-A397-28BE3E7EF599}" type="datetimeFigureOut">
              <a:rPr lang="ru-RU" smtClean="0"/>
              <a:pPr/>
              <a:t>25.09.2021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E2BE-4DD9-46D7-A39E-F9076BB1759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CD8A-F74C-40DB-A397-28BE3E7EF599}" type="datetimeFigureOut">
              <a:rPr lang="ru-RU" smtClean="0"/>
              <a:pPr/>
              <a:t>25.09.2021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E2BE-4DD9-46D7-A39E-F9076BB175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CD8A-F74C-40DB-A397-28BE3E7EF599}" type="datetimeFigureOut">
              <a:rPr lang="ru-RU" smtClean="0"/>
              <a:pPr/>
              <a:t>25.09.2021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E2BE-4DD9-46D7-A39E-F9076BB175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CD8A-F74C-40DB-A397-28BE3E7EF599}" type="datetimeFigureOut">
              <a:rPr lang="ru-RU" smtClean="0"/>
              <a:pPr/>
              <a:t>25.09.2021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E2BE-4DD9-46D7-A39E-F9076BB1759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CD8A-F74C-40DB-A397-28BE3E7EF599}" type="datetimeFigureOut">
              <a:rPr lang="ru-RU" smtClean="0"/>
              <a:pPr/>
              <a:t>25.09.2021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DEEE2BE-4DD9-46D7-A39E-F9076BB1759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80DCD8A-F74C-40DB-A397-28BE3E7EF599}" type="datetimeFigureOut">
              <a:rPr lang="ru-RU" smtClean="0"/>
              <a:pPr/>
              <a:t>25.09.2021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DEEE2BE-4DD9-46D7-A39E-F9076BB1759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4. </a:t>
            </a:r>
            <a:br>
              <a:rPr lang="ru-RU" dirty="0" smtClean="0"/>
            </a:br>
            <a:r>
              <a:rPr lang="ru-RU" dirty="0" smtClean="0"/>
              <a:t>Авиарейсы без потерь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Диаграмма схемы данных</a:t>
            </a:r>
            <a:endParaRPr lang="ru-RU" dirty="0"/>
          </a:p>
        </p:txBody>
      </p:sp>
      <p:pic>
        <p:nvPicPr>
          <p:cNvPr id="4" name="Grafik 6">
            <a:extLst>
              <a:ext uri="{FF2B5EF4-FFF2-40B4-BE49-F238E27FC236}">
                <a16:creationId xmlns="" xmlns:a16="http://schemas.microsoft.com/office/drawing/2014/main" id="{53FC867F-5466-44F2-9AF6-7B8279940DC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2030902"/>
            <a:ext cx="7772400" cy="34057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</a:t>
            </a:r>
            <a:r>
              <a:rPr lang="ru-RU" dirty="0" err="1" smtClean="0"/>
              <a:t>датасета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>
                <a:latin typeface="Cambria" pitchFamily="18" charset="0"/>
              </a:rPr>
              <a:t>flight_id</a:t>
            </a:r>
            <a:r>
              <a:rPr lang="ru-RU" dirty="0" smtClean="0">
                <a:latin typeface="Cambria" pitchFamily="18" charset="0"/>
              </a:rPr>
              <a:t> </a:t>
            </a:r>
            <a:r>
              <a:rPr lang="ru-RU" dirty="0" err="1" smtClean="0">
                <a:latin typeface="Cambria" pitchFamily="18" charset="0"/>
              </a:rPr>
              <a:t>– идентификатор рейса</a:t>
            </a:r>
            <a:endParaRPr lang="en-US" dirty="0" err="1" smtClean="0">
              <a:latin typeface="Cambria" pitchFamily="18" charset="0"/>
            </a:endParaRPr>
          </a:p>
          <a:p>
            <a:r>
              <a:rPr lang="en-US" dirty="0" err="1" smtClean="0">
                <a:latin typeface="Cambria" pitchFamily="18" charset="0"/>
              </a:rPr>
              <a:t>flight_no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ru-RU" dirty="0" smtClean="0">
                <a:latin typeface="Cambria" pitchFamily="18" charset="0"/>
              </a:rPr>
              <a:t>– номер рейса</a:t>
            </a:r>
            <a:endParaRPr lang="en-US" dirty="0" smtClean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model</a:t>
            </a:r>
            <a:r>
              <a:rPr lang="ru-RU" dirty="0" smtClean="0">
                <a:latin typeface="Cambria" pitchFamily="18" charset="0"/>
              </a:rPr>
              <a:t> – модель самолета, осуществляющего рейс</a:t>
            </a:r>
            <a:endParaRPr lang="en-US" dirty="0" smtClean="0">
              <a:latin typeface="Cambria" pitchFamily="18" charset="0"/>
            </a:endParaRPr>
          </a:p>
          <a:p>
            <a:r>
              <a:rPr lang="en-US" dirty="0" err="1" smtClean="0">
                <a:latin typeface="Cambria" pitchFamily="18" charset="0"/>
              </a:rPr>
              <a:t>consump_fuel</a:t>
            </a:r>
            <a:r>
              <a:rPr lang="ru-RU" dirty="0" smtClean="0">
                <a:latin typeface="Cambria" pitchFamily="18" charset="0"/>
              </a:rPr>
              <a:t> – расход топлива для конкретной модели самолета  </a:t>
            </a:r>
            <a:endParaRPr lang="en-US" dirty="0" smtClean="0">
              <a:latin typeface="Cambria" pitchFamily="18" charset="0"/>
            </a:endParaRPr>
          </a:p>
          <a:p>
            <a:r>
              <a:rPr lang="en-US" dirty="0" err="1" smtClean="0">
                <a:latin typeface="Cambria" pitchFamily="18" charset="0"/>
              </a:rPr>
              <a:t>departure_city</a:t>
            </a:r>
            <a:r>
              <a:rPr lang="ru-RU" dirty="0" smtClean="0">
                <a:latin typeface="Cambria" pitchFamily="18" charset="0"/>
              </a:rPr>
              <a:t> – город вылета - Анапа</a:t>
            </a:r>
            <a:endParaRPr lang="en-US" dirty="0" smtClean="0">
              <a:latin typeface="Cambria" pitchFamily="18" charset="0"/>
            </a:endParaRPr>
          </a:p>
          <a:p>
            <a:r>
              <a:rPr lang="en-US" dirty="0" err="1" smtClean="0">
                <a:latin typeface="Cambria" pitchFamily="18" charset="0"/>
              </a:rPr>
              <a:t>arrival_city</a:t>
            </a:r>
            <a:r>
              <a:rPr lang="ru-RU" dirty="0" smtClean="0">
                <a:latin typeface="Cambria" pitchFamily="18" charset="0"/>
              </a:rPr>
              <a:t> – город прилета</a:t>
            </a:r>
            <a:endParaRPr lang="en-US" dirty="0" smtClean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duration</a:t>
            </a:r>
            <a:r>
              <a:rPr lang="ru-RU" dirty="0" smtClean="0">
                <a:latin typeface="Cambria" pitchFamily="18" charset="0"/>
              </a:rPr>
              <a:t> – время полета в часах</a:t>
            </a:r>
            <a:endParaRPr lang="en-US" dirty="0" smtClean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month</a:t>
            </a:r>
            <a:r>
              <a:rPr lang="ru-RU" dirty="0" smtClean="0">
                <a:latin typeface="Cambria" pitchFamily="18" charset="0"/>
              </a:rPr>
              <a:t> – месяц вылета (январь - 1, февраль - 2, декабрь – 12)</a:t>
            </a:r>
            <a:endParaRPr lang="en-US" dirty="0" smtClean="0">
              <a:latin typeface="Cambria" pitchFamily="18" charset="0"/>
            </a:endParaRPr>
          </a:p>
          <a:p>
            <a:r>
              <a:rPr lang="en-US" dirty="0" err="1" smtClean="0">
                <a:latin typeface="Cambria" pitchFamily="18" charset="0"/>
              </a:rPr>
              <a:t>cost_fuel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ru-RU" dirty="0" smtClean="0">
                <a:latin typeface="Cambria" pitchFamily="18" charset="0"/>
              </a:rPr>
              <a:t>– стоимость топлива в зависимости от месяца (</a:t>
            </a:r>
            <a:r>
              <a:rPr lang="ru-RU" dirty="0" err="1" smtClean="0">
                <a:latin typeface="Cambria" pitchFamily="18" charset="0"/>
              </a:rPr>
              <a:t>руб</a:t>
            </a:r>
            <a:r>
              <a:rPr lang="ru-RU" dirty="0" smtClean="0">
                <a:latin typeface="Cambria" pitchFamily="18" charset="0"/>
              </a:rPr>
              <a:t> за 1 т)</a:t>
            </a:r>
            <a:r>
              <a:rPr lang="en-US" dirty="0" smtClean="0">
                <a:latin typeface="Cambria" pitchFamily="18" charset="0"/>
              </a:rPr>
              <a:t>  </a:t>
            </a:r>
          </a:p>
          <a:p>
            <a:r>
              <a:rPr lang="en-US" dirty="0" smtClean="0">
                <a:latin typeface="Cambria" pitchFamily="18" charset="0"/>
              </a:rPr>
              <a:t>range</a:t>
            </a:r>
            <a:r>
              <a:rPr lang="ru-RU" dirty="0" smtClean="0">
                <a:latin typeface="Cambria" pitchFamily="18" charset="0"/>
              </a:rPr>
              <a:t> – расстояние между городом вылета и прилета</a:t>
            </a:r>
            <a:endParaRPr lang="en-US" dirty="0" smtClean="0">
              <a:latin typeface="Cambria" pitchFamily="18" charset="0"/>
            </a:endParaRPr>
          </a:p>
          <a:p>
            <a:r>
              <a:rPr lang="en-US" dirty="0" err="1" smtClean="0">
                <a:latin typeface="Cambria" pitchFamily="18" charset="0"/>
              </a:rPr>
              <a:t>max_range</a:t>
            </a:r>
            <a:r>
              <a:rPr lang="en-US" dirty="0" smtClean="0">
                <a:latin typeface="Cambria" pitchFamily="18" charset="0"/>
              </a:rPr>
              <a:t> – </a:t>
            </a:r>
            <a:r>
              <a:rPr lang="ru-RU" dirty="0" smtClean="0">
                <a:latin typeface="Cambria" pitchFamily="18" charset="0"/>
              </a:rPr>
              <a:t>максимальная дальность полета самолета в км</a:t>
            </a:r>
            <a:endParaRPr lang="en-US" dirty="0" smtClean="0">
              <a:latin typeface="Cambria" pitchFamily="18" charset="0"/>
            </a:endParaRPr>
          </a:p>
          <a:p>
            <a:r>
              <a:rPr lang="en-US" dirty="0" err="1" smtClean="0">
                <a:latin typeface="Cambria" pitchFamily="18" charset="0"/>
              </a:rPr>
              <a:t>tickets_sold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ru-RU" dirty="0" smtClean="0">
                <a:latin typeface="Cambria" pitchFamily="18" charset="0"/>
              </a:rPr>
              <a:t>– количество проданных билетов на рейс</a:t>
            </a:r>
            <a:endParaRPr lang="en-US" dirty="0" smtClean="0">
              <a:latin typeface="Cambria" pitchFamily="18" charset="0"/>
            </a:endParaRPr>
          </a:p>
          <a:p>
            <a:r>
              <a:rPr lang="en-US" dirty="0" err="1" smtClean="0">
                <a:latin typeface="Cambria" pitchFamily="18" charset="0"/>
              </a:rPr>
              <a:t>max_seats</a:t>
            </a:r>
            <a:r>
              <a:rPr lang="ru-RU" dirty="0" smtClean="0">
                <a:latin typeface="Cambria" pitchFamily="18" charset="0"/>
              </a:rPr>
              <a:t> – максимальное количество посадочных мест в конкретной модели </a:t>
            </a:r>
            <a:r>
              <a:rPr lang="ru-RU" dirty="0" err="1" smtClean="0">
                <a:latin typeface="Cambria" pitchFamily="18" charset="0"/>
              </a:rPr>
              <a:t>самолетп</a:t>
            </a:r>
            <a:endParaRPr lang="en-US" dirty="0" smtClean="0">
              <a:latin typeface="Cambria" pitchFamily="18" charset="0"/>
            </a:endParaRPr>
          </a:p>
          <a:p>
            <a:r>
              <a:rPr lang="en-US" dirty="0" err="1" smtClean="0">
                <a:latin typeface="Cambria" pitchFamily="18" charset="0"/>
              </a:rPr>
              <a:t>proc_sold</a:t>
            </a:r>
            <a:r>
              <a:rPr lang="ru-RU" dirty="0" smtClean="0">
                <a:latin typeface="Cambria" pitchFamily="18" charset="0"/>
              </a:rPr>
              <a:t> – процент загруженности самолета (отношение купленных билетов к максимальному количеству посадочных мест)</a:t>
            </a:r>
            <a:endParaRPr lang="en-US" dirty="0" smtClean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revenue </a:t>
            </a:r>
            <a:r>
              <a:rPr lang="ru-RU" dirty="0" smtClean="0">
                <a:latin typeface="Cambria" pitchFamily="18" charset="0"/>
              </a:rPr>
              <a:t>– суммарная стоимость всех билетов на рейса</a:t>
            </a:r>
            <a:endParaRPr lang="ru-RU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Внешние источники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По данным </a:t>
            </a:r>
            <a:r>
              <a:rPr lang="ru-RU" dirty="0" err="1" smtClean="0"/>
              <a:t>Росавиации</a:t>
            </a:r>
            <a:r>
              <a:rPr lang="ru-RU" dirty="0" smtClean="0"/>
              <a:t> цены на АВИАГСМ составили за 1 тонну, руб.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Из источников сети Интернет – средний расход топлива у </a:t>
            </a:r>
            <a:r>
              <a:rPr lang="en-US" dirty="0" smtClean="0"/>
              <a:t>Boeing 737-300 </a:t>
            </a:r>
            <a:r>
              <a:rPr lang="ru-RU" dirty="0" smtClean="0"/>
              <a:t>составляет 2600 кг/ч, у </a:t>
            </a:r>
            <a:r>
              <a:rPr lang="en-US" dirty="0" smtClean="0"/>
              <a:t>SSJ-100 – 1864 </a:t>
            </a:r>
            <a:r>
              <a:rPr lang="ru-RU" dirty="0" smtClean="0"/>
              <a:t>кг/ч</a:t>
            </a:r>
          </a:p>
          <a:p>
            <a:r>
              <a:rPr lang="ru-RU" dirty="0" smtClean="0"/>
              <a:t>В июне 2018 года от </a:t>
            </a:r>
            <a:r>
              <a:rPr lang="ru-RU" dirty="0" err="1" smtClean="0"/>
              <a:t>замруководителя</a:t>
            </a:r>
            <a:r>
              <a:rPr lang="ru-RU" dirty="0" smtClean="0"/>
              <a:t> Федеральной антимонопольной службы </a:t>
            </a:r>
            <a:r>
              <a:rPr lang="ru-RU" dirty="0" smtClean="0"/>
              <a:t>Анатолия </a:t>
            </a:r>
            <a:r>
              <a:rPr lang="ru-RU" dirty="0" err="1" smtClean="0"/>
              <a:t>Голомолзина</a:t>
            </a:r>
            <a:r>
              <a:rPr lang="ru-RU" dirty="0" smtClean="0"/>
              <a:t> заявил, что </a:t>
            </a:r>
            <a:r>
              <a:rPr lang="ru-RU" dirty="0" smtClean="0"/>
              <a:t>д</a:t>
            </a:r>
            <a:r>
              <a:rPr lang="ru-RU" dirty="0" smtClean="0"/>
              <a:t>оля </a:t>
            </a:r>
            <a:r>
              <a:rPr lang="ru-RU" dirty="0" smtClean="0"/>
              <a:t>затрат российских авиакомпаний на </a:t>
            </a:r>
            <a:r>
              <a:rPr lang="ru-RU" dirty="0" err="1" smtClean="0"/>
              <a:t>авиакеросин</a:t>
            </a:r>
            <a:r>
              <a:rPr lang="ru-RU" dirty="0" smtClean="0"/>
              <a:t> сократилась с 27% до 20</a:t>
            </a:r>
            <a:r>
              <a:rPr lang="ru-RU" dirty="0" smtClean="0"/>
              <a:t>%. Ввиду отсутствия точных показателей принято решение использовать 23% </a:t>
            </a:r>
          </a:p>
          <a:p>
            <a:endParaRPr lang="ru-RU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043608" y="2276872"/>
          <a:ext cx="76328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212"/>
                <a:gridCol w="1908212"/>
                <a:gridCol w="1908212"/>
                <a:gridCol w="190821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Январь 2017</a:t>
                      </a:r>
                      <a:r>
                        <a:rPr lang="ru-RU" baseline="0" dirty="0" smtClean="0"/>
                        <a:t> г.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Февраль</a:t>
                      </a:r>
                      <a:r>
                        <a:rPr lang="ru-RU" baseline="0" dirty="0" smtClean="0"/>
                        <a:t> 2017 г.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Декабрь</a:t>
                      </a:r>
                      <a:r>
                        <a:rPr lang="ru-RU" baseline="0" dirty="0" smtClean="0"/>
                        <a:t> 2017 г.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Анапа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41435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39553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47101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Модель расчета прибыли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Прибыль — это разница между доходом от продаж билетов и расходом на полет</a:t>
            </a:r>
          </a:p>
          <a:p>
            <a:r>
              <a:rPr lang="ru-RU" dirty="0" smtClean="0"/>
              <a:t>Модель </a:t>
            </a:r>
            <a:r>
              <a:rPr lang="ru-RU" dirty="0" smtClean="0"/>
              <a:t>оценки прибыльности</a:t>
            </a:r>
            <a:r>
              <a:rPr lang="ru-RU" dirty="0" smtClean="0"/>
              <a:t>:</a:t>
            </a:r>
          </a:p>
          <a:p>
            <a:pPr>
              <a:buNone/>
            </a:pPr>
            <a:r>
              <a:rPr lang="ru-RU" dirty="0" smtClean="0"/>
              <a:t>Стоимость билетов – затраты на полет</a:t>
            </a:r>
          </a:p>
          <a:p>
            <a:pPr algn="ctr">
              <a:buNone/>
            </a:pPr>
            <a:endParaRPr lang="ru-RU" dirty="0" smtClean="0"/>
          </a:p>
          <a:p>
            <a:pPr algn="ctr">
              <a:buNone/>
            </a:pPr>
            <a:r>
              <a:rPr lang="ru-RU" b="1" dirty="0" smtClean="0"/>
              <a:t>Затраты на полет</a:t>
            </a:r>
            <a:r>
              <a:rPr lang="ru-RU" dirty="0" smtClean="0"/>
              <a:t> =</a:t>
            </a:r>
          </a:p>
          <a:p>
            <a:pPr>
              <a:buNone/>
            </a:pPr>
            <a:r>
              <a:rPr lang="ru-RU" dirty="0" smtClean="0"/>
              <a:t> (средний расход топлива в час * длительность полета * стоимость топлива) *100/23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Оценка прибыли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95536" y="1447800"/>
            <a:ext cx="2448272" cy="4429472"/>
          </a:xfrm>
        </p:spPr>
        <p:txBody>
          <a:bodyPr>
            <a:normAutofit lnSpcReduction="10000"/>
          </a:bodyPr>
          <a:lstStyle/>
          <a:p>
            <a:r>
              <a:rPr lang="ru-RU" sz="1600" dirty="0" smtClean="0"/>
              <a:t>По графику видно, что рейс </a:t>
            </a:r>
            <a:r>
              <a:rPr lang="en-US" sz="1600" dirty="0" smtClean="0"/>
              <a:t>PG0194 </a:t>
            </a:r>
            <a:r>
              <a:rPr lang="ru-RU" sz="1600" dirty="0" smtClean="0"/>
              <a:t>не приносит прибыли. Делать вывод о том, что это рейс убыточный, нельзя, т.к. у него были пропуски в информации о доходах</a:t>
            </a:r>
          </a:p>
          <a:p>
            <a:r>
              <a:rPr lang="ru-RU" sz="1600" dirty="0" smtClean="0"/>
              <a:t>Рейс </a:t>
            </a:r>
            <a:r>
              <a:rPr lang="en-US" sz="1600" dirty="0" smtClean="0"/>
              <a:t>PG0252 </a:t>
            </a:r>
            <a:r>
              <a:rPr lang="ru-RU" sz="1600" dirty="0" smtClean="0"/>
              <a:t>почти в 2 раза превышает по прибыли рейс </a:t>
            </a:r>
            <a:r>
              <a:rPr lang="en-US" sz="1600" dirty="0" smtClean="0"/>
              <a:t>PG0480</a:t>
            </a:r>
          </a:p>
          <a:p>
            <a:r>
              <a:rPr lang="ru-RU" sz="1600" dirty="0" smtClean="0"/>
              <a:t>Список </a:t>
            </a:r>
            <a:r>
              <a:rPr lang="en-US" sz="1600" dirty="0" smtClean="0"/>
              <a:t>ID</a:t>
            </a:r>
            <a:r>
              <a:rPr lang="ru-RU" sz="1600" dirty="0" smtClean="0"/>
              <a:t> рейсов, входящих в 5% самых </a:t>
            </a:r>
            <a:r>
              <a:rPr lang="ru-RU" sz="1600" dirty="0" err="1" smtClean="0"/>
              <a:t>малобприбыльных</a:t>
            </a:r>
            <a:r>
              <a:rPr lang="en-US" sz="1600" dirty="0" smtClean="0"/>
              <a:t>: 136464, 136122, 136250</a:t>
            </a:r>
            <a:r>
              <a:rPr lang="en-US" sz="1600" dirty="0" smtClean="0"/>
              <a:t>,  </a:t>
            </a:r>
            <a:r>
              <a:rPr lang="en-US" sz="1600" dirty="0" smtClean="0"/>
              <a:t>136642, 136807, 136844</a:t>
            </a:r>
            <a:endParaRPr lang="ru-RU" sz="1600" dirty="0"/>
          </a:p>
        </p:txBody>
      </p:sp>
      <p:pic>
        <p:nvPicPr>
          <p:cNvPr id="1028" name="Picture 4" descr="C:\Users\Mihailovskaya\Downloads\Снимок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340768"/>
            <a:ext cx="5915570" cy="3744416"/>
          </a:xfrm>
          <a:prstGeom prst="rect">
            <a:avLst/>
          </a:prstGeom>
          <a:noFill/>
        </p:spPr>
      </p:pic>
      <p:sp>
        <p:nvSpPr>
          <p:cNvPr id="9" name="Содержимое 7"/>
          <p:cNvSpPr txBox="1">
            <a:spLocks/>
          </p:cNvSpPr>
          <p:nvPr/>
        </p:nvSpPr>
        <p:spPr>
          <a:xfrm>
            <a:off x="2771800" y="5157192"/>
            <a:ext cx="6048672" cy="13681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ru-RU" sz="1600" noProof="0" dirty="0" smtClean="0"/>
              <a:t>В дальнейшем </a:t>
            </a:r>
            <a:r>
              <a:rPr lang="ru-RU" sz="1600" dirty="0" smtClean="0"/>
              <a:t>предполагается анализ прибыли по дням недели и часам, выявить влияние задержек вылета,  исследовать зависимость загруженности </a:t>
            </a:r>
            <a:r>
              <a:rPr lang="ru-RU" sz="1600" dirty="0" err="1" smtClean="0"/>
              <a:t>пассажиромест</a:t>
            </a:r>
            <a:r>
              <a:rPr lang="ru-RU" sz="1600" dirty="0" smtClean="0"/>
              <a:t> с доходом, провести более точный расчет затрат на топливо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134</TotalTime>
  <Words>367</Words>
  <Application>Microsoft Office PowerPoint</Application>
  <PresentationFormat>Экран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Справедливость</vt:lpstr>
      <vt:lpstr>Проект 4.  Авиарейсы без потерь</vt:lpstr>
      <vt:lpstr>Диаграмма схемы данных</vt:lpstr>
      <vt:lpstr>Структура датасета</vt:lpstr>
      <vt:lpstr>Внешние источники</vt:lpstr>
      <vt:lpstr>Модель расчета прибыли</vt:lpstr>
      <vt:lpstr>Оценка прибыли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4.  Авиарейсы без потерь</dc:title>
  <dc:creator>Mihailovskaya</dc:creator>
  <cp:lastModifiedBy>Mihailovskaya</cp:lastModifiedBy>
  <cp:revision>13</cp:revision>
  <dcterms:created xsi:type="dcterms:W3CDTF">2021-09-24T21:15:54Z</dcterms:created>
  <dcterms:modified xsi:type="dcterms:W3CDTF">2021-09-24T23:30:36Z</dcterms:modified>
</cp:coreProperties>
</file>